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78" r:id="rId6"/>
    <p:sldId id="260" r:id="rId7"/>
    <p:sldId id="261" r:id="rId8"/>
    <p:sldId id="262" r:id="rId9"/>
    <p:sldId id="263" r:id="rId10"/>
    <p:sldId id="265" r:id="rId11"/>
    <p:sldId id="264" r:id="rId12"/>
    <p:sldId id="266" r:id="rId13"/>
    <p:sldId id="267" r:id="rId14"/>
    <p:sldId id="268" r:id="rId15"/>
    <p:sldId id="269" r:id="rId16"/>
    <p:sldId id="272" r:id="rId17"/>
    <p:sldId id="270" r:id="rId18"/>
    <p:sldId id="271" r:id="rId19"/>
    <p:sldId id="274" r:id="rId20"/>
    <p:sldId id="279"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2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102"/>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E08C93-6835-46D0-8A34-A2589A273B83}" type="datetimeFigureOut">
              <a:rPr lang="en-US" smtClean="0"/>
              <a:t>6/8/2020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EC97C0-2E4D-4B7B-A838-27BE5EBBAF0D}" type="slidenum">
              <a:rPr lang="en-US" smtClean="0"/>
              <a:t>‹#›</a:t>
            </a:fld>
            <a:endParaRPr lang="en-US"/>
          </a:p>
        </p:txBody>
      </p:sp>
    </p:spTree>
    <p:extLst>
      <p:ext uri="{BB962C8B-B14F-4D97-AF65-F5344CB8AC3E}">
        <p14:creationId xmlns:p14="http://schemas.microsoft.com/office/powerpoint/2010/main" val="354574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EC97C0-2E4D-4B7B-A838-27BE5EBBAF0D}" type="slidenum">
              <a:rPr lang="en-US" smtClean="0"/>
              <a:t>9</a:t>
            </a:fld>
            <a:endParaRPr lang="en-US"/>
          </a:p>
        </p:txBody>
      </p:sp>
    </p:spTree>
    <p:extLst>
      <p:ext uri="{BB962C8B-B14F-4D97-AF65-F5344CB8AC3E}">
        <p14:creationId xmlns:p14="http://schemas.microsoft.com/office/powerpoint/2010/main" val="164781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3038E6-5C39-4014-B3A4-DF4B7D538C24}"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BB60E-B214-4786-8FCF-0C081D80ECBC}" type="slidenum">
              <a:rPr lang="en-US" smtClean="0"/>
              <a:t>‹#›</a:t>
            </a:fld>
            <a:endParaRPr lang="en-US"/>
          </a:p>
        </p:txBody>
      </p:sp>
    </p:spTree>
    <p:extLst>
      <p:ext uri="{BB962C8B-B14F-4D97-AF65-F5344CB8AC3E}">
        <p14:creationId xmlns:p14="http://schemas.microsoft.com/office/powerpoint/2010/main" val="177003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3038E6-5C39-4014-B3A4-DF4B7D538C24}"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BB60E-B214-4786-8FCF-0C081D80ECBC}" type="slidenum">
              <a:rPr lang="en-US" smtClean="0"/>
              <a:t>‹#›</a:t>
            </a:fld>
            <a:endParaRPr lang="en-US"/>
          </a:p>
        </p:txBody>
      </p:sp>
    </p:spTree>
    <p:extLst>
      <p:ext uri="{BB962C8B-B14F-4D97-AF65-F5344CB8AC3E}">
        <p14:creationId xmlns:p14="http://schemas.microsoft.com/office/powerpoint/2010/main" val="437706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3038E6-5C39-4014-B3A4-DF4B7D538C24}"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BB60E-B214-4786-8FCF-0C081D80ECBC}" type="slidenum">
              <a:rPr lang="en-US" smtClean="0"/>
              <a:t>‹#›</a:t>
            </a:fld>
            <a:endParaRPr lang="en-US"/>
          </a:p>
        </p:txBody>
      </p:sp>
    </p:spTree>
    <p:extLst>
      <p:ext uri="{BB962C8B-B14F-4D97-AF65-F5344CB8AC3E}">
        <p14:creationId xmlns:p14="http://schemas.microsoft.com/office/powerpoint/2010/main" val="2267115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3038E6-5C39-4014-B3A4-DF4B7D538C24}"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BB60E-B214-4786-8FCF-0C081D80ECBC}" type="slidenum">
              <a:rPr lang="en-US" smtClean="0"/>
              <a:t>‹#›</a:t>
            </a:fld>
            <a:endParaRPr lang="en-US"/>
          </a:p>
        </p:txBody>
      </p:sp>
    </p:spTree>
    <p:extLst>
      <p:ext uri="{BB962C8B-B14F-4D97-AF65-F5344CB8AC3E}">
        <p14:creationId xmlns:p14="http://schemas.microsoft.com/office/powerpoint/2010/main" val="265979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3038E6-5C39-4014-B3A4-DF4B7D538C24}"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BB60E-B214-4786-8FCF-0C081D80ECBC}" type="slidenum">
              <a:rPr lang="en-US" smtClean="0"/>
              <a:t>‹#›</a:t>
            </a:fld>
            <a:endParaRPr lang="en-US"/>
          </a:p>
        </p:txBody>
      </p:sp>
    </p:spTree>
    <p:extLst>
      <p:ext uri="{BB962C8B-B14F-4D97-AF65-F5344CB8AC3E}">
        <p14:creationId xmlns:p14="http://schemas.microsoft.com/office/powerpoint/2010/main" val="954257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3038E6-5C39-4014-B3A4-DF4B7D538C24}"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BB60E-B214-4786-8FCF-0C081D80ECBC}" type="slidenum">
              <a:rPr lang="en-US" smtClean="0"/>
              <a:t>‹#›</a:t>
            </a:fld>
            <a:endParaRPr lang="en-US"/>
          </a:p>
        </p:txBody>
      </p:sp>
    </p:spTree>
    <p:extLst>
      <p:ext uri="{BB962C8B-B14F-4D97-AF65-F5344CB8AC3E}">
        <p14:creationId xmlns:p14="http://schemas.microsoft.com/office/powerpoint/2010/main" val="3011260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3038E6-5C39-4014-B3A4-DF4B7D538C24}" type="datetimeFigureOut">
              <a:rPr lang="en-US" smtClean="0"/>
              <a:t>6/8/2020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5BB60E-B214-4786-8FCF-0C081D80ECBC}" type="slidenum">
              <a:rPr lang="en-US" smtClean="0"/>
              <a:t>‹#›</a:t>
            </a:fld>
            <a:endParaRPr lang="en-US"/>
          </a:p>
        </p:txBody>
      </p:sp>
    </p:spTree>
    <p:extLst>
      <p:ext uri="{BB962C8B-B14F-4D97-AF65-F5344CB8AC3E}">
        <p14:creationId xmlns:p14="http://schemas.microsoft.com/office/powerpoint/2010/main" val="136299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3038E6-5C39-4014-B3A4-DF4B7D538C24}" type="datetimeFigureOut">
              <a:rPr lang="en-US" smtClean="0"/>
              <a:t>6/8/2020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5BB60E-B214-4786-8FCF-0C081D80ECBC}" type="slidenum">
              <a:rPr lang="en-US" smtClean="0"/>
              <a:t>‹#›</a:t>
            </a:fld>
            <a:endParaRPr lang="en-US"/>
          </a:p>
        </p:txBody>
      </p:sp>
    </p:spTree>
    <p:extLst>
      <p:ext uri="{BB962C8B-B14F-4D97-AF65-F5344CB8AC3E}">
        <p14:creationId xmlns:p14="http://schemas.microsoft.com/office/powerpoint/2010/main" val="3916887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038E6-5C39-4014-B3A4-DF4B7D538C24}" type="datetimeFigureOut">
              <a:rPr lang="en-US" smtClean="0"/>
              <a:t>6/8/2020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5BB60E-B214-4786-8FCF-0C081D80ECBC}" type="slidenum">
              <a:rPr lang="en-US" smtClean="0"/>
              <a:t>‹#›</a:t>
            </a:fld>
            <a:endParaRPr lang="en-US"/>
          </a:p>
        </p:txBody>
      </p:sp>
    </p:spTree>
    <p:extLst>
      <p:ext uri="{BB962C8B-B14F-4D97-AF65-F5344CB8AC3E}">
        <p14:creationId xmlns:p14="http://schemas.microsoft.com/office/powerpoint/2010/main" val="1194707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3038E6-5C39-4014-B3A4-DF4B7D538C24}"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BB60E-B214-4786-8FCF-0C081D80ECBC}" type="slidenum">
              <a:rPr lang="en-US" smtClean="0"/>
              <a:t>‹#›</a:t>
            </a:fld>
            <a:endParaRPr lang="en-US"/>
          </a:p>
        </p:txBody>
      </p:sp>
    </p:spTree>
    <p:extLst>
      <p:ext uri="{BB962C8B-B14F-4D97-AF65-F5344CB8AC3E}">
        <p14:creationId xmlns:p14="http://schemas.microsoft.com/office/powerpoint/2010/main" val="155188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3038E6-5C39-4014-B3A4-DF4B7D538C24}"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BB60E-B214-4786-8FCF-0C081D80ECBC}" type="slidenum">
              <a:rPr lang="en-US" smtClean="0"/>
              <a:t>‹#›</a:t>
            </a:fld>
            <a:endParaRPr lang="en-US"/>
          </a:p>
        </p:txBody>
      </p:sp>
    </p:spTree>
    <p:extLst>
      <p:ext uri="{BB962C8B-B14F-4D97-AF65-F5344CB8AC3E}">
        <p14:creationId xmlns:p14="http://schemas.microsoft.com/office/powerpoint/2010/main" val="2611785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038E6-5C39-4014-B3A4-DF4B7D538C24}" type="datetimeFigureOut">
              <a:rPr lang="en-US" smtClean="0"/>
              <a:t>6/8/2020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BB60E-B214-4786-8FCF-0C081D80ECBC}" type="slidenum">
              <a:rPr lang="en-US" smtClean="0"/>
              <a:t>‹#›</a:t>
            </a:fld>
            <a:endParaRPr lang="en-US"/>
          </a:p>
        </p:txBody>
      </p:sp>
    </p:spTree>
    <p:extLst>
      <p:ext uri="{BB962C8B-B14F-4D97-AF65-F5344CB8AC3E}">
        <p14:creationId xmlns:p14="http://schemas.microsoft.com/office/powerpoint/2010/main" val="232170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mailto:abdulmalek1972p@gmail.com"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4898" y="792903"/>
            <a:ext cx="7830403" cy="2646878"/>
          </a:xfrm>
          <a:prstGeom prst="rect">
            <a:avLst/>
          </a:prstGeom>
          <a:noFill/>
        </p:spPr>
        <p:txBody>
          <a:bodyPr wrap="square" rtlCol="0">
            <a:spAutoFit/>
          </a:bodyPr>
          <a:lstStyle/>
          <a:p>
            <a:pPr algn="ctr"/>
            <a:r>
              <a:rPr lang="bn-BD" sz="16600" b="1" dirty="0">
                <a:solidFill>
                  <a:srgbClr val="0070C0"/>
                </a:solidFill>
                <a:latin typeface="NikoshBAN" pitchFamily="2" charset="0"/>
                <a:cs typeface="NikoshBAN" pitchFamily="2" charset="0"/>
              </a:rPr>
              <a:t>স্বাগত</a:t>
            </a:r>
            <a:r>
              <a:rPr lang="bn-IN" sz="16600" b="1" dirty="0">
                <a:solidFill>
                  <a:srgbClr val="0070C0"/>
                </a:solidFill>
                <a:latin typeface="NikoshBAN" pitchFamily="2" charset="0"/>
                <a:cs typeface="NikoshBAN" pitchFamily="2" charset="0"/>
              </a:rPr>
              <a:t>ম</a:t>
            </a:r>
            <a:r>
              <a:rPr lang="bn-IN" sz="16600" b="1" dirty="0">
                <a:solidFill>
                  <a:srgbClr val="FF0000"/>
                </a:solidFill>
                <a:latin typeface="NikoshBAN" pitchFamily="2" charset="0"/>
                <a:cs typeface="NikoshBAN" pitchFamily="2" charset="0"/>
              </a:rPr>
              <a:t>  </a:t>
            </a:r>
            <a:endParaRPr lang="en-US" sz="19900" b="1" dirty="0">
              <a:solidFill>
                <a:srgbClr val="FF0000"/>
              </a:solidFill>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3124200"/>
            <a:ext cx="4038600" cy="2819400"/>
          </a:xfrm>
          <a:prstGeom prst="rect">
            <a:avLst/>
          </a:prstGeom>
        </p:spPr>
      </p:pic>
    </p:spTree>
    <p:extLst>
      <p:ext uri="{BB962C8B-B14F-4D97-AF65-F5344CB8AC3E}">
        <p14:creationId xmlns:p14="http://schemas.microsoft.com/office/powerpoint/2010/main" val="97318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304800"/>
            <a:ext cx="5486400" cy="12192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7200" dirty="0">
                <a:solidFill>
                  <a:srgbClr val="00B0F0"/>
                </a:solidFill>
                <a:latin typeface="NikoshBAN" pitchFamily="2" charset="0"/>
                <a:cs typeface="NikoshBAN" pitchFamily="2" charset="0"/>
              </a:rPr>
              <a:t>বায়ুমন্ডলের স্তর</a:t>
            </a:r>
            <a:endParaRPr lang="en-US" sz="7200" dirty="0">
              <a:solidFill>
                <a:srgbClr val="00B0F0"/>
              </a:solidFill>
              <a:latin typeface="NikoshBAN" pitchFamily="2" charset="0"/>
              <a:cs typeface="NikoshBAN" pitchFamily="2" charset="0"/>
            </a:endParaRPr>
          </a:p>
        </p:txBody>
      </p:sp>
      <p:sp>
        <p:nvSpPr>
          <p:cNvPr id="5" name="TextBox 4"/>
          <p:cNvSpPr txBox="1"/>
          <p:nvPr/>
        </p:nvSpPr>
        <p:spPr>
          <a:xfrm>
            <a:off x="169460" y="1676400"/>
            <a:ext cx="8822140" cy="4524315"/>
          </a:xfrm>
          <a:prstGeom prst="rect">
            <a:avLst/>
          </a:prstGeom>
          <a:noFill/>
        </p:spPr>
        <p:txBody>
          <a:bodyPr wrap="square" rtlCol="0">
            <a:spAutoFit/>
          </a:bodyPr>
          <a:lstStyle/>
          <a:p>
            <a:r>
              <a:rPr lang="bn-BD" sz="3600" dirty="0">
                <a:latin typeface="NikoshBAN" pitchFamily="2" charset="0"/>
                <a:cs typeface="NikoshBAN" pitchFamily="2" charset="0"/>
              </a:rPr>
              <a:t>বায়ুমন্ডলের স্তরগুলো একের পর এক সজ্জিত। স্তরগুলো উপরের দিকে হাল্কা হয়ে গেছে। ওপরের স্তর নিচের স্তরে চাপ দিচ্ছে বলে নিচের স্তর অনেক ঘন। পৃথিবীর এই বায়ুবীয় আবরণে চারটি স্তর আছে।যথা-</a:t>
            </a:r>
          </a:p>
          <a:p>
            <a:r>
              <a:rPr lang="bn-BD" sz="3600" dirty="0">
                <a:solidFill>
                  <a:srgbClr val="002060"/>
                </a:solidFill>
                <a:latin typeface="NikoshBAN" pitchFamily="2" charset="0"/>
                <a:cs typeface="NikoshBAN" pitchFamily="2" charset="0"/>
              </a:rPr>
              <a:t>১। ট্রপোমন্ডল</a:t>
            </a:r>
            <a:r>
              <a:rPr lang="en-US" sz="3600" dirty="0">
                <a:solidFill>
                  <a:srgbClr val="002060"/>
                </a:solidFill>
                <a:latin typeface="NikoshBAN" pitchFamily="2" charset="0"/>
                <a:cs typeface="NikoshBAN" pitchFamily="2" charset="0"/>
              </a:rPr>
              <a:t>  (Troposphere)</a:t>
            </a:r>
            <a:endParaRPr lang="bn-BD" sz="3600" dirty="0">
              <a:solidFill>
                <a:srgbClr val="002060"/>
              </a:solidFill>
              <a:latin typeface="NikoshBAN" pitchFamily="2" charset="0"/>
              <a:cs typeface="NikoshBAN" pitchFamily="2" charset="0"/>
            </a:endParaRPr>
          </a:p>
          <a:p>
            <a:r>
              <a:rPr lang="bn-BD" sz="3600" dirty="0">
                <a:solidFill>
                  <a:srgbClr val="002060"/>
                </a:solidFill>
                <a:latin typeface="NikoshBAN" pitchFamily="2" charset="0"/>
                <a:cs typeface="NikoshBAN" pitchFamily="2" charset="0"/>
              </a:rPr>
              <a:t>২।স্ট্রাটোমন্ডল</a:t>
            </a:r>
            <a:r>
              <a:rPr lang="en-US" sz="3600" dirty="0">
                <a:solidFill>
                  <a:srgbClr val="002060"/>
                </a:solidFill>
                <a:latin typeface="NikoshBAN" pitchFamily="2" charset="0"/>
                <a:cs typeface="NikoshBAN" pitchFamily="2" charset="0"/>
              </a:rPr>
              <a:t> (Stratosphere)</a:t>
            </a:r>
            <a:endParaRPr lang="bn-BD" sz="3600" dirty="0">
              <a:solidFill>
                <a:srgbClr val="002060"/>
              </a:solidFill>
              <a:latin typeface="NikoshBAN" pitchFamily="2" charset="0"/>
              <a:cs typeface="NikoshBAN" pitchFamily="2" charset="0"/>
            </a:endParaRPr>
          </a:p>
          <a:p>
            <a:r>
              <a:rPr lang="bn-BD" sz="3600" dirty="0">
                <a:solidFill>
                  <a:srgbClr val="002060"/>
                </a:solidFill>
                <a:latin typeface="NikoshBAN" pitchFamily="2" charset="0"/>
                <a:cs typeface="NikoshBAN" pitchFamily="2" charset="0"/>
              </a:rPr>
              <a:t>৩।মেসোমন্ডল</a:t>
            </a:r>
            <a:r>
              <a:rPr lang="en-US" sz="3600" dirty="0">
                <a:solidFill>
                  <a:srgbClr val="002060"/>
                </a:solidFill>
                <a:latin typeface="NikoshBAN" pitchFamily="2" charset="0"/>
                <a:cs typeface="NikoshBAN" pitchFamily="2" charset="0"/>
              </a:rPr>
              <a:t> (Mesosphere)</a:t>
            </a:r>
            <a:endParaRPr lang="bn-BD" sz="3600" dirty="0">
              <a:solidFill>
                <a:srgbClr val="002060"/>
              </a:solidFill>
              <a:latin typeface="NikoshBAN" pitchFamily="2" charset="0"/>
              <a:cs typeface="NikoshBAN" pitchFamily="2" charset="0"/>
            </a:endParaRPr>
          </a:p>
          <a:p>
            <a:r>
              <a:rPr lang="bn-BD" sz="3600" dirty="0">
                <a:solidFill>
                  <a:srgbClr val="002060"/>
                </a:solidFill>
                <a:latin typeface="NikoshBAN" pitchFamily="2" charset="0"/>
                <a:cs typeface="NikoshBAN" pitchFamily="2" charset="0"/>
              </a:rPr>
              <a:t>৪। তাপমন্ডল</a:t>
            </a:r>
            <a:r>
              <a:rPr lang="en-US" sz="3600" dirty="0">
                <a:solidFill>
                  <a:srgbClr val="002060"/>
                </a:solidFill>
                <a:latin typeface="NikoshBAN" pitchFamily="2" charset="0"/>
                <a:cs typeface="NikoshBAN" pitchFamily="2" charset="0"/>
              </a:rPr>
              <a:t>  (Exosphere)</a:t>
            </a:r>
          </a:p>
        </p:txBody>
      </p:sp>
    </p:spTree>
    <p:extLst>
      <p:ext uri="{BB962C8B-B14F-4D97-AF65-F5344CB8AC3E}">
        <p14:creationId xmlns:p14="http://schemas.microsoft.com/office/powerpoint/2010/main" val="93463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371600"/>
            <a:ext cx="6161402" cy="4876800"/>
          </a:xfrm>
          <a:prstGeom prst="rect">
            <a:avLst/>
          </a:prstGeom>
        </p:spPr>
      </p:pic>
      <p:sp>
        <p:nvSpPr>
          <p:cNvPr id="6" name="TextBox 5"/>
          <p:cNvSpPr txBox="1"/>
          <p:nvPr/>
        </p:nvSpPr>
        <p:spPr>
          <a:xfrm>
            <a:off x="1295400" y="228600"/>
            <a:ext cx="6172200" cy="830997"/>
          </a:xfrm>
          <a:prstGeom prst="rect">
            <a:avLst/>
          </a:prstGeom>
          <a:noFill/>
        </p:spPr>
        <p:txBody>
          <a:bodyPr wrap="square" rtlCol="0">
            <a:spAutoFit/>
          </a:bodyPr>
          <a:lstStyle/>
          <a:p>
            <a:pPr algn="ctr"/>
            <a:r>
              <a:rPr lang="bn-BD" sz="4800" dirty="0">
                <a:solidFill>
                  <a:srgbClr val="0070C0"/>
                </a:solidFill>
                <a:latin typeface="NikoshBAN" pitchFamily="2" charset="0"/>
                <a:cs typeface="NikoshBAN" pitchFamily="2" charset="0"/>
              </a:rPr>
              <a:t>বায়ুমন্ডলের স্তরের ডায়াগ্রাম</a:t>
            </a:r>
            <a:endParaRPr lang="en-US" sz="4800" dirty="0">
              <a:solidFill>
                <a:srgbClr val="0070C0"/>
              </a:solidFill>
              <a:latin typeface="NikoshBAN" pitchFamily="2" charset="0"/>
              <a:cs typeface="NikoshBAN" pitchFamily="2" charset="0"/>
            </a:endParaRPr>
          </a:p>
        </p:txBody>
      </p:sp>
      <p:cxnSp>
        <p:nvCxnSpPr>
          <p:cNvPr id="8" name="Straight Arrow Connector 7"/>
          <p:cNvCxnSpPr/>
          <p:nvPr/>
        </p:nvCxnSpPr>
        <p:spPr>
          <a:xfrm>
            <a:off x="5715000" y="5562600"/>
            <a:ext cx="10668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715000" y="5029200"/>
            <a:ext cx="10668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257800" y="3505200"/>
            <a:ext cx="13716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334000" y="1905000"/>
            <a:ext cx="12954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705600" y="1676400"/>
            <a:ext cx="2286000" cy="584775"/>
          </a:xfrm>
          <a:prstGeom prst="rect">
            <a:avLst/>
          </a:prstGeom>
          <a:noFill/>
        </p:spPr>
        <p:txBody>
          <a:bodyPr wrap="square" rtlCol="0">
            <a:spAutoFit/>
          </a:bodyPr>
          <a:lstStyle/>
          <a:p>
            <a:r>
              <a:rPr lang="bn-BD" sz="3200" dirty="0">
                <a:latin typeface="NikoshBAN" pitchFamily="2" charset="0"/>
                <a:cs typeface="NikoshBAN" pitchFamily="2" charset="0"/>
              </a:rPr>
              <a:t>তাপমন্ডল</a:t>
            </a:r>
            <a:endParaRPr lang="en-US" sz="3200" dirty="0">
              <a:latin typeface="NikoshBAN" pitchFamily="2" charset="0"/>
              <a:cs typeface="NikoshBAN" pitchFamily="2" charset="0"/>
            </a:endParaRPr>
          </a:p>
        </p:txBody>
      </p:sp>
      <p:sp>
        <p:nvSpPr>
          <p:cNvPr id="19" name="TextBox 18"/>
          <p:cNvSpPr txBox="1"/>
          <p:nvPr/>
        </p:nvSpPr>
        <p:spPr>
          <a:xfrm>
            <a:off x="6629400" y="3200400"/>
            <a:ext cx="2362200" cy="584775"/>
          </a:xfrm>
          <a:prstGeom prst="rect">
            <a:avLst/>
          </a:prstGeom>
          <a:noFill/>
        </p:spPr>
        <p:txBody>
          <a:bodyPr wrap="square" rtlCol="0">
            <a:spAutoFit/>
          </a:bodyPr>
          <a:lstStyle/>
          <a:p>
            <a:r>
              <a:rPr lang="bn-BD" sz="3200" dirty="0">
                <a:latin typeface="NikoshBAN" pitchFamily="2" charset="0"/>
                <a:cs typeface="NikoshBAN" pitchFamily="2" charset="0"/>
              </a:rPr>
              <a:t>মেসোমন্ডল </a:t>
            </a:r>
            <a:endParaRPr lang="en-US" sz="3200" dirty="0">
              <a:latin typeface="NikoshBAN" pitchFamily="2" charset="0"/>
              <a:cs typeface="NikoshBAN" pitchFamily="2" charset="0"/>
            </a:endParaRPr>
          </a:p>
        </p:txBody>
      </p:sp>
      <p:sp>
        <p:nvSpPr>
          <p:cNvPr id="21" name="TextBox 20"/>
          <p:cNvSpPr txBox="1"/>
          <p:nvPr/>
        </p:nvSpPr>
        <p:spPr>
          <a:xfrm>
            <a:off x="6858000" y="4724400"/>
            <a:ext cx="2133600" cy="584775"/>
          </a:xfrm>
          <a:prstGeom prst="rect">
            <a:avLst/>
          </a:prstGeom>
          <a:noFill/>
        </p:spPr>
        <p:txBody>
          <a:bodyPr wrap="square" rtlCol="0">
            <a:spAutoFit/>
          </a:bodyPr>
          <a:lstStyle/>
          <a:p>
            <a:r>
              <a:rPr lang="bn-BD" sz="3200" dirty="0">
                <a:latin typeface="NikoshBAN" pitchFamily="2" charset="0"/>
                <a:cs typeface="NikoshBAN" pitchFamily="2" charset="0"/>
              </a:rPr>
              <a:t>স্ট্রাটোমন্ডল</a:t>
            </a:r>
            <a:endParaRPr lang="en-US" sz="3200" dirty="0">
              <a:latin typeface="NikoshBAN" pitchFamily="2" charset="0"/>
              <a:cs typeface="NikoshBAN" pitchFamily="2" charset="0"/>
            </a:endParaRPr>
          </a:p>
        </p:txBody>
      </p:sp>
      <p:sp>
        <p:nvSpPr>
          <p:cNvPr id="22" name="TextBox 21"/>
          <p:cNvSpPr txBox="1"/>
          <p:nvPr/>
        </p:nvSpPr>
        <p:spPr>
          <a:xfrm>
            <a:off x="6858000" y="5257800"/>
            <a:ext cx="2286000" cy="584775"/>
          </a:xfrm>
          <a:prstGeom prst="rect">
            <a:avLst/>
          </a:prstGeom>
          <a:noFill/>
        </p:spPr>
        <p:txBody>
          <a:bodyPr wrap="square" rtlCol="0">
            <a:spAutoFit/>
          </a:bodyPr>
          <a:lstStyle/>
          <a:p>
            <a:r>
              <a:rPr lang="bn-BD" sz="3200" dirty="0">
                <a:latin typeface="NikoshBAN" pitchFamily="2" charset="0"/>
                <a:cs typeface="NikoshBAN" pitchFamily="2" charset="0"/>
              </a:rPr>
              <a:t>ট্রপোমন্ডল</a:t>
            </a:r>
            <a:endParaRPr lang="en-US" sz="3200" dirty="0">
              <a:latin typeface="NikoshBAN" pitchFamily="2" charset="0"/>
              <a:cs typeface="NikoshBAN" pitchFamily="2" charset="0"/>
            </a:endParaRPr>
          </a:p>
        </p:txBody>
      </p:sp>
      <p:cxnSp>
        <p:nvCxnSpPr>
          <p:cNvPr id="24" name="Straight Arrow Connector 23"/>
          <p:cNvCxnSpPr/>
          <p:nvPr/>
        </p:nvCxnSpPr>
        <p:spPr>
          <a:xfrm>
            <a:off x="6172200" y="6172200"/>
            <a:ext cx="6858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858000" y="5791200"/>
            <a:ext cx="1905000" cy="646331"/>
          </a:xfrm>
          <a:prstGeom prst="rect">
            <a:avLst/>
          </a:prstGeom>
          <a:noFill/>
        </p:spPr>
        <p:txBody>
          <a:bodyPr wrap="square" rtlCol="0">
            <a:spAutoFit/>
          </a:bodyPr>
          <a:lstStyle/>
          <a:p>
            <a:r>
              <a:rPr lang="bn-BD" sz="3600" dirty="0">
                <a:solidFill>
                  <a:srgbClr val="FF0000"/>
                </a:solidFill>
                <a:latin typeface="NikoshBAN" pitchFamily="2" charset="0"/>
                <a:cs typeface="NikoshBAN" pitchFamily="2" charset="0"/>
              </a:rPr>
              <a:t>পৃথিবী</a:t>
            </a:r>
            <a:endParaRPr lang="en-US" sz="36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68853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circle(in)">
                                      <p:cBhvr>
                                        <p:cTn id="22" dur="2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circle(in)">
                                      <p:cBhvr>
                                        <p:cTn id="32" dur="2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circle(in)">
                                      <p:cBhvr>
                                        <p:cTn id="42" dur="20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down)">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circle(in)">
                                      <p:cBhvr>
                                        <p:cTn id="52" dur="20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arn(inVertical)">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circle(in)">
                                      <p:cBhvr>
                                        <p:cTn id="62"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8" grpId="0"/>
      <p:bldP spid="19" grpId="0"/>
      <p:bldP spid="21" grpId="0"/>
      <p:bldP spid="22"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228600"/>
            <a:ext cx="4419600" cy="1066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6600" dirty="0">
                <a:solidFill>
                  <a:srgbClr val="002060"/>
                </a:solidFill>
                <a:latin typeface="NikoshBAN" pitchFamily="2" charset="0"/>
                <a:cs typeface="NikoshBAN" pitchFamily="2" charset="0"/>
              </a:rPr>
              <a:t>১। ট্রপোমন্ডল</a:t>
            </a:r>
            <a:endParaRPr lang="en-US" sz="6600" dirty="0">
              <a:solidFill>
                <a:srgbClr val="002060"/>
              </a:solidFill>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0"/>
            <a:ext cx="4843463" cy="5200585"/>
          </a:xfrm>
          <a:prstGeom prst="rect">
            <a:avLst/>
          </a:prstGeom>
        </p:spPr>
      </p:pic>
      <p:sp>
        <p:nvSpPr>
          <p:cNvPr id="3" name="TextBox 2"/>
          <p:cNvSpPr txBox="1"/>
          <p:nvPr/>
        </p:nvSpPr>
        <p:spPr>
          <a:xfrm>
            <a:off x="5029200" y="1315818"/>
            <a:ext cx="4038600" cy="5509200"/>
          </a:xfrm>
          <a:prstGeom prst="rect">
            <a:avLst/>
          </a:prstGeom>
          <a:noFill/>
          <a:ln>
            <a:solidFill>
              <a:schemeClr val="tx1"/>
            </a:solidFill>
          </a:ln>
        </p:spPr>
        <p:txBody>
          <a:bodyPr wrap="square" rtlCol="0">
            <a:spAutoFit/>
          </a:bodyPr>
          <a:lstStyle/>
          <a:p>
            <a:r>
              <a:rPr lang="bn-BD" sz="3200" dirty="0">
                <a:latin typeface="NikoshBAN" pitchFamily="2" charset="0"/>
                <a:cs typeface="NikoshBAN" pitchFamily="2" charset="0"/>
              </a:rPr>
              <a:t>ভূপৃষ্ঠের নিকটবর্তী বায়ুমন্ডলের স্তরকে বলা হয় ট্রপোমন্ডল। বায়ুমন্ডলের অধিকাংশ বায়ু, ওজন হিসেবে শতকরা ৭৫ ভাগ, এই স্তরে রয়েছে। এর গড় গভীরতা ১২</a:t>
            </a:r>
            <a:r>
              <a:rPr lang="en-US" sz="3200" dirty="0">
                <a:latin typeface="NikoshBAN" pitchFamily="2" charset="0"/>
                <a:cs typeface="NikoshBAN" pitchFamily="2" charset="0"/>
              </a:rPr>
              <a:t>.</a:t>
            </a:r>
            <a:r>
              <a:rPr lang="bn-BD" sz="3200" dirty="0">
                <a:latin typeface="NikoshBAN" pitchFamily="2" charset="0"/>
                <a:cs typeface="NikoshBAN" pitchFamily="2" charset="0"/>
              </a:rPr>
              <a:t>৮৭ কিলোমিটার। বায়ুর এই স্তর মানুষের সবচেয়ে প্রয়োজনীয় স্তর। আর্দ্রতা, কুয়াশ,মেঘ, বৃষ্টি, ঝড়, বজ্রপাত ইত্যাদি প্রাকৃতিক ঘটনা এই স্তরেই ঘটে।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210790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447800"/>
            <a:ext cx="5654281" cy="4495800"/>
          </a:xfrm>
          <a:prstGeom prst="rect">
            <a:avLst/>
          </a:prstGeom>
        </p:spPr>
      </p:pic>
      <p:sp>
        <p:nvSpPr>
          <p:cNvPr id="4" name="TextBox 3"/>
          <p:cNvSpPr txBox="1"/>
          <p:nvPr/>
        </p:nvSpPr>
        <p:spPr>
          <a:xfrm>
            <a:off x="3703440" y="381000"/>
            <a:ext cx="23622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4800" dirty="0">
                <a:solidFill>
                  <a:srgbClr val="0070C0"/>
                </a:solidFill>
                <a:latin typeface="NikoshBAN" pitchFamily="2" charset="0"/>
                <a:cs typeface="NikoshBAN" pitchFamily="2" charset="0"/>
              </a:rPr>
              <a:t>ট্রপোমন্ডল</a:t>
            </a:r>
            <a:endParaRPr lang="en-US" sz="4800"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232272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28600"/>
            <a:ext cx="3886200" cy="914400"/>
          </a:xfrm>
          <a:prstGeom prst="rect">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bn-BD" sz="6000" dirty="0">
                <a:solidFill>
                  <a:schemeClr val="tx1"/>
                </a:solidFill>
                <a:latin typeface="NikoshBAN" pitchFamily="2" charset="0"/>
                <a:cs typeface="NikoshBAN" pitchFamily="2" charset="0"/>
              </a:rPr>
              <a:t>২।স্ট্রাটোমন্ডল</a:t>
            </a:r>
            <a:endParaRPr lang="en-US" sz="6000" dirty="0">
              <a:solidFill>
                <a:schemeClr val="tx1"/>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219200"/>
            <a:ext cx="4095750" cy="5461000"/>
          </a:xfrm>
          <a:prstGeom prst="rect">
            <a:avLst/>
          </a:prstGeom>
        </p:spPr>
      </p:pic>
      <p:sp>
        <p:nvSpPr>
          <p:cNvPr id="10" name="Left Brace 9"/>
          <p:cNvSpPr/>
          <p:nvPr/>
        </p:nvSpPr>
        <p:spPr>
          <a:xfrm>
            <a:off x="152400" y="3810000"/>
            <a:ext cx="152400" cy="21336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1371600" y="4953000"/>
            <a:ext cx="1676400" cy="523220"/>
          </a:xfrm>
          <a:prstGeom prst="rect">
            <a:avLst/>
          </a:prstGeom>
          <a:noFill/>
        </p:spPr>
        <p:txBody>
          <a:bodyPr wrap="square" rtlCol="0">
            <a:spAutoFit/>
          </a:bodyPr>
          <a:lstStyle/>
          <a:p>
            <a:r>
              <a:rPr lang="bn-BD" sz="2800" dirty="0">
                <a:solidFill>
                  <a:srgbClr val="FF0000"/>
                </a:solidFill>
                <a:latin typeface="NikoshBAN" pitchFamily="2" charset="0"/>
                <a:cs typeface="NikoshBAN" pitchFamily="2" charset="0"/>
              </a:rPr>
              <a:t>স্ট্রাটোমন্ডল</a:t>
            </a:r>
            <a:endParaRPr lang="en-US" sz="2800" dirty="0">
              <a:solidFill>
                <a:srgbClr val="FF0000"/>
              </a:solidFill>
              <a:latin typeface="NikoshBAN" pitchFamily="2" charset="0"/>
              <a:cs typeface="NikoshBAN" pitchFamily="2" charset="0"/>
            </a:endParaRPr>
          </a:p>
        </p:txBody>
      </p:sp>
      <p:sp>
        <p:nvSpPr>
          <p:cNvPr id="2" name="TextBox 1"/>
          <p:cNvSpPr txBox="1"/>
          <p:nvPr/>
        </p:nvSpPr>
        <p:spPr>
          <a:xfrm>
            <a:off x="4548116" y="914400"/>
            <a:ext cx="4572000" cy="2554545"/>
          </a:xfrm>
          <a:prstGeom prst="rect">
            <a:avLst/>
          </a:prstGeom>
          <a:noFill/>
        </p:spPr>
        <p:txBody>
          <a:bodyPr wrap="square" rtlCol="0">
            <a:spAutoFit/>
          </a:bodyPr>
          <a:lstStyle/>
          <a:p>
            <a:r>
              <a:rPr lang="bn-BD" sz="3200" dirty="0">
                <a:solidFill>
                  <a:srgbClr val="0070C0"/>
                </a:solidFill>
                <a:latin typeface="NikoshBAN" pitchFamily="2" charset="0"/>
                <a:cs typeface="NikoshBAN" pitchFamily="2" charset="0"/>
              </a:rPr>
              <a:t>স্ট্রপোস্পিয়ারের উপরের স্তরের নাম স্ট্রাটো</a:t>
            </a:r>
            <a:r>
              <a:rPr lang="bn-IN" sz="3200" dirty="0">
                <a:solidFill>
                  <a:srgbClr val="0070C0"/>
                </a:solidFill>
                <a:latin typeface="NikoshBAN" pitchFamily="2" charset="0"/>
                <a:cs typeface="NikoshBAN" pitchFamily="2" charset="0"/>
              </a:rPr>
              <a:t>  </a:t>
            </a:r>
            <a:r>
              <a:rPr lang="bn-BD" sz="3200" dirty="0">
                <a:solidFill>
                  <a:srgbClr val="0070C0"/>
                </a:solidFill>
                <a:latin typeface="NikoshBAN" pitchFamily="2" charset="0"/>
                <a:cs typeface="NikoshBAN" pitchFamily="2" charset="0"/>
              </a:rPr>
              <a:t>স্পিয়ার বা স্ট্রাটোমন্ডল। এই স্তরের বিস্তৃতি প্রায় ৫০ কিলোমিটার </a:t>
            </a:r>
          </a:p>
          <a:p>
            <a:r>
              <a:rPr lang="bn-BD" sz="3200" dirty="0">
                <a:solidFill>
                  <a:srgbClr val="0070C0"/>
                </a:solidFill>
                <a:latin typeface="NikoshBAN" pitchFamily="2" charset="0"/>
                <a:cs typeface="NikoshBAN" pitchFamily="2" charset="0"/>
              </a:rPr>
              <a:t>এই স্তরের বায়ু খুব পাতলা, জলীয়বাস্প প্রায় নেই বললেই চলে।   </a:t>
            </a:r>
          </a:p>
        </p:txBody>
      </p:sp>
    </p:spTree>
    <p:extLst>
      <p:ext uri="{BB962C8B-B14F-4D97-AF65-F5344CB8AC3E}">
        <p14:creationId xmlns:p14="http://schemas.microsoft.com/office/powerpoint/2010/main" val="193808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246" y="1447800"/>
            <a:ext cx="5767200" cy="5226755"/>
          </a:xfrm>
          <a:prstGeom prst="rect">
            <a:avLst/>
          </a:prstGeom>
        </p:spPr>
      </p:pic>
      <p:sp>
        <p:nvSpPr>
          <p:cNvPr id="7" name="Rectangle 6"/>
          <p:cNvSpPr/>
          <p:nvPr/>
        </p:nvSpPr>
        <p:spPr>
          <a:xfrm>
            <a:off x="685800" y="152400"/>
            <a:ext cx="4800600" cy="9906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8000" dirty="0">
                <a:solidFill>
                  <a:schemeClr val="tx1"/>
                </a:solidFill>
                <a:latin typeface="NikoshBAN" pitchFamily="2" charset="0"/>
                <a:cs typeface="NikoshBAN" pitchFamily="2" charset="0"/>
              </a:rPr>
              <a:t>৩।মেসোমন্ডল</a:t>
            </a:r>
            <a:endParaRPr lang="en-US" sz="8000" dirty="0">
              <a:solidFill>
                <a:schemeClr val="tx1"/>
              </a:solidFill>
              <a:latin typeface="NikoshBAN" pitchFamily="2" charset="0"/>
              <a:cs typeface="NikoshBAN" pitchFamily="2" charset="0"/>
            </a:endParaRPr>
          </a:p>
        </p:txBody>
      </p:sp>
      <p:sp>
        <p:nvSpPr>
          <p:cNvPr id="8" name="Right Brace 7"/>
          <p:cNvSpPr/>
          <p:nvPr/>
        </p:nvSpPr>
        <p:spPr>
          <a:xfrm>
            <a:off x="5867400" y="1447800"/>
            <a:ext cx="228600" cy="25908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3276600" y="2438400"/>
            <a:ext cx="1524000" cy="521732"/>
          </a:xfrm>
          <a:prstGeom prst="rect">
            <a:avLst/>
          </a:prstGeom>
          <a:noFill/>
        </p:spPr>
        <p:txBody>
          <a:bodyPr wrap="square" rtlCol="0">
            <a:spAutoFit/>
          </a:bodyPr>
          <a:lstStyle/>
          <a:p>
            <a:r>
              <a:rPr lang="bn-BD" sz="2800" dirty="0">
                <a:solidFill>
                  <a:srgbClr val="FF0000"/>
                </a:solidFill>
                <a:latin typeface="NikoshBAN" pitchFamily="2" charset="0"/>
                <a:cs typeface="NikoshBAN" pitchFamily="2" charset="0"/>
              </a:rPr>
              <a:t>মেসোমন্ডল</a:t>
            </a:r>
            <a:endParaRPr lang="en-US" sz="2800" dirty="0">
              <a:solidFill>
                <a:srgbClr val="FF0000"/>
              </a:solidFill>
              <a:latin typeface="NikoshBAN" pitchFamily="2" charset="0"/>
              <a:cs typeface="NikoshBAN" pitchFamily="2" charset="0"/>
            </a:endParaRPr>
          </a:p>
        </p:txBody>
      </p:sp>
      <p:sp>
        <p:nvSpPr>
          <p:cNvPr id="2" name="TextBox 1"/>
          <p:cNvSpPr txBox="1"/>
          <p:nvPr/>
        </p:nvSpPr>
        <p:spPr>
          <a:xfrm>
            <a:off x="6172200" y="609600"/>
            <a:ext cx="2895600" cy="6001643"/>
          </a:xfrm>
          <a:prstGeom prst="rect">
            <a:avLst/>
          </a:prstGeom>
          <a:noFill/>
          <a:ln>
            <a:solidFill>
              <a:schemeClr val="tx1"/>
            </a:solidFill>
          </a:ln>
        </p:spPr>
        <p:txBody>
          <a:bodyPr wrap="square" rtlCol="0">
            <a:spAutoFit/>
          </a:bodyPr>
          <a:lstStyle/>
          <a:p>
            <a:r>
              <a:rPr lang="bn-BD" sz="3200" dirty="0">
                <a:solidFill>
                  <a:srgbClr val="002060"/>
                </a:solidFill>
                <a:latin typeface="NikoshBAN" pitchFamily="2" charset="0"/>
                <a:cs typeface="NikoshBAN" pitchFamily="2" charset="0"/>
              </a:rPr>
              <a:t>স্ট্রটোমন্ডলের ওপরের স্তর থেকে প্রায় ৮০ কিলোমিটার পর্যন্ত উষ্ণতা দ্রুত হ্রাস পায়। এই স্তরকে মেসোমন্ডল বলে। ৮০ কিলোমিটার পর পুনরায় উষ্ণতা বাড়তে  থাকে। এর নাম মেসোবিরতি। এই মন্ডলের বায়ুর চাপ অত্যন্ত ক্ষীণ।  </a:t>
            </a:r>
            <a:endParaRPr lang="en-US" sz="32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28957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650" y="1016222"/>
            <a:ext cx="7124700" cy="5343525"/>
          </a:xfrm>
          <a:prstGeom prst="rect">
            <a:avLst/>
          </a:prstGeom>
        </p:spPr>
      </p:pic>
      <p:sp>
        <p:nvSpPr>
          <p:cNvPr id="3" name="TextBox 2"/>
          <p:cNvSpPr txBox="1"/>
          <p:nvPr/>
        </p:nvSpPr>
        <p:spPr>
          <a:xfrm>
            <a:off x="3219450" y="82754"/>
            <a:ext cx="27051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4800" dirty="0">
                <a:solidFill>
                  <a:srgbClr val="002060"/>
                </a:solidFill>
                <a:latin typeface="NikoshBAN" pitchFamily="2" charset="0"/>
                <a:cs typeface="NikoshBAN" pitchFamily="2" charset="0"/>
              </a:rPr>
              <a:t>মেসোমন্ডল</a:t>
            </a:r>
            <a:endParaRPr lang="en-US" sz="48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80814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28600"/>
            <a:ext cx="4419600" cy="990600"/>
          </a:xfrm>
          <a:prstGeom prst="rect">
            <a:avLst/>
          </a:prstGeom>
          <a:solidFill>
            <a:schemeClr val="accent2">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a:solidFill>
                  <a:schemeClr val="tx1"/>
                </a:solidFill>
                <a:latin typeface="NikoshBAN" pitchFamily="2" charset="0"/>
                <a:cs typeface="NikoshBAN" pitchFamily="2" charset="0"/>
              </a:rPr>
              <a:t>৪। তাপমন্ডল</a:t>
            </a:r>
            <a:endParaRPr lang="en-US" sz="7200" dirty="0">
              <a:solidFill>
                <a:schemeClr val="tx1"/>
              </a:solidFill>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99" y="1424210"/>
            <a:ext cx="7097733" cy="4900390"/>
          </a:xfrm>
          <a:prstGeom prst="rect">
            <a:avLst/>
          </a:prstGeom>
        </p:spPr>
      </p:pic>
      <p:sp>
        <p:nvSpPr>
          <p:cNvPr id="4" name="TextBox 3"/>
          <p:cNvSpPr txBox="1"/>
          <p:nvPr/>
        </p:nvSpPr>
        <p:spPr>
          <a:xfrm>
            <a:off x="7543800" y="1676400"/>
            <a:ext cx="1447800" cy="523220"/>
          </a:xfrm>
          <a:prstGeom prst="rect">
            <a:avLst/>
          </a:prstGeom>
          <a:noFill/>
        </p:spPr>
        <p:txBody>
          <a:bodyPr wrap="square" rtlCol="0">
            <a:spAutoFit/>
          </a:bodyPr>
          <a:lstStyle/>
          <a:p>
            <a:r>
              <a:rPr lang="bn-BD" sz="2800" dirty="0">
                <a:solidFill>
                  <a:srgbClr val="FF0000"/>
                </a:solidFill>
                <a:latin typeface="NikoshBAN" pitchFamily="2" charset="0"/>
                <a:cs typeface="NikoshBAN" pitchFamily="2" charset="0"/>
              </a:rPr>
              <a:t>তাপমন্ডল </a:t>
            </a:r>
            <a:endParaRPr lang="en-US" sz="2800" dirty="0">
              <a:solidFill>
                <a:srgbClr val="FF0000"/>
              </a:solidFill>
              <a:latin typeface="NikoshBAN" pitchFamily="2" charset="0"/>
              <a:cs typeface="NikoshBAN" pitchFamily="2" charset="0"/>
            </a:endParaRPr>
          </a:p>
        </p:txBody>
      </p:sp>
      <p:cxnSp>
        <p:nvCxnSpPr>
          <p:cNvPr id="6" name="Straight Arrow Connector 5"/>
          <p:cNvCxnSpPr>
            <a:endCxn id="4" idx="1"/>
          </p:cNvCxnSpPr>
          <p:nvPr/>
        </p:nvCxnSpPr>
        <p:spPr>
          <a:xfrm flipV="1">
            <a:off x="6172200" y="1938010"/>
            <a:ext cx="1371600" cy="431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60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371600"/>
            <a:ext cx="6582345" cy="4572000"/>
          </a:xfrm>
          <a:prstGeom prst="rect">
            <a:avLst/>
          </a:prstGeom>
        </p:spPr>
      </p:pic>
      <p:sp>
        <p:nvSpPr>
          <p:cNvPr id="3" name="TextBox 2"/>
          <p:cNvSpPr txBox="1"/>
          <p:nvPr/>
        </p:nvSpPr>
        <p:spPr>
          <a:xfrm>
            <a:off x="533400" y="228600"/>
            <a:ext cx="5943600" cy="923330"/>
          </a:xfrm>
          <a:prstGeom prst="rect">
            <a:avLst/>
          </a:prstGeom>
          <a:noFill/>
        </p:spPr>
        <p:txBody>
          <a:bodyPr wrap="square" rtlCol="0">
            <a:spAutoFit/>
          </a:bodyPr>
          <a:lstStyle/>
          <a:p>
            <a:r>
              <a:rPr lang="bn-BD" sz="5400" dirty="0">
                <a:solidFill>
                  <a:srgbClr val="00B0F0"/>
                </a:solidFill>
                <a:latin typeface="NikoshBAN" pitchFamily="2" charset="0"/>
                <a:cs typeface="NikoshBAN" pitchFamily="2" charset="0"/>
              </a:rPr>
              <a:t>তাপমন্ডল</a:t>
            </a:r>
            <a:r>
              <a:rPr lang="bn-BD" sz="4800" dirty="0">
                <a:solidFill>
                  <a:srgbClr val="00B0F0"/>
                </a:solidFill>
                <a:latin typeface="NikoshBAN" pitchFamily="2" charset="0"/>
                <a:cs typeface="NikoshBAN" pitchFamily="2" charset="0"/>
              </a:rPr>
              <a:t>(</a:t>
            </a:r>
            <a:r>
              <a:rPr lang="en-US" sz="4800" dirty="0">
                <a:solidFill>
                  <a:srgbClr val="00B0F0"/>
                </a:solidFill>
                <a:latin typeface="NikoshBAN" pitchFamily="2" charset="0"/>
                <a:cs typeface="NikoshBAN" pitchFamily="2" charset="0"/>
              </a:rPr>
              <a:t>Exosphere)</a:t>
            </a:r>
          </a:p>
        </p:txBody>
      </p:sp>
      <p:sp>
        <p:nvSpPr>
          <p:cNvPr id="4" name="TextBox 3"/>
          <p:cNvSpPr txBox="1"/>
          <p:nvPr/>
        </p:nvSpPr>
        <p:spPr>
          <a:xfrm>
            <a:off x="6781800" y="990600"/>
            <a:ext cx="2209800" cy="5016758"/>
          </a:xfrm>
          <a:prstGeom prst="rect">
            <a:avLst/>
          </a:prstGeom>
          <a:noFill/>
          <a:ln>
            <a:solidFill>
              <a:srgbClr val="FF0000"/>
            </a:solidFill>
          </a:ln>
        </p:spPr>
        <p:txBody>
          <a:bodyPr wrap="square" rtlCol="0">
            <a:spAutoFit/>
          </a:bodyPr>
          <a:lstStyle/>
          <a:p>
            <a:r>
              <a:rPr lang="bn-BD" sz="3200" dirty="0">
                <a:latin typeface="NikoshBAN" pitchFamily="2" charset="0"/>
                <a:cs typeface="NikoshBAN" pitchFamily="2" charset="0"/>
              </a:rPr>
              <a:t>মেসোবিরতির উপরের অংশ থেকে তাপমন্ডল শুরু হয়। এ স্তরেই বিদ্যুৎ চমকাতে দেখা যায়। এর বহিঃসীমাকে এক্সোস্ফিয়ার বলে।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67370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1" y="1447800"/>
            <a:ext cx="7488904" cy="5121088"/>
          </a:xfrm>
          <a:prstGeom prst="rect">
            <a:avLst/>
          </a:prstGeom>
        </p:spPr>
      </p:pic>
      <p:sp>
        <p:nvSpPr>
          <p:cNvPr id="3" name="TextBox 2"/>
          <p:cNvSpPr txBox="1"/>
          <p:nvPr/>
        </p:nvSpPr>
        <p:spPr>
          <a:xfrm>
            <a:off x="2514600" y="304800"/>
            <a:ext cx="3276600" cy="923330"/>
          </a:xfrm>
          <a:prstGeom prst="rect">
            <a:avLst/>
          </a:prstGeom>
          <a:noFill/>
        </p:spPr>
        <p:txBody>
          <a:bodyPr wrap="square" rtlCol="0">
            <a:spAutoFit/>
          </a:bodyPr>
          <a:lstStyle/>
          <a:p>
            <a:pPr algn="ctr"/>
            <a:r>
              <a:rPr lang="bn-BD" sz="5400" dirty="0">
                <a:solidFill>
                  <a:srgbClr val="00B0F0"/>
                </a:solidFill>
                <a:latin typeface="NikoshBAN" pitchFamily="2" charset="0"/>
                <a:cs typeface="NikoshBAN" pitchFamily="2" charset="0"/>
              </a:rPr>
              <a:t>তাপমন্ডল</a:t>
            </a:r>
            <a:endParaRPr lang="en-US" sz="5400" dirty="0">
              <a:solidFill>
                <a:srgbClr val="00B0F0"/>
              </a:solidFill>
              <a:latin typeface="NikoshBAN" pitchFamily="2" charset="0"/>
              <a:cs typeface="NikoshBAN" pitchFamily="2" charset="0"/>
            </a:endParaRPr>
          </a:p>
        </p:txBody>
      </p:sp>
    </p:spTree>
    <p:extLst>
      <p:ext uri="{BB962C8B-B14F-4D97-AF65-F5344CB8AC3E}">
        <p14:creationId xmlns:p14="http://schemas.microsoft.com/office/powerpoint/2010/main" val="84494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57200" y="-762000"/>
            <a:ext cx="9144000" cy="7620000"/>
          </a:xfrm>
        </p:spPr>
        <p:txBody>
          <a:bodyPr/>
          <a:lstStyle/>
          <a:p>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Frame 4">
            <a:extLst>
              <a:ext uri="{FF2B5EF4-FFF2-40B4-BE49-F238E27FC236}">
                <a16:creationId xmlns:a16="http://schemas.microsoft.com/office/drawing/2014/main" id="{A0EC06DD-E310-4F70-AA14-EDA53BB41FD8}"/>
              </a:ext>
            </a:extLst>
          </p:cNvPr>
          <p:cNvSpPr/>
          <p:nvPr/>
        </p:nvSpPr>
        <p:spPr>
          <a:xfrm>
            <a:off x="0" y="0"/>
            <a:ext cx="9144000" cy="6858000"/>
          </a:xfrm>
          <a:prstGeom prst="frame">
            <a:avLst>
              <a:gd name="adj1" fmla="val 4295"/>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BCC80016-C1EA-44B8-A644-A0645B1EB5F7}"/>
              </a:ext>
            </a:extLst>
          </p:cNvPr>
          <p:cNvSpPr txBox="1"/>
          <p:nvPr/>
        </p:nvSpPr>
        <p:spPr>
          <a:xfrm>
            <a:off x="3124200" y="1047715"/>
            <a:ext cx="2895600" cy="923330"/>
          </a:xfrm>
          <a:prstGeom prst="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bn-BD" sz="5400" dirty="0">
                <a:solidFill>
                  <a:srgbClr val="002060"/>
                </a:solidFill>
                <a:latin typeface="NikoshBAN" pitchFamily="2" charset="0"/>
                <a:cs typeface="NikoshBAN" pitchFamily="2" charset="0"/>
              </a:rPr>
              <a:t>পরিচিতি</a:t>
            </a:r>
            <a:r>
              <a:rPr lang="bn-BD" sz="4000" dirty="0">
                <a:solidFill>
                  <a:srgbClr val="002060"/>
                </a:solidFill>
                <a:latin typeface="NikoshBAN" pitchFamily="2" charset="0"/>
                <a:cs typeface="NikoshBAN" pitchFamily="2" charset="0"/>
              </a:rPr>
              <a:t> </a:t>
            </a:r>
            <a:endParaRPr lang="en-US" sz="4000" dirty="0">
              <a:solidFill>
                <a:srgbClr val="002060"/>
              </a:solidFill>
              <a:latin typeface="NikoshBAN" pitchFamily="2" charset="0"/>
              <a:cs typeface="NikoshBAN" pitchFamily="2" charset="0"/>
            </a:endParaRPr>
          </a:p>
        </p:txBody>
      </p:sp>
      <p:pic>
        <p:nvPicPr>
          <p:cNvPr id="7" name="Picture 6">
            <a:extLst>
              <a:ext uri="{FF2B5EF4-FFF2-40B4-BE49-F238E27FC236}">
                <a16:creationId xmlns:a16="http://schemas.microsoft.com/office/drawing/2014/main" id="{62C0D20D-F52B-41CD-84B7-284243267BA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02210" y="807648"/>
            <a:ext cx="2049873" cy="2049873"/>
          </a:xfrm>
          <a:prstGeom prst="rect">
            <a:avLst/>
          </a:prstGeom>
          <a:ln>
            <a:noFill/>
          </a:ln>
          <a:effectLst>
            <a:outerShdw blurRad="292100" dist="139700" dir="2700000" algn="tl" rotWithShape="0">
              <a:srgbClr val="333333">
                <a:alpha val="65000"/>
              </a:srgbClr>
            </a:outerShdw>
          </a:effectLst>
        </p:spPr>
      </p:pic>
      <p:pic>
        <p:nvPicPr>
          <p:cNvPr id="8" name="Picture 7">
            <a:extLst>
              <a:ext uri="{FF2B5EF4-FFF2-40B4-BE49-F238E27FC236}">
                <a16:creationId xmlns:a16="http://schemas.microsoft.com/office/drawing/2014/main" id="{D6E531E5-7EF6-4E76-9095-918849745E2A}"/>
              </a:ext>
            </a:extLst>
          </p:cNvPr>
          <p:cNvPicPr>
            <a:picLocks noChangeAspect="1"/>
          </p:cNvPicPr>
          <p:nvPr/>
        </p:nvPicPr>
        <p:blipFill>
          <a:blip r:embed="rId3"/>
          <a:stretch>
            <a:fillRect/>
          </a:stretch>
        </p:blipFill>
        <p:spPr>
          <a:xfrm>
            <a:off x="4084881" y="2112160"/>
            <a:ext cx="1268230" cy="3667755"/>
          </a:xfrm>
          <a:prstGeom prst="rect">
            <a:avLst/>
          </a:prstGeom>
          <a:solidFill>
            <a:schemeClr val="bg1"/>
          </a:solidFill>
          <a:ln>
            <a:noFill/>
          </a:ln>
          <a:effectLst/>
        </p:spPr>
      </p:pic>
      <p:sp>
        <p:nvSpPr>
          <p:cNvPr id="9" name="TextBox 3">
            <a:extLst>
              <a:ext uri="{FF2B5EF4-FFF2-40B4-BE49-F238E27FC236}">
                <a16:creationId xmlns:a16="http://schemas.microsoft.com/office/drawing/2014/main" id="{CFAD0EE9-5C1B-4610-AE98-DE406BB4F730}"/>
              </a:ext>
            </a:extLst>
          </p:cNvPr>
          <p:cNvSpPr txBox="1"/>
          <p:nvPr/>
        </p:nvSpPr>
        <p:spPr>
          <a:xfrm>
            <a:off x="381000" y="3178796"/>
            <a:ext cx="4984602" cy="34163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b="1" dirty="0" err="1">
                <a:solidFill>
                  <a:srgbClr val="00B050"/>
                </a:solidFill>
                <a:latin typeface="NikoshBAN" pitchFamily="2" charset="0"/>
                <a:cs typeface="NikoshBAN" pitchFamily="2" charset="0"/>
              </a:rPr>
              <a:t>মোহাম্মদ</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আব্দুল</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মালেক</a:t>
            </a:r>
            <a:endParaRPr lang="en-US" sz="4000" b="1" dirty="0">
              <a:solidFill>
                <a:srgbClr val="00B050"/>
              </a:solidFill>
              <a:latin typeface="NikoshBAN" pitchFamily="2" charset="0"/>
              <a:cs typeface="NikoshBAN" pitchFamily="2" charset="0"/>
            </a:endParaRPr>
          </a:p>
          <a:p>
            <a:r>
              <a:rPr lang="en-US" sz="3200" dirty="0" err="1">
                <a:latin typeface="NikoshBAN" pitchFamily="2" charset="0"/>
                <a:cs typeface="NikoshBAN" pitchFamily="2" charset="0"/>
              </a:rPr>
              <a:t>সহকারী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শিক্ষক</a:t>
            </a:r>
            <a:r>
              <a:rPr lang="en-US" sz="3200" dirty="0">
                <a:latin typeface="NikoshBAN" pitchFamily="2" charset="0"/>
                <a:cs typeface="NikoshBAN" pitchFamily="2" charset="0"/>
              </a:rPr>
              <a:t> (</a:t>
            </a:r>
            <a:r>
              <a:rPr lang="en-US" sz="3200" dirty="0" err="1">
                <a:latin typeface="NikoshBAN" pitchFamily="2" charset="0"/>
                <a:cs typeface="NikoshBAN" pitchFamily="2" charset="0"/>
              </a:rPr>
              <a:t>কম্পিউটার</a:t>
            </a:r>
            <a:r>
              <a:rPr lang="en-US" sz="3200" dirty="0">
                <a:latin typeface="NikoshBAN" pitchFamily="2" charset="0"/>
                <a:cs typeface="NikoshBAN" pitchFamily="2" charset="0"/>
              </a:rPr>
              <a:t>)</a:t>
            </a:r>
          </a:p>
          <a:p>
            <a:r>
              <a:rPr lang="en-US" sz="3200" dirty="0" err="1">
                <a:latin typeface="NikoshBAN" pitchFamily="2" charset="0"/>
                <a:cs typeface="NikoshBAN" pitchFamily="2" charset="0"/>
              </a:rPr>
              <a:t>কাজী</a:t>
            </a:r>
            <a:r>
              <a:rPr lang="en-US" sz="3200" dirty="0">
                <a:latin typeface="NikoshBAN" pitchFamily="2" charset="0"/>
                <a:cs typeface="NikoshBAN" pitchFamily="2" charset="0"/>
              </a:rPr>
              <a:t> </a:t>
            </a:r>
            <a:r>
              <a:rPr lang="en-US" sz="3200" dirty="0" err="1">
                <a:latin typeface="NikoshBAN" pitchFamily="2" charset="0"/>
                <a:cs typeface="NikoshBAN" pitchFamily="2" charset="0"/>
              </a:rPr>
              <a:t>আব্দুল</a:t>
            </a:r>
            <a:r>
              <a:rPr lang="en-US" sz="3200" dirty="0">
                <a:latin typeface="NikoshBAN" pitchFamily="2" charset="0"/>
                <a:cs typeface="NikoshBAN" pitchFamily="2" charset="0"/>
              </a:rPr>
              <a:t> </a:t>
            </a:r>
            <a:r>
              <a:rPr lang="en-US" sz="3200" dirty="0" err="1">
                <a:latin typeface="NikoshBAN" pitchFamily="2" charset="0"/>
                <a:cs typeface="NikoshBAN" pitchFamily="2" charset="0"/>
              </a:rPr>
              <a:t>মাজেদ</a:t>
            </a:r>
            <a:r>
              <a:rPr lang="en-US" sz="3200" dirty="0">
                <a:latin typeface="NikoshBAN" pitchFamily="2" charset="0"/>
                <a:cs typeface="NikoshBAN" pitchFamily="2" charset="0"/>
              </a:rPr>
              <a:t> </a:t>
            </a:r>
            <a:r>
              <a:rPr lang="en-US" sz="3200" dirty="0" err="1">
                <a:latin typeface="NikoshBAN" pitchFamily="2" charset="0"/>
                <a:cs typeface="NikoshBAN" pitchFamily="2" charset="0"/>
              </a:rPr>
              <a:t>একাডেমী</a:t>
            </a:r>
            <a:endParaRPr lang="en-US" sz="3200" dirty="0">
              <a:latin typeface="NikoshBAN" pitchFamily="2" charset="0"/>
              <a:cs typeface="NikoshBAN" pitchFamily="2" charset="0"/>
            </a:endParaRPr>
          </a:p>
          <a:p>
            <a:r>
              <a:rPr lang="en-US" sz="3200" dirty="0" err="1">
                <a:latin typeface="NikoshBAN" pitchFamily="2" charset="0"/>
                <a:cs typeface="NikoshBAN" pitchFamily="2" charset="0"/>
              </a:rPr>
              <a:t>পাংশা</a:t>
            </a:r>
            <a:r>
              <a:rPr lang="en-US" sz="3200" dirty="0">
                <a:latin typeface="NikoshBAN" pitchFamily="2" charset="0"/>
                <a:cs typeface="NikoshBAN" pitchFamily="2" charset="0"/>
              </a:rPr>
              <a:t>, </a:t>
            </a:r>
            <a:r>
              <a:rPr lang="en-US" sz="3200" dirty="0" err="1">
                <a:latin typeface="NikoshBAN" pitchFamily="2" charset="0"/>
                <a:cs typeface="NikoshBAN" pitchFamily="2" charset="0"/>
              </a:rPr>
              <a:t>রাজবাড়ী</a:t>
            </a:r>
            <a:r>
              <a:rPr lang="en-US" sz="3200" dirty="0">
                <a:latin typeface="NikoshBAN" pitchFamily="2" charset="0"/>
                <a:cs typeface="NikoshBAN" pitchFamily="2" charset="0"/>
              </a:rPr>
              <a:t>।</a:t>
            </a:r>
          </a:p>
          <a:p>
            <a:r>
              <a:rPr lang="en-US" sz="3200" dirty="0" err="1">
                <a:latin typeface="NikoshBAN" pitchFamily="2" charset="0"/>
                <a:cs typeface="NikoshBAN" pitchFamily="2" charset="0"/>
              </a:rPr>
              <a:t>মোবাইল</a:t>
            </a:r>
            <a:r>
              <a:rPr lang="en-US" sz="3200" dirty="0">
                <a:latin typeface="NikoshBAN" pitchFamily="2" charset="0"/>
                <a:cs typeface="NikoshBAN" pitchFamily="2" charset="0"/>
              </a:rPr>
              <a:t>: ০১৭১৭-০০২১৫১</a:t>
            </a:r>
          </a:p>
          <a:p>
            <a:r>
              <a:rPr lang="en-US" sz="2400" dirty="0">
                <a:latin typeface="NikoshBAN" pitchFamily="2" charset="0"/>
                <a:cs typeface="NikoshBAN" pitchFamily="2" charset="0"/>
              </a:rPr>
              <a:t>ই-</a:t>
            </a:r>
            <a:r>
              <a:rPr lang="en-US" sz="2400" dirty="0" err="1">
                <a:latin typeface="NikoshBAN" pitchFamily="2" charset="0"/>
                <a:cs typeface="NikoshBAN" pitchFamily="2" charset="0"/>
              </a:rPr>
              <a:t>মেইল</a:t>
            </a:r>
            <a:r>
              <a:rPr lang="en-US" sz="2400" dirty="0">
                <a:latin typeface="NikoshBAN" pitchFamily="2" charset="0"/>
                <a:cs typeface="NikoshBAN" pitchFamily="2" charset="0"/>
              </a:rPr>
              <a:t> : </a:t>
            </a:r>
            <a:r>
              <a:rPr lang="en-US" sz="2400" dirty="0">
                <a:latin typeface="Times New Roman" pitchFamily="18" charset="0"/>
                <a:cs typeface="Times New Roman" pitchFamily="18" charset="0"/>
                <a:hlinkClick r:id="rId4"/>
              </a:rPr>
              <a:t>abdulmalek1972p@gmail.com</a:t>
            </a:r>
            <a:endParaRPr lang="en-US" sz="2400" dirty="0">
              <a:latin typeface="Times New Roman" pitchFamily="18" charset="0"/>
              <a:cs typeface="Times New Roman" pitchFamily="18" charset="0"/>
            </a:endParaRPr>
          </a:p>
          <a:p>
            <a:r>
              <a:rPr lang="en-US" sz="2400" dirty="0">
                <a:solidFill>
                  <a:srgbClr val="002060"/>
                </a:solidFill>
                <a:latin typeface="Times New Roman" pitchFamily="18" charset="0"/>
                <a:cs typeface="Times New Roman" pitchFamily="18" charset="0"/>
              </a:rPr>
              <a:t>Website: www.teachersnews24.com</a:t>
            </a:r>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7D96B1C5-5338-44C8-ACD0-FC936DDA4AEF}"/>
              </a:ext>
            </a:extLst>
          </p:cNvPr>
          <p:cNvSpPr/>
          <p:nvPr/>
        </p:nvSpPr>
        <p:spPr>
          <a:xfrm>
            <a:off x="5157730" y="4089856"/>
            <a:ext cx="3810000" cy="2062103"/>
          </a:xfrm>
          <a:prstGeom prst="rect">
            <a:avLst/>
          </a:prstGeom>
        </p:spPr>
        <p:txBody>
          <a:bodyPr wrap="square">
            <a:spAutoFit/>
          </a:bodyPr>
          <a:lstStyle/>
          <a:p>
            <a:pPr algn="ctr">
              <a:defRPr/>
            </a:pPr>
            <a:r>
              <a:rPr lang="bn-BD"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শ্রেণ</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দশম</a:t>
            </a:r>
            <a:endParaRPr lang="en-US" sz="3200" dirty="0">
              <a:ln w="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defRPr/>
            </a:pPr>
            <a:r>
              <a:rPr lang="bn-BD"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বিষয়</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বাংলাদেশ ও বিশ্বপরিচয়</a:t>
            </a:r>
            <a:endPar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defRPr/>
            </a:pP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সময়</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৫০ </a:t>
            </a: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মিনি</a:t>
            </a:r>
            <a:r>
              <a:rPr lang="bn-IN"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ট</a:t>
            </a:r>
          </a:p>
          <a:p>
            <a:pPr>
              <a:defRPr/>
            </a:pPr>
            <a:r>
              <a:rPr lang="bn-IN"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bn-BD"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1703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957503"/>
            <a:ext cx="7391400" cy="5786198"/>
          </a:xfrm>
          <a:prstGeom prst="rect">
            <a:avLst/>
          </a:prstGeom>
        </p:spPr>
      </p:pic>
      <p:sp>
        <p:nvSpPr>
          <p:cNvPr id="3" name="TextBox 2"/>
          <p:cNvSpPr txBox="1"/>
          <p:nvPr/>
        </p:nvSpPr>
        <p:spPr>
          <a:xfrm>
            <a:off x="2628900" y="104921"/>
            <a:ext cx="3886200" cy="830997"/>
          </a:xfrm>
          <a:prstGeom prst="rect">
            <a:avLst/>
          </a:prstGeom>
          <a:noFill/>
        </p:spPr>
        <p:txBody>
          <a:bodyPr wrap="square" rtlCol="0">
            <a:spAutoFit/>
          </a:bodyPr>
          <a:lstStyle/>
          <a:p>
            <a:pPr algn="ctr"/>
            <a:r>
              <a:rPr lang="bn-BD" sz="48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স্যাটেলাইট</a:t>
            </a:r>
            <a:endParaRPr lang="en-US" sz="4800" b="1"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335340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1143000"/>
            <a:ext cx="3581400" cy="1143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a:solidFill>
                  <a:srgbClr val="002060"/>
                </a:solidFill>
                <a:latin typeface="NikoshBAN" pitchFamily="2" charset="0"/>
                <a:cs typeface="NikoshBAN" pitchFamily="2" charset="0"/>
              </a:rPr>
              <a:t>দলীয় কাজ </a:t>
            </a:r>
            <a:endParaRPr lang="en-US" sz="8000" dirty="0">
              <a:solidFill>
                <a:srgbClr val="002060"/>
              </a:solidFill>
              <a:latin typeface="NikoshBAN" pitchFamily="2" charset="0"/>
              <a:cs typeface="NikoshBAN" pitchFamily="2" charset="0"/>
            </a:endParaRPr>
          </a:p>
        </p:txBody>
      </p:sp>
      <p:sp>
        <p:nvSpPr>
          <p:cNvPr id="3" name="TextBox 2"/>
          <p:cNvSpPr txBox="1"/>
          <p:nvPr/>
        </p:nvSpPr>
        <p:spPr>
          <a:xfrm>
            <a:off x="723900" y="2743200"/>
            <a:ext cx="7772400" cy="2862322"/>
          </a:xfrm>
          <a:prstGeom prst="rect">
            <a:avLst/>
          </a:prstGeom>
          <a:noFill/>
        </p:spPr>
        <p:txBody>
          <a:bodyPr wrap="square" rtlCol="0">
            <a:spAutoFit/>
          </a:bodyPr>
          <a:lstStyle/>
          <a:p>
            <a:pPr algn="ctr"/>
            <a:r>
              <a:rPr lang="bn-BD" sz="3600" dirty="0">
                <a:latin typeface="NikoshBAN" pitchFamily="2" charset="0"/>
                <a:cs typeface="NikoshBAN" pitchFamily="2" charset="0"/>
              </a:rPr>
              <a:t>গ্রুপ-কঃ ট্রপোমন্ডলের বৈশিষ্ট্যগুলো লিখ।</a:t>
            </a:r>
          </a:p>
          <a:p>
            <a:pPr algn="ctr"/>
            <a:r>
              <a:rPr lang="bn-BD" sz="3600" dirty="0">
                <a:latin typeface="NikoshBAN" pitchFamily="2" charset="0"/>
                <a:cs typeface="NikoshBAN" pitchFamily="2" charset="0"/>
              </a:rPr>
              <a:t>গ্রুপ-খঃ ট্রাটোমন্ডলের বৈশিষ্ট্যগুলো লিখ।</a:t>
            </a:r>
          </a:p>
          <a:p>
            <a:pPr algn="ctr"/>
            <a:r>
              <a:rPr lang="bn-BD" sz="3600" dirty="0">
                <a:latin typeface="NikoshBAN" pitchFamily="2" charset="0"/>
                <a:cs typeface="NikoshBAN" pitchFamily="2" charset="0"/>
              </a:rPr>
              <a:t>	গ্রুপ-গঃ মেসোমন্ডলের বৈশিষ্ট্যগুলো লিখ।		গ্রুপ-ঘঃ তাপমন্ডলের বৈশিষ্ট্যগুলো লিখ।		</a:t>
            </a:r>
          </a:p>
          <a:p>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254962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edefined Process 1"/>
          <p:cNvSpPr/>
          <p:nvPr/>
        </p:nvSpPr>
        <p:spPr>
          <a:xfrm>
            <a:off x="2286000" y="304800"/>
            <a:ext cx="4343400" cy="1371600"/>
          </a:xfrm>
          <a:prstGeom prst="flowChartPredefinedProcess">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bn-BD" sz="9600" dirty="0">
                <a:solidFill>
                  <a:schemeClr val="tx1"/>
                </a:solidFill>
                <a:latin typeface="NikoshBAN" pitchFamily="2" charset="0"/>
                <a:cs typeface="NikoshBAN" pitchFamily="2" charset="0"/>
              </a:rPr>
              <a:t>মূল্যায়ণ</a:t>
            </a:r>
            <a:endParaRPr lang="en-US" sz="9600" dirty="0">
              <a:solidFill>
                <a:schemeClr val="tx1"/>
              </a:solidFill>
              <a:latin typeface="NikoshBAN" pitchFamily="2" charset="0"/>
              <a:cs typeface="NikoshBAN" pitchFamily="2" charset="0"/>
            </a:endParaRPr>
          </a:p>
        </p:txBody>
      </p:sp>
      <p:sp>
        <p:nvSpPr>
          <p:cNvPr id="3" name="TextBox 2"/>
          <p:cNvSpPr txBox="1"/>
          <p:nvPr/>
        </p:nvSpPr>
        <p:spPr>
          <a:xfrm>
            <a:off x="533400" y="2667000"/>
            <a:ext cx="8458200" cy="2862322"/>
          </a:xfrm>
          <a:prstGeom prst="rect">
            <a:avLst/>
          </a:prstGeom>
          <a:noFill/>
        </p:spPr>
        <p:txBody>
          <a:bodyPr wrap="square" rtlCol="0">
            <a:spAutoFit/>
          </a:bodyPr>
          <a:lstStyle/>
          <a:p>
            <a:r>
              <a:rPr lang="bn-BD" sz="3600" dirty="0">
                <a:latin typeface="NikoshBAN" pitchFamily="2" charset="0"/>
                <a:cs typeface="NikoshBAN" pitchFamily="2" charset="0"/>
              </a:rPr>
              <a:t>১। বায়ুমন্ডল কাকে বলে?</a:t>
            </a:r>
          </a:p>
          <a:p>
            <a:r>
              <a:rPr lang="bn-BD" sz="3600" dirty="0">
                <a:latin typeface="NikoshBAN" pitchFamily="2" charset="0"/>
                <a:cs typeface="NikoshBAN" pitchFamily="2" charset="0"/>
              </a:rPr>
              <a:t>২। কোনস্তরে ঝড়, বৃষ্টি, কুয়াশা ইত্যাদি সংঘটিত হয়?</a:t>
            </a:r>
          </a:p>
          <a:p>
            <a:r>
              <a:rPr lang="bn-BD" sz="3600" dirty="0">
                <a:latin typeface="NikoshBAN" pitchFamily="2" charset="0"/>
                <a:cs typeface="NikoshBAN" pitchFamily="2" charset="0"/>
              </a:rPr>
              <a:t>৩। জেটবিমান কোনস্তরের উপর দিয়ে যায়?</a:t>
            </a:r>
          </a:p>
          <a:p>
            <a:r>
              <a:rPr lang="bn-BD" sz="3600" dirty="0">
                <a:latin typeface="NikoshBAN" pitchFamily="2" charset="0"/>
                <a:cs typeface="NikoshBAN" pitchFamily="2" charset="0"/>
              </a:rPr>
              <a:t>৪। কোনস্তরে বিদ্যুৎ চমকাতে দেখা যায়?</a:t>
            </a:r>
          </a:p>
          <a:p>
            <a:r>
              <a:rPr lang="bn-BD" sz="3600" dirty="0">
                <a:latin typeface="NikoshBAN" pitchFamily="2" charset="0"/>
                <a:cs typeface="NikoshBAN" pitchFamily="2" charset="0"/>
              </a:rPr>
              <a:t>৫। বায়ুমন্ডলের অক্সিজেনের পরিমান শতকরা কত?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92635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52400"/>
            <a:ext cx="6629400" cy="3154710"/>
          </a:xfrm>
          <a:prstGeom prst="rect">
            <a:avLst/>
          </a:prstGeom>
          <a:noFill/>
        </p:spPr>
        <p:txBody>
          <a:bodyPr wrap="square" rtlCol="0">
            <a:spAutoFit/>
          </a:bodyPr>
          <a:lstStyle/>
          <a:p>
            <a:pPr algn="ctr"/>
            <a:r>
              <a:rPr lang="bn-BD" sz="19900" b="1" dirty="0">
                <a:solidFill>
                  <a:srgbClr val="00B0F0"/>
                </a:solidFill>
                <a:effectLst>
                  <a:outerShdw blurRad="38100" dist="38100" dir="2700000" algn="tl">
                    <a:srgbClr val="000000">
                      <a:alpha val="43137"/>
                    </a:srgbClr>
                  </a:outerShdw>
                </a:effectLst>
                <a:latin typeface="NikoshBAN" pitchFamily="2" charset="0"/>
                <a:cs typeface="NikoshBAN" pitchFamily="2" charset="0"/>
              </a:rPr>
              <a:t>ধন্যবাদ</a:t>
            </a:r>
            <a:endParaRPr lang="en-US" sz="19900" b="1" dirty="0">
              <a:solidFill>
                <a:srgbClr val="00B0F0"/>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2819400"/>
            <a:ext cx="4876800" cy="3352800"/>
          </a:xfrm>
          <a:prstGeom prst="rect">
            <a:avLst/>
          </a:prstGeom>
        </p:spPr>
      </p:pic>
    </p:spTree>
    <p:extLst>
      <p:ext uri="{BB962C8B-B14F-4D97-AF65-F5344CB8AC3E}">
        <p14:creationId xmlns:p14="http://schemas.microsoft.com/office/powerpoint/2010/main" val="96536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304800"/>
            <a:ext cx="6019800" cy="6019800"/>
          </a:xfrm>
          <a:prstGeom prst="rect">
            <a:avLst/>
          </a:prstGeom>
        </p:spPr>
      </p:pic>
    </p:spTree>
    <p:extLst>
      <p:ext uri="{BB962C8B-B14F-4D97-AF65-F5344CB8AC3E}">
        <p14:creationId xmlns:p14="http://schemas.microsoft.com/office/powerpoint/2010/main" val="194757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19100"/>
            <a:ext cx="8229600" cy="6019800"/>
          </a:xfrm>
          <a:prstGeom prst="rect">
            <a:avLst/>
          </a:prstGeom>
        </p:spPr>
      </p:pic>
    </p:spTree>
    <p:extLst>
      <p:ext uri="{BB962C8B-B14F-4D97-AF65-F5344CB8AC3E}">
        <p14:creationId xmlns:p14="http://schemas.microsoft.com/office/powerpoint/2010/main" val="123506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 y="495300"/>
            <a:ext cx="8610601" cy="5867400"/>
          </a:xfrm>
          <a:prstGeom prst="rect">
            <a:avLst/>
          </a:prstGeom>
        </p:spPr>
      </p:pic>
    </p:spTree>
    <p:extLst>
      <p:ext uri="{BB962C8B-B14F-4D97-AF65-F5344CB8AC3E}">
        <p14:creationId xmlns:p14="http://schemas.microsoft.com/office/powerpoint/2010/main" val="115856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8549" y="385943"/>
            <a:ext cx="6248400" cy="1323439"/>
          </a:xfrm>
          <a:prstGeom prst="rect">
            <a:avLst/>
          </a:prstGeom>
          <a:noFill/>
        </p:spPr>
        <p:txBody>
          <a:bodyPr wrap="square" rtlCol="0">
            <a:spAutoFit/>
          </a:bodyPr>
          <a:lstStyle/>
          <a:p>
            <a:endParaRPr lang="en-US" sz="8000" b="1" dirty="0">
              <a:solidFill>
                <a:srgbClr val="FF0000"/>
              </a:solidFill>
              <a:latin typeface="NikoshBAN" pitchFamily="2" charset="0"/>
              <a:cs typeface="NikoshBAN" pitchFamily="2" charset="0"/>
            </a:endParaRPr>
          </a:p>
        </p:txBody>
      </p:sp>
      <p:sp>
        <p:nvSpPr>
          <p:cNvPr id="4" name="Rectangle 3"/>
          <p:cNvSpPr/>
          <p:nvPr/>
        </p:nvSpPr>
        <p:spPr>
          <a:xfrm>
            <a:off x="1905000" y="2286000"/>
            <a:ext cx="5334000" cy="1524000"/>
          </a:xfrm>
          <a:prstGeom prst="rect">
            <a:avLst/>
          </a:prstGeom>
          <a:solidFill>
            <a:srgbClr val="00B0F0"/>
          </a:solidFill>
          <a:ln>
            <a:solidFill>
              <a:srgbClr val="FF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1500" dirty="0">
                <a:solidFill>
                  <a:srgbClr val="002060"/>
                </a:solidFill>
                <a:latin typeface="NikoshBAN" pitchFamily="2" charset="0"/>
                <a:cs typeface="NikoshBAN" pitchFamily="2" charset="0"/>
              </a:rPr>
              <a:t>বায়ুমন্ডল</a:t>
            </a:r>
            <a:endParaRPr lang="en-US" sz="115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77900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18088"/>
            <a:ext cx="3962400" cy="1219200"/>
          </a:xfrm>
          <a:prstGeom prst="rect">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a:solidFill>
                  <a:srgbClr val="00B0F0"/>
                </a:solidFill>
                <a:latin typeface="NikoshBAN" pitchFamily="2" charset="0"/>
                <a:cs typeface="NikoshBAN" pitchFamily="2" charset="0"/>
              </a:rPr>
              <a:t>শিখনফল</a:t>
            </a:r>
            <a:endParaRPr lang="en-US" sz="8000" dirty="0">
              <a:solidFill>
                <a:srgbClr val="00B0F0"/>
              </a:solidFill>
              <a:latin typeface="NikoshBAN" pitchFamily="2" charset="0"/>
              <a:cs typeface="NikoshBAN" pitchFamily="2" charset="0"/>
            </a:endParaRPr>
          </a:p>
        </p:txBody>
      </p:sp>
      <p:sp>
        <p:nvSpPr>
          <p:cNvPr id="3" name="TextBox 2"/>
          <p:cNvSpPr txBox="1"/>
          <p:nvPr/>
        </p:nvSpPr>
        <p:spPr>
          <a:xfrm>
            <a:off x="609600" y="3048000"/>
            <a:ext cx="7315200" cy="2308324"/>
          </a:xfrm>
          <a:prstGeom prst="rect">
            <a:avLst/>
          </a:prstGeom>
          <a:noFill/>
        </p:spPr>
        <p:txBody>
          <a:bodyPr wrap="square" rtlCol="0">
            <a:spAutoFit/>
          </a:bodyPr>
          <a:lstStyle/>
          <a:p>
            <a:r>
              <a:rPr lang="bn-BD" sz="3600" i="1" dirty="0">
                <a:solidFill>
                  <a:srgbClr val="002060"/>
                </a:solidFill>
                <a:latin typeface="NikoshBAN" pitchFamily="2" charset="0"/>
                <a:cs typeface="NikoshBAN" pitchFamily="2" charset="0"/>
              </a:rPr>
              <a:t>এই পাঠ শেষে শিক্ষার্থীরা-</a:t>
            </a:r>
            <a:r>
              <a:rPr lang="en-US" sz="3600" i="1" dirty="0">
                <a:solidFill>
                  <a:srgbClr val="002060"/>
                </a:solidFill>
                <a:latin typeface="NikoshBAN" pitchFamily="2" charset="0"/>
                <a:cs typeface="NikoshBAN" pitchFamily="2" charset="0"/>
              </a:rPr>
              <a:t>--</a:t>
            </a:r>
            <a:endParaRPr lang="bn-BD" sz="3600" i="1" dirty="0">
              <a:solidFill>
                <a:srgbClr val="002060"/>
              </a:solidFill>
              <a:latin typeface="NikoshBAN" pitchFamily="2" charset="0"/>
              <a:cs typeface="NikoshBAN" pitchFamily="2" charset="0"/>
            </a:endParaRPr>
          </a:p>
          <a:p>
            <a:r>
              <a:rPr lang="bn-BD" sz="3600" dirty="0">
                <a:latin typeface="NikoshBAN" pitchFamily="2" charset="0"/>
                <a:cs typeface="NikoshBAN" pitchFamily="2" charset="0"/>
              </a:rPr>
              <a:t>১। বায়ুমন্ডল কী- তা জানতে পাড়বে।</a:t>
            </a:r>
          </a:p>
          <a:p>
            <a:r>
              <a:rPr lang="bn-BD" sz="3600" dirty="0">
                <a:latin typeface="NikoshBAN" pitchFamily="2" charset="0"/>
                <a:cs typeface="NikoshBAN" pitchFamily="2" charset="0"/>
              </a:rPr>
              <a:t>২। বায়ুমন্ডলের উপাদানগুলোর নাম বলতে পারবে।</a:t>
            </a:r>
          </a:p>
          <a:p>
            <a:r>
              <a:rPr lang="bn-BD" sz="3600" dirty="0">
                <a:latin typeface="NikoshBAN" pitchFamily="2" charset="0"/>
                <a:cs typeface="NikoshBAN" pitchFamily="2" charset="0"/>
              </a:rPr>
              <a:t>৩। বায়ুমন্ডলের স্তরগুলো বর্ণনা করতে পারবে।</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284436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1143000"/>
            <a:ext cx="4419600" cy="1107996"/>
          </a:xfrm>
          <a:prstGeom prst="rect">
            <a:avLst/>
          </a:prstGeom>
          <a:noFill/>
        </p:spPr>
        <p:txBody>
          <a:bodyPr wrap="square" rtlCol="0">
            <a:spAutoFit/>
          </a:bodyPr>
          <a:lstStyle/>
          <a:p>
            <a:r>
              <a:rPr lang="bn-BD" sz="6600" dirty="0">
                <a:solidFill>
                  <a:srgbClr val="00B050"/>
                </a:solidFill>
                <a:latin typeface="NikoshBAN" pitchFamily="2" charset="0"/>
                <a:cs typeface="NikoshBAN" pitchFamily="2" charset="0"/>
              </a:rPr>
              <a:t>পাঠ আলোচনাঃ</a:t>
            </a:r>
            <a:endParaRPr lang="en-US" sz="6600" dirty="0">
              <a:solidFill>
                <a:srgbClr val="00B050"/>
              </a:solidFill>
              <a:latin typeface="NikoshBAN" pitchFamily="2" charset="0"/>
              <a:cs typeface="NikoshBAN" pitchFamily="2" charset="0"/>
            </a:endParaRPr>
          </a:p>
        </p:txBody>
      </p:sp>
      <p:sp>
        <p:nvSpPr>
          <p:cNvPr id="3" name="TextBox 2"/>
          <p:cNvSpPr txBox="1"/>
          <p:nvPr/>
        </p:nvSpPr>
        <p:spPr>
          <a:xfrm>
            <a:off x="208671" y="2590800"/>
            <a:ext cx="8686800" cy="2862322"/>
          </a:xfrm>
          <a:prstGeom prst="rect">
            <a:avLst/>
          </a:prstGeom>
          <a:noFill/>
        </p:spPr>
        <p:txBody>
          <a:bodyPr wrap="square" rtlCol="0">
            <a:spAutoFit/>
          </a:bodyPr>
          <a:lstStyle/>
          <a:p>
            <a:r>
              <a:rPr lang="bn-BD" sz="3600" dirty="0">
                <a:latin typeface="NikoshBAN" pitchFamily="2" charset="0"/>
                <a:cs typeface="NikoshBAN" pitchFamily="2" charset="0"/>
              </a:rPr>
              <a:t>পৃথিবীর চারদিকে নানা প্রকার গ্যাসীয় উপাদান দ্বারা বেষ্টিত। অদৃশ্য এই গ্যাসীয় আবরণ যা পৃথিবীকে বেষ্টন করে আছে, তাই বায়ুমন্ডল। পৃথিবীর মাধ্যাকর্ষণ শক্তির জন্য এই মন্ডলটি পৃথিবীর সংগে লেগে আছে আর পৃথিবীর সঙ্গে আবর্তিত হচ্ছে। ভূপৃষ্ঠ থেকে বায়ুমন্ডলের গভীরতা প্রায় ১,৬১০ কিলোমিটার।</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58785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
            <a:ext cx="4876800" cy="923330"/>
          </a:xfrm>
          <a:prstGeom prst="rect">
            <a:avLst/>
          </a:prstGeom>
          <a:noFill/>
        </p:spPr>
        <p:txBody>
          <a:bodyPr wrap="square" rtlCol="0">
            <a:spAutoFit/>
          </a:bodyPr>
          <a:lstStyle/>
          <a:p>
            <a:r>
              <a:rPr lang="bn-BD" sz="5400" dirty="0">
                <a:solidFill>
                  <a:srgbClr val="00B050"/>
                </a:solidFill>
                <a:latin typeface="NikoshBAN" pitchFamily="2" charset="0"/>
                <a:cs typeface="NikoshBAN" pitchFamily="2" charset="0"/>
              </a:rPr>
              <a:t>বায়ুমন্ডলের উপাদানঃ</a:t>
            </a:r>
            <a:endParaRPr lang="en-US" sz="5400" dirty="0">
              <a:solidFill>
                <a:srgbClr val="00B050"/>
              </a:solidFill>
              <a:latin typeface="NikoshBAN" pitchFamily="2" charset="0"/>
              <a:cs typeface="NikoshBAN"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28600"/>
            <a:ext cx="3048000" cy="63500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134164122"/>
              </p:ext>
            </p:extLst>
          </p:nvPr>
        </p:nvGraphicFramePr>
        <p:xfrm>
          <a:off x="228600" y="2057400"/>
          <a:ext cx="5410200" cy="4694786"/>
        </p:xfrm>
        <a:graphic>
          <a:graphicData uri="http://schemas.openxmlformats.org/drawingml/2006/table">
            <a:tbl>
              <a:tblPr firstRow="1" bandRow="1" bandCol="1">
                <a:tableStyleId>{5C22544A-7EE6-4342-B048-85BDC9FD1C3A}</a:tableStyleId>
              </a:tblPr>
              <a:tblGrid>
                <a:gridCol w="3241343">
                  <a:extLst>
                    <a:ext uri="{9D8B030D-6E8A-4147-A177-3AD203B41FA5}">
                      <a16:colId xmlns:a16="http://schemas.microsoft.com/office/drawing/2014/main" val="20000"/>
                    </a:ext>
                  </a:extLst>
                </a:gridCol>
                <a:gridCol w="2168857">
                  <a:extLst>
                    <a:ext uri="{9D8B030D-6E8A-4147-A177-3AD203B41FA5}">
                      <a16:colId xmlns:a16="http://schemas.microsoft.com/office/drawing/2014/main" val="20001"/>
                    </a:ext>
                  </a:extLst>
                </a:gridCol>
              </a:tblGrid>
              <a:tr h="640946">
                <a:tc>
                  <a:txBody>
                    <a:bodyPr/>
                    <a:lstStyle/>
                    <a:p>
                      <a:r>
                        <a:rPr lang="bn-BD" sz="3200" dirty="0">
                          <a:solidFill>
                            <a:srgbClr val="FF0000"/>
                          </a:solidFill>
                          <a:latin typeface="NikoshBAN" pitchFamily="2" charset="0"/>
                          <a:cs typeface="NikoshBAN" pitchFamily="2" charset="0"/>
                        </a:rPr>
                        <a:t>উপাদানের</a:t>
                      </a:r>
                      <a:r>
                        <a:rPr lang="bn-BD" sz="3200" baseline="0" dirty="0">
                          <a:solidFill>
                            <a:srgbClr val="FF0000"/>
                          </a:solidFill>
                          <a:latin typeface="NikoshBAN" pitchFamily="2" charset="0"/>
                          <a:cs typeface="NikoshBAN" pitchFamily="2" charset="0"/>
                        </a:rPr>
                        <a:t> নাম</a:t>
                      </a:r>
                      <a:endParaRPr lang="en-US" sz="3200" dirty="0">
                        <a:solidFill>
                          <a:srgbClr val="FF0000"/>
                        </a:solidFill>
                        <a:latin typeface="NikoshBAN" pitchFamily="2" charset="0"/>
                        <a:cs typeface="NikoshBAN" pitchFamily="2" charset="0"/>
                      </a:endParaRPr>
                    </a:p>
                  </a:txBody>
                  <a:tcPr>
                    <a:solidFill>
                      <a:schemeClr val="tx2"/>
                    </a:solidFill>
                  </a:tcPr>
                </a:tc>
                <a:tc>
                  <a:txBody>
                    <a:bodyPr/>
                    <a:lstStyle/>
                    <a:p>
                      <a:r>
                        <a:rPr lang="bn-BD" sz="3200" dirty="0">
                          <a:solidFill>
                            <a:srgbClr val="FF0000"/>
                          </a:solidFill>
                          <a:latin typeface="NikoshBAN" pitchFamily="2" charset="0"/>
                          <a:cs typeface="NikoshBAN" pitchFamily="2" charset="0"/>
                        </a:rPr>
                        <a:t>শতকরা</a:t>
                      </a:r>
                      <a:r>
                        <a:rPr lang="bn-BD" sz="3200" baseline="0" dirty="0">
                          <a:solidFill>
                            <a:srgbClr val="FF0000"/>
                          </a:solidFill>
                          <a:latin typeface="NikoshBAN" pitchFamily="2" charset="0"/>
                          <a:cs typeface="NikoshBAN" pitchFamily="2" charset="0"/>
                        </a:rPr>
                        <a:t> হিসাব</a:t>
                      </a:r>
                      <a:endParaRPr lang="en-US" sz="3200" dirty="0">
                        <a:solidFill>
                          <a:srgbClr val="FF0000"/>
                        </a:solidFill>
                        <a:latin typeface="NikoshBAN" pitchFamily="2" charset="0"/>
                        <a:cs typeface="NikoshBAN" pitchFamily="2" charset="0"/>
                      </a:endParaRPr>
                    </a:p>
                  </a:txBody>
                  <a:tcPr>
                    <a:solidFill>
                      <a:schemeClr val="tx2"/>
                    </a:solidFill>
                  </a:tcPr>
                </a:tc>
                <a:extLst>
                  <a:ext uri="{0D108BD9-81ED-4DB2-BD59-A6C34878D82A}">
                    <a16:rowId xmlns:a16="http://schemas.microsoft.com/office/drawing/2014/main" val="10000"/>
                  </a:ext>
                </a:extLst>
              </a:tr>
              <a:tr h="508940">
                <a:tc>
                  <a:txBody>
                    <a:bodyPr/>
                    <a:lstStyle/>
                    <a:p>
                      <a:r>
                        <a:rPr lang="bn-BD" sz="2800" dirty="0">
                          <a:latin typeface="NikoshBAN" pitchFamily="2" charset="0"/>
                          <a:cs typeface="NikoshBAN" pitchFamily="2" charset="0"/>
                        </a:rPr>
                        <a:t>নাইট্রোজেন</a:t>
                      </a:r>
                    </a:p>
                  </a:txBody>
                  <a:tcPr>
                    <a:solidFill>
                      <a:srgbClr val="92D050"/>
                    </a:solidFill>
                  </a:tcPr>
                </a:tc>
                <a:tc>
                  <a:txBody>
                    <a:bodyPr/>
                    <a:lstStyle/>
                    <a:p>
                      <a:pPr algn="ctr"/>
                      <a:r>
                        <a:rPr lang="bn-BD" sz="2800" dirty="0">
                          <a:latin typeface="NikoshBAN" pitchFamily="2" charset="0"/>
                          <a:cs typeface="NikoshBAN" pitchFamily="2" charset="0"/>
                        </a:rPr>
                        <a:t>৭৮</a:t>
                      </a:r>
                      <a:r>
                        <a:rPr lang="en-US" sz="2800" dirty="0">
                          <a:latin typeface="NikoshBAN" pitchFamily="2" charset="0"/>
                          <a:cs typeface="NikoshBAN" pitchFamily="2" charset="0"/>
                        </a:rPr>
                        <a:t>.</a:t>
                      </a:r>
                      <a:r>
                        <a:rPr lang="bn-BD" sz="2800" dirty="0">
                          <a:latin typeface="NikoshBAN" pitchFamily="2" charset="0"/>
                          <a:cs typeface="NikoshBAN" pitchFamily="2" charset="0"/>
                        </a:rPr>
                        <a:t>০২</a:t>
                      </a:r>
                      <a:r>
                        <a:rPr lang="en-US" sz="2800" dirty="0">
                          <a:latin typeface="NikoshBAN" pitchFamily="2" charset="0"/>
                          <a:cs typeface="NikoshBAN" pitchFamily="2" charset="0"/>
                        </a:rPr>
                        <a:t>%</a:t>
                      </a:r>
                    </a:p>
                  </a:txBody>
                  <a:tcPr>
                    <a:solidFill>
                      <a:srgbClr val="92D050"/>
                    </a:solidFill>
                  </a:tcPr>
                </a:tc>
                <a:extLst>
                  <a:ext uri="{0D108BD9-81ED-4DB2-BD59-A6C34878D82A}">
                    <a16:rowId xmlns:a16="http://schemas.microsoft.com/office/drawing/2014/main" val="10001"/>
                  </a:ext>
                </a:extLst>
              </a:tr>
              <a:tr h="508940">
                <a:tc>
                  <a:txBody>
                    <a:bodyPr/>
                    <a:lstStyle/>
                    <a:p>
                      <a:r>
                        <a:rPr lang="bn-BD" sz="2800" dirty="0">
                          <a:latin typeface="NikoshBAN" pitchFamily="2" charset="0"/>
                          <a:cs typeface="NikoshBAN" pitchFamily="2" charset="0"/>
                        </a:rPr>
                        <a:t>অক্সিজেন</a:t>
                      </a:r>
                      <a:endParaRPr lang="en-US" sz="2800" dirty="0">
                        <a:latin typeface="NikoshBAN" pitchFamily="2" charset="0"/>
                        <a:cs typeface="NikoshBAN" pitchFamily="2" charset="0"/>
                      </a:endParaRPr>
                    </a:p>
                  </a:txBody>
                  <a:tcPr>
                    <a:solidFill>
                      <a:srgbClr val="FFC000"/>
                    </a:solidFill>
                  </a:tcPr>
                </a:tc>
                <a:tc>
                  <a:txBody>
                    <a:bodyPr/>
                    <a:lstStyle/>
                    <a:p>
                      <a:pPr algn="ctr"/>
                      <a:r>
                        <a:rPr lang="bn-BD" sz="2800" dirty="0">
                          <a:latin typeface="NikoshBAN" pitchFamily="2" charset="0"/>
                          <a:cs typeface="NikoshBAN" pitchFamily="2" charset="0"/>
                        </a:rPr>
                        <a:t>২০</a:t>
                      </a:r>
                      <a:r>
                        <a:rPr lang="en-US" sz="2800" dirty="0">
                          <a:latin typeface="NikoshBAN" pitchFamily="2" charset="0"/>
                          <a:cs typeface="NikoshBAN" pitchFamily="2" charset="0"/>
                        </a:rPr>
                        <a:t>.</a:t>
                      </a:r>
                      <a:r>
                        <a:rPr lang="bn-BD" sz="2800" dirty="0">
                          <a:latin typeface="NikoshBAN" pitchFamily="2" charset="0"/>
                          <a:cs typeface="NikoshBAN" pitchFamily="2" charset="0"/>
                        </a:rPr>
                        <a:t>৭১%</a:t>
                      </a:r>
                    </a:p>
                  </a:txBody>
                  <a:tcPr>
                    <a:solidFill>
                      <a:srgbClr val="FFC000"/>
                    </a:solidFill>
                  </a:tcPr>
                </a:tc>
                <a:extLst>
                  <a:ext uri="{0D108BD9-81ED-4DB2-BD59-A6C34878D82A}">
                    <a16:rowId xmlns:a16="http://schemas.microsoft.com/office/drawing/2014/main" val="10002"/>
                  </a:ext>
                </a:extLst>
              </a:tr>
              <a:tr h="508940">
                <a:tc>
                  <a:txBody>
                    <a:bodyPr/>
                    <a:lstStyle/>
                    <a:p>
                      <a:r>
                        <a:rPr lang="bn-BD" sz="2800" baseline="0" dirty="0">
                          <a:latin typeface="NikoshBAN" pitchFamily="2" charset="0"/>
                          <a:cs typeface="NikoshBAN" pitchFamily="2" charset="0"/>
                        </a:rPr>
                        <a:t>আরগন</a:t>
                      </a:r>
                      <a:endParaRPr lang="en-US" sz="2800" dirty="0">
                        <a:latin typeface="NikoshBAN" pitchFamily="2" charset="0"/>
                        <a:cs typeface="NikoshBAN" pitchFamily="2" charset="0"/>
                      </a:endParaRPr>
                    </a:p>
                  </a:txBody>
                  <a:tcPr>
                    <a:solidFill>
                      <a:srgbClr val="00B0F0"/>
                    </a:solidFill>
                  </a:tcPr>
                </a:tc>
                <a:tc>
                  <a:txBody>
                    <a:bodyPr/>
                    <a:lstStyle/>
                    <a:p>
                      <a:pPr algn="ctr"/>
                      <a:r>
                        <a:rPr lang="en-US" sz="2800" dirty="0">
                          <a:latin typeface="NikoshBAN" pitchFamily="2" charset="0"/>
                          <a:cs typeface="NikoshBAN" pitchFamily="2" charset="0"/>
                        </a:rPr>
                        <a:t>0.80%</a:t>
                      </a:r>
                    </a:p>
                  </a:txBody>
                  <a:tcPr>
                    <a:solidFill>
                      <a:srgbClr val="00B0F0"/>
                    </a:solidFill>
                  </a:tcPr>
                </a:tc>
                <a:extLst>
                  <a:ext uri="{0D108BD9-81ED-4DB2-BD59-A6C34878D82A}">
                    <a16:rowId xmlns:a16="http://schemas.microsoft.com/office/drawing/2014/main" val="10003"/>
                  </a:ext>
                </a:extLst>
              </a:tr>
              <a:tr h="508940">
                <a:tc>
                  <a:txBody>
                    <a:bodyPr/>
                    <a:lstStyle/>
                    <a:p>
                      <a:r>
                        <a:rPr lang="bn-BD" sz="2800" dirty="0">
                          <a:latin typeface="NikoshBAN" pitchFamily="2" charset="0"/>
                          <a:cs typeface="NikoshBAN" pitchFamily="2" charset="0"/>
                        </a:rPr>
                        <a:t>জলীয়বাস্প</a:t>
                      </a:r>
                      <a:endParaRPr lang="en-US" sz="2800" dirty="0">
                        <a:latin typeface="NikoshBAN" pitchFamily="2" charset="0"/>
                        <a:cs typeface="NikoshBAN" pitchFamily="2" charset="0"/>
                      </a:endParaRPr>
                    </a:p>
                  </a:txBody>
                  <a:tcPr>
                    <a:solidFill>
                      <a:schemeClr val="accent3">
                        <a:lumMod val="60000"/>
                        <a:lumOff val="40000"/>
                      </a:schemeClr>
                    </a:solidFill>
                  </a:tcPr>
                </a:tc>
                <a:tc>
                  <a:txBody>
                    <a:bodyPr/>
                    <a:lstStyle/>
                    <a:p>
                      <a:pPr algn="ctr"/>
                      <a:r>
                        <a:rPr lang="bn-BD" sz="2800" dirty="0">
                          <a:latin typeface="NikoshBAN" pitchFamily="2" charset="0"/>
                          <a:cs typeface="NikoshBAN" pitchFamily="2" charset="0"/>
                        </a:rPr>
                        <a:t>০</a:t>
                      </a:r>
                      <a:r>
                        <a:rPr lang="en-US" sz="2800" dirty="0">
                          <a:latin typeface="NikoshBAN" pitchFamily="2" charset="0"/>
                          <a:cs typeface="NikoshBAN" pitchFamily="2" charset="0"/>
                        </a:rPr>
                        <a:t>.</a:t>
                      </a:r>
                      <a:r>
                        <a:rPr lang="bn-BD" sz="2800" dirty="0">
                          <a:latin typeface="NikoshBAN" pitchFamily="2" charset="0"/>
                          <a:cs typeface="NikoshBAN" pitchFamily="2" charset="0"/>
                        </a:rPr>
                        <a:t>৪১%</a:t>
                      </a:r>
                      <a:endParaRPr lang="en-US" sz="2800" dirty="0">
                        <a:latin typeface="NikoshBAN" pitchFamily="2" charset="0"/>
                        <a:cs typeface="NikoshBAN" pitchFamily="2" charset="0"/>
                      </a:endParaRPr>
                    </a:p>
                  </a:txBody>
                  <a:tcPr>
                    <a:solidFill>
                      <a:schemeClr val="accent3">
                        <a:lumMod val="60000"/>
                        <a:lumOff val="40000"/>
                      </a:schemeClr>
                    </a:solidFill>
                  </a:tcPr>
                </a:tc>
                <a:extLst>
                  <a:ext uri="{0D108BD9-81ED-4DB2-BD59-A6C34878D82A}">
                    <a16:rowId xmlns:a16="http://schemas.microsoft.com/office/drawing/2014/main" val="10004"/>
                  </a:ext>
                </a:extLst>
              </a:tr>
              <a:tr h="508940">
                <a:tc>
                  <a:txBody>
                    <a:bodyPr/>
                    <a:lstStyle/>
                    <a:p>
                      <a:r>
                        <a:rPr lang="bn-BD" sz="2800" dirty="0">
                          <a:latin typeface="NikoshBAN" pitchFamily="2" charset="0"/>
                          <a:cs typeface="NikoshBAN" pitchFamily="2" charset="0"/>
                        </a:rPr>
                        <a:t>কার্বনডাইঅক্সাইড</a:t>
                      </a:r>
                      <a:endParaRPr lang="en-US" sz="2800" dirty="0">
                        <a:latin typeface="NikoshBAN" pitchFamily="2" charset="0"/>
                        <a:cs typeface="NikoshBAN" pitchFamily="2" charset="0"/>
                      </a:endParaRPr>
                    </a:p>
                  </a:txBody>
                  <a:tcPr>
                    <a:solidFill>
                      <a:schemeClr val="bg2">
                        <a:lumMod val="75000"/>
                      </a:schemeClr>
                    </a:solidFill>
                  </a:tcPr>
                </a:tc>
                <a:tc>
                  <a:txBody>
                    <a:bodyPr/>
                    <a:lstStyle/>
                    <a:p>
                      <a:pPr algn="ctr"/>
                      <a:r>
                        <a:rPr lang="bn-BD" sz="2800" dirty="0">
                          <a:latin typeface="NikoshBAN" pitchFamily="2" charset="0"/>
                          <a:cs typeface="NikoshBAN" pitchFamily="2" charset="0"/>
                        </a:rPr>
                        <a:t>০</a:t>
                      </a:r>
                      <a:r>
                        <a:rPr lang="en-US" sz="2800" dirty="0">
                          <a:latin typeface="NikoshBAN" pitchFamily="2" charset="0"/>
                          <a:cs typeface="NikoshBAN" pitchFamily="2" charset="0"/>
                        </a:rPr>
                        <a:t>.</a:t>
                      </a:r>
                      <a:r>
                        <a:rPr lang="bn-BD" sz="2800" dirty="0">
                          <a:latin typeface="NikoshBAN" pitchFamily="2" charset="0"/>
                          <a:cs typeface="NikoshBAN" pitchFamily="2" charset="0"/>
                        </a:rPr>
                        <a:t>০৩</a:t>
                      </a:r>
                      <a:r>
                        <a:rPr lang="en-US" sz="2800" dirty="0">
                          <a:latin typeface="NikoshBAN" pitchFamily="2" charset="0"/>
                          <a:cs typeface="NikoshBAN" pitchFamily="2" charset="0"/>
                        </a:rPr>
                        <a:t>%</a:t>
                      </a:r>
                    </a:p>
                  </a:txBody>
                  <a:tcPr>
                    <a:solidFill>
                      <a:schemeClr val="bg2">
                        <a:lumMod val="75000"/>
                      </a:schemeClr>
                    </a:solidFill>
                  </a:tcPr>
                </a:tc>
                <a:extLst>
                  <a:ext uri="{0D108BD9-81ED-4DB2-BD59-A6C34878D82A}">
                    <a16:rowId xmlns:a16="http://schemas.microsoft.com/office/drawing/2014/main" val="10005"/>
                  </a:ext>
                </a:extLst>
              </a:tr>
              <a:tr h="508940">
                <a:tc>
                  <a:txBody>
                    <a:bodyPr/>
                    <a:lstStyle/>
                    <a:p>
                      <a:r>
                        <a:rPr lang="bn-BD" sz="2800" dirty="0">
                          <a:latin typeface="NikoshBAN" pitchFamily="2" charset="0"/>
                          <a:cs typeface="NikoshBAN" pitchFamily="2" charset="0"/>
                        </a:rPr>
                        <a:t>সাধারণ</a:t>
                      </a:r>
                      <a:r>
                        <a:rPr lang="bn-BD" sz="2800" baseline="0" dirty="0">
                          <a:latin typeface="NikoshBAN" pitchFamily="2" charset="0"/>
                          <a:cs typeface="NikoshBAN" pitchFamily="2" charset="0"/>
                        </a:rPr>
                        <a:t> গ্যাসসমূহ</a:t>
                      </a:r>
                      <a:endParaRPr lang="en-US" sz="2800" dirty="0">
                        <a:latin typeface="NikoshBAN" pitchFamily="2" charset="0"/>
                        <a:cs typeface="NikoshBAN" pitchFamily="2" charset="0"/>
                      </a:endParaRPr>
                    </a:p>
                  </a:txBody>
                  <a:tcPr>
                    <a:solidFill>
                      <a:srgbClr val="92D050"/>
                    </a:solidFill>
                  </a:tcPr>
                </a:tc>
                <a:tc>
                  <a:txBody>
                    <a:bodyPr/>
                    <a:lstStyle/>
                    <a:p>
                      <a:pPr algn="ctr"/>
                      <a:r>
                        <a:rPr lang="bn-BD" sz="2800" b="0" dirty="0">
                          <a:latin typeface="NikoshBAN" pitchFamily="2" charset="0"/>
                          <a:cs typeface="NikoshBAN" pitchFamily="2" charset="0"/>
                        </a:rPr>
                        <a:t>০</a:t>
                      </a:r>
                      <a:r>
                        <a:rPr lang="en-US" sz="2800" b="0" dirty="0">
                          <a:latin typeface="NikoshBAN" pitchFamily="2" charset="0"/>
                          <a:cs typeface="NikoshBAN" pitchFamily="2" charset="0"/>
                        </a:rPr>
                        <a:t>.</a:t>
                      </a:r>
                      <a:r>
                        <a:rPr lang="bn-BD" sz="2800" b="0" dirty="0">
                          <a:latin typeface="NikoshBAN" pitchFamily="2" charset="0"/>
                          <a:cs typeface="NikoshBAN" pitchFamily="2" charset="0"/>
                        </a:rPr>
                        <a:t>০২%</a:t>
                      </a:r>
                      <a:endParaRPr lang="en-US" sz="2800" b="0" dirty="0">
                        <a:latin typeface="NikoshBAN" pitchFamily="2" charset="0"/>
                        <a:cs typeface="NikoshBAN" pitchFamily="2" charset="0"/>
                      </a:endParaRPr>
                    </a:p>
                  </a:txBody>
                  <a:tcPr>
                    <a:solidFill>
                      <a:srgbClr val="92D050"/>
                    </a:solidFill>
                  </a:tcPr>
                </a:tc>
                <a:extLst>
                  <a:ext uri="{0D108BD9-81ED-4DB2-BD59-A6C34878D82A}">
                    <a16:rowId xmlns:a16="http://schemas.microsoft.com/office/drawing/2014/main" val="10006"/>
                  </a:ext>
                </a:extLst>
              </a:tr>
              <a:tr h="359252">
                <a:tc>
                  <a:txBody>
                    <a:bodyPr/>
                    <a:lstStyle/>
                    <a:p>
                      <a:r>
                        <a:rPr lang="bn-BD" sz="2800" dirty="0">
                          <a:latin typeface="NikoshBAN" pitchFamily="2" charset="0"/>
                          <a:cs typeface="NikoshBAN" pitchFamily="2" charset="0"/>
                        </a:rPr>
                        <a:t>ধূলিকণা</a:t>
                      </a:r>
                      <a:r>
                        <a:rPr lang="bn-BD" sz="2800" baseline="0" dirty="0">
                          <a:latin typeface="NikoshBAN" pitchFamily="2" charset="0"/>
                          <a:cs typeface="NikoshBAN" pitchFamily="2" charset="0"/>
                        </a:rPr>
                        <a:t> ও উদ্ভিদকণা</a:t>
                      </a:r>
                    </a:p>
                    <a:p>
                      <a:r>
                        <a:rPr lang="bn-BD" sz="2800" b="1" baseline="0" dirty="0">
                          <a:solidFill>
                            <a:srgbClr val="FF0000"/>
                          </a:solidFill>
                          <a:latin typeface="NikoshBAN" pitchFamily="2" charset="0"/>
                          <a:cs typeface="NikoshBAN" pitchFamily="2" charset="0"/>
                        </a:rPr>
                        <a:t>মোট</a:t>
                      </a:r>
                      <a:endParaRPr lang="en-US" sz="2800" b="1" dirty="0">
                        <a:solidFill>
                          <a:srgbClr val="FF0000"/>
                        </a:solidFill>
                        <a:latin typeface="NikoshBAN" pitchFamily="2" charset="0"/>
                        <a:cs typeface="NikoshBAN" pitchFamily="2" charset="0"/>
                      </a:endParaRPr>
                    </a:p>
                  </a:txBody>
                  <a:tcPr>
                    <a:solidFill>
                      <a:srgbClr val="FFC000"/>
                    </a:solidFill>
                  </a:tcPr>
                </a:tc>
                <a:tc>
                  <a:txBody>
                    <a:bodyPr/>
                    <a:lstStyle/>
                    <a:p>
                      <a:pPr algn="ctr"/>
                      <a:r>
                        <a:rPr lang="en-US" sz="2800" b="0" dirty="0">
                          <a:solidFill>
                            <a:schemeClr val="tx1"/>
                          </a:solidFill>
                          <a:latin typeface="NikoshBAN" pitchFamily="2" charset="0"/>
                          <a:cs typeface="NikoshBAN" pitchFamily="2" charset="0"/>
                        </a:rPr>
                        <a:t>0.01%</a:t>
                      </a:r>
                      <a:endParaRPr lang="bn-BD" sz="2800" b="0" dirty="0">
                        <a:solidFill>
                          <a:schemeClr val="tx1"/>
                        </a:solidFill>
                        <a:latin typeface="NikoshBAN" pitchFamily="2" charset="0"/>
                        <a:cs typeface="NikoshBAN" pitchFamily="2" charset="0"/>
                      </a:endParaRPr>
                    </a:p>
                    <a:p>
                      <a:pPr algn="ctr"/>
                      <a:r>
                        <a:rPr lang="bn-BD" sz="2800" b="1" dirty="0">
                          <a:solidFill>
                            <a:srgbClr val="FF0000"/>
                          </a:solidFill>
                          <a:latin typeface="NikoshBAN" pitchFamily="2" charset="0"/>
                          <a:cs typeface="NikoshBAN" pitchFamily="2" charset="0"/>
                        </a:rPr>
                        <a:t>১০০%</a:t>
                      </a:r>
                    </a:p>
                  </a:txBody>
                  <a:tcPr>
                    <a:solidFill>
                      <a:srgbClr val="FFC000"/>
                    </a:solidFill>
                  </a:tcPr>
                </a:tc>
                <a:extLst>
                  <a:ext uri="{0D108BD9-81ED-4DB2-BD59-A6C34878D82A}">
                    <a16:rowId xmlns:a16="http://schemas.microsoft.com/office/drawing/2014/main" val="10007"/>
                  </a:ext>
                </a:extLst>
              </a:tr>
            </a:tbl>
          </a:graphicData>
        </a:graphic>
      </p:graphicFrame>
      <p:sp>
        <p:nvSpPr>
          <p:cNvPr id="5" name="TextBox 4"/>
          <p:cNvSpPr txBox="1"/>
          <p:nvPr/>
        </p:nvSpPr>
        <p:spPr>
          <a:xfrm>
            <a:off x="152400" y="990600"/>
            <a:ext cx="5334000" cy="1077218"/>
          </a:xfrm>
          <a:prstGeom prst="rect">
            <a:avLst/>
          </a:prstGeom>
          <a:noFill/>
        </p:spPr>
        <p:txBody>
          <a:bodyPr wrap="square" rtlCol="0">
            <a:spAutoFit/>
          </a:bodyPr>
          <a:lstStyle/>
          <a:p>
            <a:r>
              <a:rPr lang="bn-BD" sz="3200" dirty="0">
                <a:latin typeface="NikoshBAN" pitchFamily="2" charset="0"/>
                <a:cs typeface="NikoshBAN" pitchFamily="2" charset="0"/>
              </a:rPr>
              <a:t>শতকরা হিসেবে বায়ুর বিভিন্ন উপাদানের মোটামুটি হিসাব নিম্নে দেওয় হলো।</a:t>
            </a:r>
            <a:endParaRPr lang="en-US" sz="3200" dirty="0">
              <a:latin typeface="NikoshBAN" pitchFamily="2" charset="0"/>
              <a:cs typeface="NikoshBAN" pitchFamily="2" charset="0"/>
            </a:endParaRPr>
          </a:p>
        </p:txBody>
      </p:sp>
      <p:cxnSp>
        <p:nvCxnSpPr>
          <p:cNvPr id="8" name="Straight Connector 7"/>
          <p:cNvCxnSpPr/>
          <p:nvPr/>
        </p:nvCxnSpPr>
        <p:spPr>
          <a:xfrm>
            <a:off x="228600" y="6324600"/>
            <a:ext cx="5410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12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ircle(in)">
                                      <p:cBhvr>
                                        <p:cTn id="2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489</Words>
  <Application>Microsoft Office PowerPoint</Application>
  <PresentationFormat>On-screen Show (4:3)</PresentationFormat>
  <Paragraphs>89</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NikoshBAN</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DOEL</cp:lastModifiedBy>
  <cp:revision>193</cp:revision>
  <dcterms:created xsi:type="dcterms:W3CDTF">2014-03-20T04:44:09Z</dcterms:created>
  <dcterms:modified xsi:type="dcterms:W3CDTF">2020-06-08T14:24:46Z</dcterms:modified>
</cp:coreProperties>
</file>