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2" r:id="rId8"/>
    <p:sldId id="281" r:id="rId9"/>
    <p:sldId id="298" r:id="rId10"/>
    <p:sldId id="299" r:id="rId11"/>
    <p:sldId id="301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00080"/>
    <a:srgbClr val="660066"/>
    <a:srgbClr val="663300"/>
    <a:srgbClr val="800000"/>
    <a:srgbClr val="000066"/>
    <a:srgbClr val="170A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868630-1F3E-4838-B0DE-86EFFEB2CFF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E54E7-5A05-4026-B8FA-42B9F644E317}">
      <dgm:prSet phldrT="[Text]"/>
      <dgm:spPr>
        <a:solidFill>
          <a:srgbClr val="663300"/>
        </a:solidFill>
      </dgm:spPr>
      <dgm:t>
        <a:bodyPr/>
        <a:lstStyle/>
        <a:p>
          <a:r>
            <a:rPr lang="bn-IN" dirty="0" smtClean="0"/>
            <a:t>কারণ </a:t>
          </a:r>
          <a:endParaRPr lang="en-US" dirty="0"/>
        </a:p>
      </dgm:t>
    </dgm:pt>
    <dgm:pt modelId="{79BE76FA-4774-4D92-B138-1E2B60D81CF1}" type="parTrans" cxnId="{84D2BEF8-89AA-496C-B11D-9E5CA6EF1CD1}">
      <dgm:prSet/>
      <dgm:spPr/>
      <dgm:t>
        <a:bodyPr/>
        <a:lstStyle/>
        <a:p>
          <a:endParaRPr lang="en-US"/>
        </a:p>
      </dgm:t>
    </dgm:pt>
    <dgm:pt modelId="{C413A9A2-F326-407F-B192-D5BB9EC6EE39}" type="sibTrans" cxnId="{84D2BEF8-89AA-496C-B11D-9E5CA6EF1CD1}">
      <dgm:prSet/>
      <dgm:spPr/>
      <dgm:t>
        <a:bodyPr/>
        <a:lstStyle/>
        <a:p>
          <a:endParaRPr lang="en-US"/>
        </a:p>
      </dgm:t>
    </dgm:pt>
    <dgm:pt modelId="{643B1B3C-6E13-4FD6-83FB-4D795DA2454C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১</a:t>
          </a:r>
          <a:r>
            <a:rPr lang="en-US" sz="2000" dirty="0" smtClean="0"/>
            <a:t> ।</a:t>
          </a:r>
          <a:r>
            <a:rPr lang="bn-IN" sz="2000" dirty="0" smtClean="0"/>
            <a:t> জনসংখ্যা বৃদ্ধির ফলে ।</a:t>
          </a:r>
          <a:endParaRPr lang="en-US" sz="2000" dirty="0"/>
        </a:p>
      </dgm:t>
    </dgm:pt>
    <dgm:pt modelId="{8D7C3BA7-8FE2-48F9-9CD1-C119D203959B}" type="parTrans" cxnId="{037EA8F2-8FC7-422A-B519-88590062F1DE}">
      <dgm:prSet/>
      <dgm:spPr/>
      <dgm:t>
        <a:bodyPr/>
        <a:lstStyle/>
        <a:p>
          <a:endParaRPr lang="en-US"/>
        </a:p>
      </dgm:t>
    </dgm:pt>
    <dgm:pt modelId="{0844F664-823A-4676-8FE8-D86C35C37749}" type="sibTrans" cxnId="{037EA8F2-8FC7-422A-B519-88590062F1DE}">
      <dgm:prSet/>
      <dgm:spPr/>
      <dgm:t>
        <a:bodyPr/>
        <a:lstStyle/>
        <a:p>
          <a:endParaRPr lang="en-US"/>
        </a:p>
      </dgm:t>
    </dgm:pt>
    <dgm:pt modelId="{0F9B0421-912D-45CD-BC4E-9018FE0AB96F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২</a:t>
          </a:r>
          <a:r>
            <a:rPr lang="en-US" sz="2000" dirty="0" smtClean="0"/>
            <a:t> । </a:t>
          </a:r>
          <a:r>
            <a:rPr lang="bn-IN" sz="2000" dirty="0" smtClean="0"/>
            <a:t>প্রশাসনিক বিকেন্দ্রীকরণের ফলে ।</a:t>
          </a:r>
          <a:r>
            <a:rPr lang="en-US" sz="2000" dirty="0" smtClean="0"/>
            <a:t> </a:t>
          </a:r>
          <a:endParaRPr lang="en-US" sz="2000" dirty="0"/>
        </a:p>
      </dgm:t>
    </dgm:pt>
    <dgm:pt modelId="{5F2306DB-781C-4692-BCA0-DA65477ED8D4}" type="parTrans" cxnId="{983AC713-44DB-48AB-AD8F-19423831DBBF}">
      <dgm:prSet/>
      <dgm:spPr/>
      <dgm:t>
        <a:bodyPr/>
        <a:lstStyle/>
        <a:p>
          <a:endParaRPr lang="en-US"/>
        </a:p>
      </dgm:t>
    </dgm:pt>
    <dgm:pt modelId="{03153F68-9502-4589-8828-644B0B29CAF6}" type="sibTrans" cxnId="{983AC713-44DB-48AB-AD8F-19423831DBBF}">
      <dgm:prSet/>
      <dgm:spPr/>
      <dgm:t>
        <a:bodyPr/>
        <a:lstStyle/>
        <a:p>
          <a:endParaRPr lang="en-US"/>
        </a:p>
      </dgm:t>
    </dgm:pt>
    <dgm:pt modelId="{70E098D4-176C-4224-B13C-30AFF02A1204}">
      <dgm:prSet phldrT="[Text]" custT="1"/>
      <dgm:spPr>
        <a:solidFill>
          <a:srgbClr val="800080"/>
        </a:solidFill>
      </dgm:spPr>
      <dgm:t>
        <a:bodyPr/>
        <a:lstStyle/>
        <a:p>
          <a:r>
            <a:rPr lang="bn-IN" sz="2000" dirty="0" smtClean="0"/>
            <a:t>৩। কেন্দ্রীয় সরকারের উন্নয়ন প্রকল্পের আওতায় পড়লে । </a:t>
          </a:r>
          <a:r>
            <a:rPr lang="en-US" sz="2000" dirty="0" smtClean="0"/>
            <a:t> </a:t>
          </a:r>
          <a:endParaRPr lang="en-US" sz="2000" dirty="0"/>
        </a:p>
      </dgm:t>
    </dgm:pt>
    <dgm:pt modelId="{DF9B57EF-9611-4C75-9930-F724F97DF60B}" type="parTrans" cxnId="{FD358A68-B933-463C-B021-F683125C4454}">
      <dgm:prSet/>
      <dgm:spPr/>
      <dgm:t>
        <a:bodyPr/>
        <a:lstStyle/>
        <a:p>
          <a:endParaRPr lang="en-US"/>
        </a:p>
      </dgm:t>
    </dgm:pt>
    <dgm:pt modelId="{8B30AB49-9D17-493D-9966-C59A45323470}" type="sibTrans" cxnId="{FD358A68-B933-463C-B021-F683125C4454}">
      <dgm:prSet/>
      <dgm:spPr/>
      <dgm:t>
        <a:bodyPr/>
        <a:lstStyle/>
        <a:p>
          <a:endParaRPr lang="en-US"/>
        </a:p>
      </dgm:t>
    </dgm:pt>
    <dgm:pt modelId="{D377B515-5AC9-43BB-B93F-2303EA414180}">
      <dgm:prSet phldrT="[Text]" custT="1"/>
      <dgm:spPr>
        <a:solidFill>
          <a:srgbClr val="800080"/>
        </a:solidFill>
      </dgm:spPr>
      <dgm:t>
        <a:bodyPr/>
        <a:lstStyle/>
        <a:p>
          <a:r>
            <a:rPr lang="en-US" sz="1800" dirty="0" smtClean="0"/>
            <a:t>৫</a:t>
          </a:r>
          <a:r>
            <a:rPr lang="en-US" sz="1800" baseline="0" dirty="0" smtClean="0"/>
            <a:t> । </a:t>
          </a:r>
          <a:r>
            <a:rPr lang="bn-IN" sz="1800" baseline="0" dirty="0" smtClean="0"/>
            <a:t>প্রাকৃতিক কারনে ।</a:t>
          </a:r>
          <a:endParaRPr lang="en-US" sz="1800" dirty="0"/>
        </a:p>
      </dgm:t>
    </dgm:pt>
    <dgm:pt modelId="{8067BBDB-20A4-4DA8-9669-D820937B72A5}" type="parTrans" cxnId="{2691F452-D362-4BD2-A200-E10C71051928}">
      <dgm:prSet/>
      <dgm:spPr/>
      <dgm:t>
        <a:bodyPr/>
        <a:lstStyle/>
        <a:p>
          <a:endParaRPr lang="en-US"/>
        </a:p>
      </dgm:t>
    </dgm:pt>
    <dgm:pt modelId="{977BB3E6-1767-445F-801A-810ABE3F9A80}" type="sibTrans" cxnId="{2691F452-D362-4BD2-A200-E10C71051928}">
      <dgm:prSet/>
      <dgm:spPr/>
      <dgm:t>
        <a:bodyPr/>
        <a:lstStyle/>
        <a:p>
          <a:endParaRPr lang="en-US"/>
        </a:p>
      </dgm:t>
    </dgm:pt>
    <dgm:pt modelId="{87B140CF-B9D0-401E-BF93-C47551F953F3}">
      <dgm:prSet custT="1"/>
      <dgm:spPr>
        <a:solidFill>
          <a:srgbClr val="660066"/>
        </a:solidFill>
      </dgm:spPr>
      <dgm:t>
        <a:bodyPr/>
        <a:lstStyle/>
        <a:p>
          <a:r>
            <a:rPr lang="bn-IN" sz="1800" dirty="0" smtClean="0"/>
            <a:t>৪ । শহর বা নগরায়ণ হলে । </a:t>
          </a:r>
          <a:endParaRPr lang="en-US" sz="1800" dirty="0"/>
        </a:p>
      </dgm:t>
    </dgm:pt>
    <dgm:pt modelId="{64C3723B-A0DE-45CB-95C2-DF9EDBE1EDF4}" type="parTrans" cxnId="{F82F09CC-9EE7-4C2F-9CDD-3B089EF61573}">
      <dgm:prSet/>
      <dgm:spPr/>
      <dgm:t>
        <a:bodyPr/>
        <a:lstStyle/>
        <a:p>
          <a:endParaRPr lang="en-US"/>
        </a:p>
      </dgm:t>
    </dgm:pt>
    <dgm:pt modelId="{C290F2A1-6A3F-42E1-816E-75AB73ADFF5B}" type="sibTrans" cxnId="{F82F09CC-9EE7-4C2F-9CDD-3B089EF61573}">
      <dgm:prSet/>
      <dgm:spPr/>
      <dgm:t>
        <a:bodyPr/>
        <a:lstStyle/>
        <a:p>
          <a:endParaRPr lang="en-US"/>
        </a:p>
      </dgm:t>
    </dgm:pt>
    <dgm:pt modelId="{516B58F9-7DCE-4B85-A6D1-20F3F36FD286}" type="pres">
      <dgm:prSet presAssocID="{6A868630-1F3E-4838-B0DE-86EFFEB2CF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2BBCBD-4521-4505-BF56-601F2899A0E9}" type="pres">
      <dgm:prSet presAssocID="{615E54E7-5A05-4026-B8FA-42B9F644E317}" presName="centerShape" presStyleLbl="node0" presStyleIdx="0" presStyleCnt="1" custScaleX="160669" custScaleY="120119" custLinFactNeighborX="-1433" custLinFactNeighborY="-6592"/>
      <dgm:spPr/>
      <dgm:t>
        <a:bodyPr/>
        <a:lstStyle/>
        <a:p>
          <a:endParaRPr lang="en-US"/>
        </a:p>
      </dgm:t>
    </dgm:pt>
    <dgm:pt modelId="{BBDC8554-E6FC-4904-95C7-6FAFE7772D9E}" type="pres">
      <dgm:prSet presAssocID="{8D7C3BA7-8FE2-48F9-9CD1-C119D203959B}" presName="parTrans" presStyleLbl="sibTrans2D1" presStyleIdx="0" presStyleCnt="5" custLinFactNeighborX="16649" custLinFactNeighborY="-2296"/>
      <dgm:spPr/>
      <dgm:t>
        <a:bodyPr/>
        <a:lstStyle/>
        <a:p>
          <a:endParaRPr lang="en-US"/>
        </a:p>
      </dgm:t>
    </dgm:pt>
    <dgm:pt modelId="{C3A9B627-F37F-481F-9B93-94944093E16E}" type="pres">
      <dgm:prSet presAssocID="{8D7C3BA7-8FE2-48F9-9CD1-C119D203959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6EBE18E2-6D8E-4D0E-9F9E-3CA01E227074}" type="pres">
      <dgm:prSet presAssocID="{643B1B3C-6E13-4FD6-83FB-4D795DA2454C}" presName="node" presStyleLbl="node1" presStyleIdx="0" presStyleCnt="5" custScaleX="171889" custRadScaleRad="100466" custRadScaleInc="104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8EBAEC-F2E8-4635-92A8-E9435EEA83ED}" type="pres">
      <dgm:prSet presAssocID="{5F2306DB-781C-4692-BCA0-DA65477ED8D4}" presName="parTrans" presStyleLbl="sibTrans2D1" presStyleIdx="1" presStyleCnt="5"/>
      <dgm:spPr/>
      <dgm:t>
        <a:bodyPr/>
        <a:lstStyle/>
        <a:p>
          <a:endParaRPr lang="en-US"/>
        </a:p>
      </dgm:t>
    </dgm:pt>
    <dgm:pt modelId="{E56B0FE4-E0EA-4A74-93B8-B2B58E554361}" type="pres">
      <dgm:prSet presAssocID="{5F2306DB-781C-4692-BCA0-DA65477ED8D4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5070DC8-71BF-4704-B93E-041467537F10}" type="pres">
      <dgm:prSet presAssocID="{0F9B0421-912D-45CD-BC4E-9018FE0AB96F}" presName="node" presStyleLbl="node1" presStyleIdx="1" presStyleCnt="5" custScaleX="154855" custScaleY="140317" custRadScaleRad="120223" custRadScaleInc="116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616C90-8458-4A40-A3FF-3D1DC89BEBFE}" type="pres">
      <dgm:prSet presAssocID="{DF9B57EF-9611-4C75-9930-F724F97DF60B}" presName="parTrans" presStyleLbl="sibTrans2D1" presStyleIdx="2" presStyleCnt="5"/>
      <dgm:spPr/>
      <dgm:t>
        <a:bodyPr/>
        <a:lstStyle/>
        <a:p>
          <a:endParaRPr lang="en-US"/>
        </a:p>
      </dgm:t>
    </dgm:pt>
    <dgm:pt modelId="{841C3830-0E87-4745-B1DE-6B36E3CBD17E}" type="pres">
      <dgm:prSet presAssocID="{DF9B57EF-9611-4C75-9930-F724F97DF60B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2ACA6814-35DC-4D43-A500-CBECF66F841F}" type="pres">
      <dgm:prSet presAssocID="{70E098D4-176C-4224-B13C-30AFF02A1204}" presName="node" presStyleLbl="node1" presStyleIdx="2" presStyleCnt="5" custScaleX="134855" custScaleY="117792" custRadScaleRad="99697" custRadScaleInc="-199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CDCF8-7200-4F32-BAA5-E9D242BE753E}" type="pres">
      <dgm:prSet presAssocID="{64C3723B-A0DE-45CB-95C2-DF9EDBE1EDF4}" presName="parTrans" presStyleLbl="sibTrans2D1" presStyleIdx="3" presStyleCnt="5"/>
      <dgm:spPr/>
      <dgm:t>
        <a:bodyPr/>
        <a:lstStyle/>
        <a:p>
          <a:endParaRPr lang="en-US"/>
        </a:p>
      </dgm:t>
    </dgm:pt>
    <dgm:pt modelId="{C85CF7B1-2FC6-4A23-AC17-476710C3E792}" type="pres">
      <dgm:prSet presAssocID="{64C3723B-A0DE-45CB-95C2-DF9EDBE1EDF4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A491C89-AF23-46A1-A292-529A1529584C}" type="pres">
      <dgm:prSet presAssocID="{87B140CF-B9D0-401E-BF93-C47551F953F3}" presName="node" presStyleLbl="node1" presStyleIdx="3" presStyleCnt="5" custScaleX="130909" custScaleY="96299" custRadScaleRad="82811" custRadScaleInc="-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9E9A1-0527-46BB-B949-B839680AB596}" type="pres">
      <dgm:prSet presAssocID="{8067BBDB-20A4-4DA8-9669-D820937B72A5}" presName="parTrans" presStyleLbl="sibTrans2D1" presStyleIdx="4" presStyleCnt="5"/>
      <dgm:spPr/>
      <dgm:t>
        <a:bodyPr/>
        <a:lstStyle/>
        <a:p>
          <a:endParaRPr lang="en-US"/>
        </a:p>
      </dgm:t>
    </dgm:pt>
    <dgm:pt modelId="{200355B9-6B04-4101-91E4-37354A448566}" type="pres">
      <dgm:prSet presAssocID="{8067BBDB-20A4-4DA8-9669-D820937B72A5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286A7B0A-E777-43D5-B1AA-3AF3396B7DED}" type="pres">
      <dgm:prSet presAssocID="{D377B515-5AC9-43BB-B93F-2303EA414180}" presName="node" presStyleLbl="node1" presStyleIdx="4" presStyleCnt="5" custAng="258578" custScaleX="144415" custScaleY="123851" custRadScaleRad="115559" custRadScaleInc="69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40E7B8-0602-40B6-9957-94B4FC6B448D}" type="presOf" srcId="{8D7C3BA7-8FE2-48F9-9CD1-C119D203959B}" destId="{C3A9B627-F37F-481F-9B93-94944093E16E}" srcOrd="1" destOrd="0" presId="urn:microsoft.com/office/officeart/2005/8/layout/radial5"/>
    <dgm:cxn modelId="{70B176FF-2731-4F7D-8293-ACE375784F8B}" type="presOf" srcId="{70E098D4-176C-4224-B13C-30AFF02A1204}" destId="{2ACA6814-35DC-4D43-A500-CBECF66F841F}" srcOrd="0" destOrd="0" presId="urn:microsoft.com/office/officeart/2005/8/layout/radial5"/>
    <dgm:cxn modelId="{3022D829-B99C-4B43-8C67-36D7C264A405}" type="presOf" srcId="{8067BBDB-20A4-4DA8-9669-D820937B72A5}" destId="{D9E9E9A1-0527-46BB-B949-B839680AB596}" srcOrd="0" destOrd="0" presId="urn:microsoft.com/office/officeart/2005/8/layout/radial5"/>
    <dgm:cxn modelId="{BC67ED9A-853A-4A75-9D85-06C087B53C27}" type="presOf" srcId="{DF9B57EF-9611-4C75-9930-F724F97DF60B}" destId="{841C3830-0E87-4745-B1DE-6B36E3CBD17E}" srcOrd="1" destOrd="0" presId="urn:microsoft.com/office/officeart/2005/8/layout/radial5"/>
    <dgm:cxn modelId="{3453E8FF-964E-4D96-925D-D23D3FA904E1}" type="presOf" srcId="{64C3723B-A0DE-45CB-95C2-DF9EDBE1EDF4}" destId="{C85CF7B1-2FC6-4A23-AC17-476710C3E792}" srcOrd="1" destOrd="0" presId="urn:microsoft.com/office/officeart/2005/8/layout/radial5"/>
    <dgm:cxn modelId="{E61DF952-3DC0-4EF5-A8BD-2CF87E69CC59}" type="presOf" srcId="{8D7C3BA7-8FE2-48F9-9CD1-C119D203959B}" destId="{BBDC8554-E6FC-4904-95C7-6FAFE7772D9E}" srcOrd="0" destOrd="0" presId="urn:microsoft.com/office/officeart/2005/8/layout/radial5"/>
    <dgm:cxn modelId="{983AC713-44DB-48AB-AD8F-19423831DBBF}" srcId="{615E54E7-5A05-4026-B8FA-42B9F644E317}" destId="{0F9B0421-912D-45CD-BC4E-9018FE0AB96F}" srcOrd="1" destOrd="0" parTransId="{5F2306DB-781C-4692-BCA0-DA65477ED8D4}" sibTransId="{03153F68-9502-4589-8828-644B0B29CAF6}"/>
    <dgm:cxn modelId="{C3DDEE5C-F805-4DC5-BA37-17DE6187BB4A}" type="presOf" srcId="{5F2306DB-781C-4692-BCA0-DA65477ED8D4}" destId="{448EBAEC-F2E8-4635-92A8-E9435EEA83ED}" srcOrd="0" destOrd="0" presId="urn:microsoft.com/office/officeart/2005/8/layout/radial5"/>
    <dgm:cxn modelId="{F82F09CC-9EE7-4C2F-9CDD-3B089EF61573}" srcId="{615E54E7-5A05-4026-B8FA-42B9F644E317}" destId="{87B140CF-B9D0-401E-BF93-C47551F953F3}" srcOrd="3" destOrd="0" parTransId="{64C3723B-A0DE-45CB-95C2-DF9EDBE1EDF4}" sibTransId="{C290F2A1-6A3F-42E1-816E-75AB73ADFF5B}"/>
    <dgm:cxn modelId="{CEA5D53F-C504-4BF0-AFD3-D730F06AB5BE}" type="presOf" srcId="{87B140CF-B9D0-401E-BF93-C47551F953F3}" destId="{FA491C89-AF23-46A1-A292-529A1529584C}" srcOrd="0" destOrd="0" presId="urn:microsoft.com/office/officeart/2005/8/layout/radial5"/>
    <dgm:cxn modelId="{9F85CB37-0EE0-41A1-8F98-18949CDBEA5B}" type="presOf" srcId="{643B1B3C-6E13-4FD6-83FB-4D795DA2454C}" destId="{6EBE18E2-6D8E-4D0E-9F9E-3CA01E227074}" srcOrd="0" destOrd="0" presId="urn:microsoft.com/office/officeart/2005/8/layout/radial5"/>
    <dgm:cxn modelId="{DDA6D9EA-243E-4B3E-BF33-005479613F91}" type="presOf" srcId="{0F9B0421-912D-45CD-BC4E-9018FE0AB96F}" destId="{F5070DC8-71BF-4704-B93E-041467537F10}" srcOrd="0" destOrd="0" presId="urn:microsoft.com/office/officeart/2005/8/layout/radial5"/>
    <dgm:cxn modelId="{BB50D122-99C9-4F9E-A3D1-8A619627E723}" type="presOf" srcId="{8067BBDB-20A4-4DA8-9669-D820937B72A5}" destId="{200355B9-6B04-4101-91E4-37354A448566}" srcOrd="1" destOrd="0" presId="urn:microsoft.com/office/officeart/2005/8/layout/radial5"/>
    <dgm:cxn modelId="{226833CF-CCB0-4252-84C6-1290978301C4}" type="presOf" srcId="{D377B515-5AC9-43BB-B93F-2303EA414180}" destId="{286A7B0A-E777-43D5-B1AA-3AF3396B7DED}" srcOrd="0" destOrd="0" presId="urn:microsoft.com/office/officeart/2005/8/layout/radial5"/>
    <dgm:cxn modelId="{A465C380-924D-4B41-951A-F1F93F515610}" type="presOf" srcId="{6A868630-1F3E-4838-B0DE-86EFFEB2CFF6}" destId="{516B58F9-7DCE-4B85-A6D1-20F3F36FD286}" srcOrd="0" destOrd="0" presId="urn:microsoft.com/office/officeart/2005/8/layout/radial5"/>
    <dgm:cxn modelId="{972F5138-AF0A-4EDC-95F3-6DCD2C8A085D}" type="presOf" srcId="{DF9B57EF-9611-4C75-9930-F724F97DF60B}" destId="{BA616C90-8458-4A40-A3FF-3D1DC89BEBFE}" srcOrd="0" destOrd="0" presId="urn:microsoft.com/office/officeart/2005/8/layout/radial5"/>
    <dgm:cxn modelId="{47FE45C7-0C6E-46D8-A8A6-CC596A9F5789}" type="presOf" srcId="{64C3723B-A0DE-45CB-95C2-DF9EDBE1EDF4}" destId="{8BFCDCF8-7200-4F32-BAA5-E9D242BE753E}" srcOrd="0" destOrd="0" presId="urn:microsoft.com/office/officeart/2005/8/layout/radial5"/>
    <dgm:cxn modelId="{EDBB591E-99E7-4AE1-AF26-40F79911DC06}" type="presOf" srcId="{615E54E7-5A05-4026-B8FA-42B9F644E317}" destId="{E42BBCBD-4521-4505-BF56-601F2899A0E9}" srcOrd="0" destOrd="0" presId="urn:microsoft.com/office/officeart/2005/8/layout/radial5"/>
    <dgm:cxn modelId="{0EF03168-8BBD-4B0A-8775-8C18BC50B118}" type="presOf" srcId="{5F2306DB-781C-4692-BCA0-DA65477ED8D4}" destId="{E56B0FE4-E0EA-4A74-93B8-B2B58E554361}" srcOrd="1" destOrd="0" presId="urn:microsoft.com/office/officeart/2005/8/layout/radial5"/>
    <dgm:cxn modelId="{FD358A68-B933-463C-B021-F683125C4454}" srcId="{615E54E7-5A05-4026-B8FA-42B9F644E317}" destId="{70E098D4-176C-4224-B13C-30AFF02A1204}" srcOrd="2" destOrd="0" parTransId="{DF9B57EF-9611-4C75-9930-F724F97DF60B}" sibTransId="{8B30AB49-9D17-493D-9966-C59A45323470}"/>
    <dgm:cxn modelId="{84D2BEF8-89AA-496C-B11D-9E5CA6EF1CD1}" srcId="{6A868630-1F3E-4838-B0DE-86EFFEB2CFF6}" destId="{615E54E7-5A05-4026-B8FA-42B9F644E317}" srcOrd="0" destOrd="0" parTransId="{79BE76FA-4774-4D92-B138-1E2B60D81CF1}" sibTransId="{C413A9A2-F326-407F-B192-D5BB9EC6EE39}"/>
    <dgm:cxn modelId="{037EA8F2-8FC7-422A-B519-88590062F1DE}" srcId="{615E54E7-5A05-4026-B8FA-42B9F644E317}" destId="{643B1B3C-6E13-4FD6-83FB-4D795DA2454C}" srcOrd="0" destOrd="0" parTransId="{8D7C3BA7-8FE2-48F9-9CD1-C119D203959B}" sibTransId="{0844F664-823A-4676-8FE8-D86C35C37749}"/>
    <dgm:cxn modelId="{2691F452-D362-4BD2-A200-E10C71051928}" srcId="{615E54E7-5A05-4026-B8FA-42B9F644E317}" destId="{D377B515-5AC9-43BB-B93F-2303EA414180}" srcOrd="4" destOrd="0" parTransId="{8067BBDB-20A4-4DA8-9669-D820937B72A5}" sibTransId="{977BB3E6-1767-445F-801A-810ABE3F9A80}"/>
    <dgm:cxn modelId="{31EF53EF-D352-48B8-99F5-30365DBB4730}" type="presParOf" srcId="{516B58F9-7DCE-4B85-A6D1-20F3F36FD286}" destId="{E42BBCBD-4521-4505-BF56-601F2899A0E9}" srcOrd="0" destOrd="0" presId="urn:microsoft.com/office/officeart/2005/8/layout/radial5"/>
    <dgm:cxn modelId="{750670E8-9744-47C3-A972-3CE8E1825A00}" type="presParOf" srcId="{516B58F9-7DCE-4B85-A6D1-20F3F36FD286}" destId="{BBDC8554-E6FC-4904-95C7-6FAFE7772D9E}" srcOrd="1" destOrd="0" presId="urn:microsoft.com/office/officeart/2005/8/layout/radial5"/>
    <dgm:cxn modelId="{F5CA3DD8-2165-4657-BDA3-D9A16534AD41}" type="presParOf" srcId="{BBDC8554-E6FC-4904-95C7-6FAFE7772D9E}" destId="{C3A9B627-F37F-481F-9B93-94944093E16E}" srcOrd="0" destOrd="0" presId="urn:microsoft.com/office/officeart/2005/8/layout/radial5"/>
    <dgm:cxn modelId="{262AABCC-C236-4529-A5EE-F4D37D8B35BB}" type="presParOf" srcId="{516B58F9-7DCE-4B85-A6D1-20F3F36FD286}" destId="{6EBE18E2-6D8E-4D0E-9F9E-3CA01E227074}" srcOrd="2" destOrd="0" presId="urn:microsoft.com/office/officeart/2005/8/layout/radial5"/>
    <dgm:cxn modelId="{C0D9EFBD-B9AC-4C16-95A9-A1505E8D05B4}" type="presParOf" srcId="{516B58F9-7DCE-4B85-A6D1-20F3F36FD286}" destId="{448EBAEC-F2E8-4635-92A8-E9435EEA83ED}" srcOrd="3" destOrd="0" presId="urn:microsoft.com/office/officeart/2005/8/layout/radial5"/>
    <dgm:cxn modelId="{3DCFCAC0-BC22-441B-BF13-CC0C98419DDD}" type="presParOf" srcId="{448EBAEC-F2E8-4635-92A8-E9435EEA83ED}" destId="{E56B0FE4-E0EA-4A74-93B8-B2B58E554361}" srcOrd="0" destOrd="0" presId="urn:microsoft.com/office/officeart/2005/8/layout/radial5"/>
    <dgm:cxn modelId="{90D6D4F6-E76D-4133-8015-B5606E275188}" type="presParOf" srcId="{516B58F9-7DCE-4B85-A6D1-20F3F36FD286}" destId="{F5070DC8-71BF-4704-B93E-041467537F10}" srcOrd="4" destOrd="0" presId="urn:microsoft.com/office/officeart/2005/8/layout/radial5"/>
    <dgm:cxn modelId="{935C969B-9A7E-4654-930B-6E61587F40A7}" type="presParOf" srcId="{516B58F9-7DCE-4B85-A6D1-20F3F36FD286}" destId="{BA616C90-8458-4A40-A3FF-3D1DC89BEBFE}" srcOrd="5" destOrd="0" presId="urn:microsoft.com/office/officeart/2005/8/layout/radial5"/>
    <dgm:cxn modelId="{CBDB421F-C429-47C8-8FD8-2192D18C745D}" type="presParOf" srcId="{BA616C90-8458-4A40-A3FF-3D1DC89BEBFE}" destId="{841C3830-0E87-4745-B1DE-6B36E3CBD17E}" srcOrd="0" destOrd="0" presId="urn:microsoft.com/office/officeart/2005/8/layout/radial5"/>
    <dgm:cxn modelId="{6B180B1F-9971-49A1-97D6-C15191B4613B}" type="presParOf" srcId="{516B58F9-7DCE-4B85-A6D1-20F3F36FD286}" destId="{2ACA6814-35DC-4D43-A500-CBECF66F841F}" srcOrd="6" destOrd="0" presId="urn:microsoft.com/office/officeart/2005/8/layout/radial5"/>
    <dgm:cxn modelId="{C81472A9-BA7E-468C-9347-FF201481B148}" type="presParOf" srcId="{516B58F9-7DCE-4B85-A6D1-20F3F36FD286}" destId="{8BFCDCF8-7200-4F32-BAA5-E9D242BE753E}" srcOrd="7" destOrd="0" presId="urn:microsoft.com/office/officeart/2005/8/layout/radial5"/>
    <dgm:cxn modelId="{E0C630B9-67B5-48F6-9334-06D0ADB7EE78}" type="presParOf" srcId="{8BFCDCF8-7200-4F32-BAA5-E9D242BE753E}" destId="{C85CF7B1-2FC6-4A23-AC17-476710C3E792}" srcOrd="0" destOrd="0" presId="urn:microsoft.com/office/officeart/2005/8/layout/radial5"/>
    <dgm:cxn modelId="{DD49EA9F-6D70-4707-A2B7-4E0C7A7DEA3B}" type="presParOf" srcId="{516B58F9-7DCE-4B85-A6D1-20F3F36FD286}" destId="{FA491C89-AF23-46A1-A292-529A1529584C}" srcOrd="8" destOrd="0" presId="urn:microsoft.com/office/officeart/2005/8/layout/radial5"/>
    <dgm:cxn modelId="{4033DAC5-5B1B-4124-866D-6E3C5B8F9520}" type="presParOf" srcId="{516B58F9-7DCE-4B85-A6D1-20F3F36FD286}" destId="{D9E9E9A1-0527-46BB-B949-B839680AB596}" srcOrd="9" destOrd="0" presId="urn:microsoft.com/office/officeart/2005/8/layout/radial5"/>
    <dgm:cxn modelId="{240A5917-D224-47CD-B138-381E33306CE2}" type="presParOf" srcId="{D9E9E9A1-0527-46BB-B949-B839680AB596}" destId="{200355B9-6B04-4101-91E4-37354A448566}" srcOrd="0" destOrd="0" presId="urn:microsoft.com/office/officeart/2005/8/layout/radial5"/>
    <dgm:cxn modelId="{9CC58217-00B5-45E5-813F-44FD63663099}" type="presParOf" srcId="{516B58F9-7DCE-4B85-A6D1-20F3F36FD286}" destId="{286A7B0A-E777-43D5-B1AA-3AF3396B7DED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EBEE63-1A7A-4133-95CA-22CC88389E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D41D81-461F-4ED1-B21A-553C7AF3BB0C}">
      <dgm:prSet phldrT="[Text]" custT="1"/>
      <dgm:spPr/>
      <dgm:t>
        <a:bodyPr/>
        <a:lstStyle/>
        <a:p>
          <a:r>
            <a:rPr lang="bn-IN" sz="2800" dirty="0" smtClean="0"/>
            <a:t>অনুপার্জিত আয় কেন সৃষ্টি হয় তা বলতে পারবে ।</a:t>
          </a:r>
          <a:endParaRPr lang="en-US" sz="2800" dirty="0"/>
        </a:p>
      </dgm:t>
    </dgm:pt>
    <dgm:pt modelId="{789BBA3E-BC4D-4E7B-8D07-3FE13F6329B9}" type="parTrans" cxnId="{670B5560-46EE-489A-A6D7-4A19558C7817}">
      <dgm:prSet/>
      <dgm:spPr/>
      <dgm:t>
        <a:bodyPr/>
        <a:lstStyle/>
        <a:p>
          <a:endParaRPr lang="en-US"/>
        </a:p>
      </dgm:t>
    </dgm:pt>
    <dgm:pt modelId="{9FE6B713-C684-4DB8-B283-D20AEE196F93}" type="sibTrans" cxnId="{670B5560-46EE-489A-A6D7-4A19558C7817}">
      <dgm:prSet/>
      <dgm:spPr/>
      <dgm:t>
        <a:bodyPr/>
        <a:lstStyle/>
        <a:p>
          <a:endParaRPr lang="en-US"/>
        </a:p>
      </dgm:t>
    </dgm:pt>
    <dgm:pt modelId="{2DE1E499-D38E-4836-B21D-E46CFC5890DE}">
      <dgm:prSet phldrT="[Text]" phldr="1"/>
      <dgm:spPr/>
      <dgm:t>
        <a:bodyPr/>
        <a:lstStyle/>
        <a:p>
          <a:endParaRPr lang="en-US" dirty="0"/>
        </a:p>
      </dgm:t>
    </dgm:pt>
    <dgm:pt modelId="{43177B72-3025-4AF9-8538-B678BD790955}" type="parTrans" cxnId="{F81FE741-8861-40B2-AA02-91A74BF20D39}">
      <dgm:prSet/>
      <dgm:spPr/>
      <dgm:t>
        <a:bodyPr/>
        <a:lstStyle/>
        <a:p>
          <a:endParaRPr lang="en-US"/>
        </a:p>
      </dgm:t>
    </dgm:pt>
    <dgm:pt modelId="{BF30E817-BA4E-42A3-84F8-4E4065C3E160}" type="sibTrans" cxnId="{F81FE741-8861-40B2-AA02-91A74BF20D39}">
      <dgm:prSet/>
      <dgm:spPr/>
      <dgm:t>
        <a:bodyPr/>
        <a:lstStyle/>
        <a:p>
          <a:endParaRPr lang="en-US"/>
        </a:p>
      </dgm:t>
    </dgm:pt>
    <dgm:pt modelId="{57489C9B-01D8-4F37-86AE-D92BFF16E884}" type="pres">
      <dgm:prSet presAssocID="{46EBEE63-1A7A-4133-95CA-22CC88389E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EF8F21D-BAFA-473E-BABD-9ACB1C344D70}" type="pres">
      <dgm:prSet presAssocID="{31D41D81-461F-4ED1-B21A-553C7AF3BB0C}" presName="parentText" presStyleLbl="node1" presStyleIdx="0" presStyleCnt="1" custScaleY="630235" custLinFactY="-40449" custLinFactNeighborX="-82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C30E91-5680-483A-929A-2B3BB4966478}" type="pres">
      <dgm:prSet presAssocID="{31D41D81-461F-4ED1-B21A-553C7AF3BB0C}" presName="childText" presStyleLbl="revTx" presStyleIdx="0" presStyleCnt="1" custFlipVert="1" custScaleY="6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22521-97A1-4EA0-A3E1-0198BF83F849}" type="presOf" srcId="{31D41D81-461F-4ED1-B21A-553C7AF3BB0C}" destId="{7EF8F21D-BAFA-473E-BABD-9ACB1C344D70}" srcOrd="0" destOrd="0" presId="urn:microsoft.com/office/officeart/2005/8/layout/vList2"/>
    <dgm:cxn modelId="{670B5560-46EE-489A-A6D7-4A19558C7817}" srcId="{46EBEE63-1A7A-4133-95CA-22CC88389EB9}" destId="{31D41D81-461F-4ED1-B21A-553C7AF3BB0C}" srcOrd="0" destOrd="0" parTransId="{789BBA3E-BC4D-4E7B-8D07-3FE13F6329B9}" sibTransId="{9FE6B713-C684-4DB8-B283-D20AEE196F93}"/>
    <dgm:cxn modelId="{3D2C5710-2498-4733-AFD1-41978AFCDDA3}" type="presOf" srcId="{2DE1E499-D38E-4836-B21D-E46CFC5890DE}" destId="{E4C30E91-5680-483A-929A-2B3BB4966478}" srcOrd="0" destOrd="0" presId="urn:microsoft.com/office/officeart/2005/8/layout/vList2"/>
    <dgm:cxn modelId="{AE5F175D-EE8D-4757-8F6A-55516BF200D1}" type="presOf" srcId="{46EBEE63-1A7A-4133-95CA-22CC88389EB9}" destId="{57489C9B-01D8-4F37-86AE-D92BFF16E884}" srcOrd="0" destOrd="0" presId="urn:microsoft.com/office/officeart/2005/8/layout/vList2"/>
    <dgm:cxn modelId="{F81FE741-8861-40B2-AA02-91A74BF20D39}" srcId="{31D41D81-461F-4ED1-B21A-553C7AF3BB0C}" destId="{2DE1E499-D38E-4836-B21D-E46CFC5890DE}" srcOrd="0" destOrd="0" parTransId="{43177B72-3025-4AF9-8538-B678BD790955}" sibTransId="{BF30E817-BA4E-42A3-84F8-4E4065C3E160}"/>
    <dgm:cxn modelId="{AD0052C6-4B81-48A4-B9E9-ED246DFE6BB7}" type="presParOf" srcId="{57489C9B-01D8-4F37-86AE-D92BFF16E884}" destId="{7EF8F21D-BAFA-473E-BABD-9ACB1C344D70}" srcOrd="0" destOrd="0" presId="urn:microsoft.com/office/officeart/2005/8/layout/vList2"/>
    <dgm:cxn modelId="{38CFF9A0-EC78-439D-93FC-A8D063E69B89}" type="presParOf" srcId="{57489C9B-01D8-4F37-86AE-D92BFF16E884}" destId="{E4C30E91-5680-483A-929A-2B3BB4966478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BBCBD-4521-4505-BF56-601F2899A0E9}">
      <dsp:nvSpPr>
        <dsp:cNvPr id="0" name=""/>
        <dsp:cNvSpPr/>
      </dsp:nvSpPr>
      <dsp:spPr>
        <a:xfrm>
          <a:off x="2653207" y="1902700"/>
          <a:ext cx="2850780" cy="2131294"/>
        </a:xfrm>
        <a:prstGeom prst="ellipse">
          <a:avLst/>
        </a:prstGeom>
        <a:solidFill>
          <a:srgbClr val="66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930" tIns="74930" rIns="74930" bIns="74930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5900" kern="1200" dirty="0" smtClean="0"/>
            <a:t>কারণ </a:t>
          </a:r>
          <a:endParaRPr lang="en-US" sz="5900" kern="1200" dirty="0"/>
        </a:p>
      </dsp:txBody>
      <dsp:txXfrm>
        <a:off x="3070694" y="2214821"/>
        <a:ext cx="2015806" cy="1507052"/>
      </dsp:txXfrm>
    </dsp:sp>
    <dsp:sp modelId="{BBDC8554-E6FC-4904-95C7-6FAFE7772D9E}">
      <dsp:nvSpPr>
        <dsp:cNvPr id="0" name=""/>
        <dsp:cNvSpPr/>
      </dsp:nvSpPr>
      <dsp:spPr>
        <a:xfrm rot="16573951">
          <a:off x="4168566" y="1489651"/>
          <a:ext cx="111134" cy="603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183426" y="1626876"/>
        <a:ext cx="77794" cy="361960"/>
      </dsp:txXfrm>
    </dsp:sp>
    <dsp:sp modelId="{6EBE18E2-6D8E-4D0E-9F9E-3CA01E227074}">
      <dsp:nvSpPr>
        <dsp:cNvPr id="0" name=""/>
        <dsp:cNvSpPr/>
      </dsp:nvSpPr>
      <dsp:spPr>
        <a:xfrm>
          <a:off x="2789115" y="-74748"/>
          <a:ext cx="3049859" cy="1774318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১</a:t>
          </a:r>
          <a:r>
            <a:rPr lang="en-US" sz="2000" kern="1200" dirty="0" smtClean="0"/>
            <a:t> ।</a:t>
          </a:r>
          <a:r>
            <a:rPr lang="bn-IN" sz="2000" kern="1200" dirty="0" smtClean="0"/>
            <a:t> জনসংখ্যা বৃদ্ধির ফলে ।</a:t>
          </a:r>
          <a:endParaRPr lang="en-US" sz="2000" kern="1200" dirty="0"/>
        </a:p>
      </dsp:txBody>
      <dsp:txXfrm>
        <a:off x="3235757" y="185095"/>
        <a:ext cx="2156575" cy="1254632"/>
      </dsp:txXfrm>
    </dsp:sp>
    <dsp:sp modelId="{448EBAEC-F2E8-4635-92A8-E9435EEA83ED}">
      <dsp:nvSpPr>
        <dsp:cNvPr id="0" name=""/>
        <dsp:cNvSpPr/>
      </dsp:nvSpPr>
      <dsp:spPr>
        <a:xfrm rot="21152247">
          <a:off x="5520938" y="2471620"/>
          <a:ext cx="94114" cy="603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521058" y="2594107"/>
        <a:ext cx="65880" cy="361960"/>
      </dsp:txXfrm>
    </dsp:sp>
    <dsp:sp modelId="{F5070DC8-71BF-4704-B93E-041467537F10}">
      <dsp:nvSpPr>
        <dsp:cNvPr id="0" name=""/>
        <dsp:cNvSpPr/>
      </dsp:nvSpPr>
      <dsp:spPr>
        <a:xfrm>
          <a:off x="5644538" y="1338441"/>
          <a:ext cx="2747621" cy="2489671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২</a:t>
          </a:r>
          <a:r>
            <a:rPr lang="en-US" sz="2000" kern="1200" dirty="0" smtClean="0"/>
            <a:t> । </a:t>
          </a:r>
          <a:r>
            <a:rPr lang="bn-IN" sz="2000" kern="1200" dirty="0" smtClean="0"/>
            <a:t>প্রশাসনিক বিকেন্দ্রীকরণের ফলে ।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6046918" y="1703045"/>
        <a:ext cx="1942861" cy="1760463"/>
      </dsp:txXfrm>
    </dsp:sp>
    <dsp:sp modelId="{BA616C90-8458-4A40-A3FF-3D1DC89BEBFE}">
      <dsp:nvSpPr>
        <dsp:cNvPr id="0" name=""/>
        <dsp:cNvSpPr/>
      </dsp:nvSpPr>
      <dsp:spPr>
        <a:xfrm rot="3023842">
          <a:off x="4850194" y="3757269"/>
          <a:ext cx="261349" cy="603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864406" y="3847718"/>
        <a:ext cx="182944" cy="361960"/>
      </dsp:txXfrm>
    </dsp:sp>
    <dsp:sp modelId="{2ACA6814-35DC-4D43-A500-CBECF66F841F}">
      <dsp:nvSpPr>
        <dsp:cNvPr id="0" name=""/>
        <dsp:cNvSpPr/>
      </dsp:nvSpPr>
      <dsp:spPr>
        <a:xfrm>
          <a:off x="4647126" y="4056551"/>
          <a:ext cx="2392757" cy="2090005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/>
            <a:t>৩। কেন্দ্রীয় সরকারের উন্নয়ন প্রকল্পের আওতায় পড়লে । </a:t>
          </a:r>
          <a:r>
            <a:rPr lang="en-US" sz="2000" kern="1200" dirty="0" smtClean="0"/>
            <a:t> </a:t>
          </a:r>
          <a:endParaRPr lang="en-US" sz="2000" kern="1200" dirty="0"/>
        </a:p>
      </dsp:txBody>
      <dsp:txXfrm>
        <a:off x="4997537" y="4362625"/>
        <a:ext cx="1691935" cy="1477857"/>
      </dsp:txXfrm>
    </dsp:sp>
    <dsp:sp modelId="{8BFCDCF8-7200-4F32-BAA5-E9D242BE753E}">
      <dsp:nvSpPr>
        <dsp:cNvPr id="0" name=""/>
        <dsp:cNvSpPr/>
      </dsp:nvSpPr>
      <dsp:spPr>
        <a:xfrm rot="7133568">
          <a:off x="3401328" y="3765445"/>
          <a:ext cx="141834" cy="603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432882" y="3867472"/>
        <a:ext cx="99284" cy="361960"/>
      </dsp:txXfrm>
    </dsp:sp>
    <dsp:sp modelId="{FA491C89-AF23-46A1-A292-529A1529584C}">
      <dsp:nvSpPr>
        <dsp:cNvPr id="0" name=""/>
        <dsp:cNvSpPr/>
      </dsp:nvSpPr>
      <dsp:spPr>
        <a:xfrm>
          <a:off x="1807435" y="4125002"/>
          <a:ext cx="2322743" cy="1708651"/>
        </a:xfrm>
        <a:prstGeom prst="ellipse">
          <a:avLst/>
        </a:prstGeom>
        <a:solidFill>
          <a:srgbClr val="66006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1800" kern="1200" dirty="0" smtClean="0"/>
            <a:t>৪ । শহর বা নগরায়ণ হলে । </a:t>
          </a:r>
          <a:endParaRPr lang="en-US" sz="1800" kern="1200" dirty="0"/>
        </a:p>
      </dsp:txBody>
      <dsp:txXfrm>
        <a:off x="2147593" y="4375228"/>
        <a:ext cx="1642427" cy="1208199"/>
      </dsp:txXfrm>
    </dsp:sp>
    <dsp:sp modelId="{D9E9E9A1-0527-46BB-B949-B839680AB596}">
      <dsp:nvSpPr>
        <dsp:cNvPr id="0" name=""/>
        <dsp:cNvSpPr/>
      </dsp:nvSpPr>
      <dsp:spPr>
        <a:xfrm rot="11672050">
          <a:off x="2698921" y="2312109"/>
          <a:ext cx="23784" cy="6032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2705942" y="2433658"/>
        <a:ext cx="16649" cy="361960"/>
      </dsp:txXfrm>
    </dsp:sp>
    <dsp:sp modelId="{286A7B0A-E777-43D5-B1AA-3AF3396B7DED}">
      <dsp:nvSpPr>
        <dsp:cNvPr id="0" name=""/>
        <dsp:cNvSpPr/>
      </dsp:nvSpPr>
      <dsp:spPr>
        <a:xfrm rot="258578">
          <a:off x="180870" y="1191244"/>
          <a:ext cx="2562382" cy="2197511"/>
        </a:xfrm>
        <a:prstGeom prst="ellipse">
          <a:avLst/>
        </a:prstGeom>
        <a:solidFill>
          <a:srgbClr val="80008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৫</a:t>
          </a:r>
          <a:r>
            <a:rPr lang="en-US" sz="1800" kern="1200" baseline="0" dirty="0" smtClean="0"/>
            <a:t> । </a:t>
          </a:r>
          <a:r>
            <a:rPr lang="bn-IN" sz="1800" kern="1200" baseline="0" dirty="0" smtClean="0"/>
            <a:t>প্রাকৃতিক কারনে ।</a:t>
          </a:r>
          <a:endParaRPr lang="en-US" sz="1800" kern="1200" dirty="0"/>
        </a:p>
      </dsp:txBody>
      <dsp:txXfrm>
        <a:off x="556122" y="1513062"/>
        <a:ext cx="1811878" cy="15538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F8F21D-BAFA-473E-BABD-9ACB1C344D70}">
      <dsp:nvSpPr>
        <dsp:cNvPr id="0" name=""/>
        <dsp:cNvSpPr/>
      </dsp:nvSpPr>
      <dsp:spPr>
        <a:xfrm>
          <a:off x="0" y="0"/>
          <a:ext cx="6212680" cy="20525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অনুপার্জিত আয় কেন সৃষ্টি হয় তা বলতে পারবে ।</a:t>
          </a:r>
          <a:endParaRPr lang="en-US" sz="2800" kern="1200" dirty="0"/>
        </a:p>
      </dsp:txBody>
      <dsp:txXfrm>
        <a:off x="100198" y="100198"/>
        <a:ext cx="6012284" cy="1852179"/>
      </dsp:txXfrm>
    </dsp:sp>
    <dsp:sp modelId="{E4C30E91-5680-483A-929A-2B3BB4966478}">
      <dsp:nvSpPr>
        <dsp:cNvPr id="0" name=""/>
        <dsp:cNvSpPr/>
      </dsp:nvSpPr>
      <dsp:spPr>
        <a:xfrm flipV="1">
          <a:off x="0" y="2053820"/>
          <a:ext cx="6212680" cy="55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253" tIns="6350" rIns="35560" bIns="6350" numCol="1" spcCol="1270" anchor="t" anchorCtr="0">
          <a:noAutofit/>
        </a:bodyPr>
        <a:lstStyle/>
        <a:p>
          <a:pPr marL="57150" lvl="1" indent="-57150" algn="l" defTabSz="177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400" kern="1200" dirty="0"/>
        </a:p>
      </dsp:txBody>
      <dsp:txXfrm rot="10800000">
        <a:off x="0" y="2053820"/>
        <a:ext cx="6212680" cy="5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18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54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5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39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9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00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6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4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6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AAABD-1F16-4F1F-95D7-47DA86E6303F}" type="datetimeFigureOut">
              <a:rPr lang="en-US" smtClean="0"/>
              <a:t>09-May-20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93017-E642-4D89-AED3-606220D64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6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1380" y="244699"/>
            <a:ext cx="6864439" cy="63492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11381" y="6040192"/>
            <a:ext cx="6864438" cy="515154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2000" dirty="0" smtClean="0">
              <a:latin typeface="Nikashban"/>
            </a:endParaRPr>
          </a:p>
          <a:p>
            <a:pPr algn="ctr"/>
            <a:endParaRPr lang="bn-IN" sz="2000" dirty="0">
              <a:latin typeface="Nikashban"/>
            </a:endParaRPr>
          </a:p>
          <a:p>
            <a:pPr algn="ctr"/>
            <a:r>
              <a:rPr lang="en-US" sz="2000" dirty="0" err="1" smtClean="0">
                <a:latin typeface="Nikashban"/>
              </a:rPr>
              <a:t>বিষয়ঃঅর্থনীতি</a:t>
            </a:r>
            <a:r>
              <a:rPr lang="bn-IN" sz="2000" dirty="0" smtClean="0">
                <a:latin typeface="Nikashban"/>
              </a:rPr>
              <a:t> </a:t>
            </a:r>
            <a:r>
              <a:rPr lang="en-US" sz="2000" dirty="0" err="1" smtClean="0">
                <a:latin typeface="Nikashban"/>
              </a:rPr>
              <a:t>অধ্যায়ঃ</a:t>
            </a:r>
            <a:r>
              <a:rPr lang="en-US" sz="2000" dirty="0" smtClean="0">
                <a:latin typeface="Nikashban"/>
              </a:rPr>
              <a:t> </a:t>
            </a:r>
            <a:r>
              <a:rPr lang="en-US" sz="2000" dirty="0">
                <a:latin typeface="Nikashban"/>
              </a:rPr>
              <a:t>৮</a:t>
            </a:r>
            <a:r>
              <a:rPr lang="en-US" sz="2000" dirty="0" smtClean="0">
                <a:latin typeface="Nikashban"/>
              </a:rPr>
              <a:t>ম </a:t>
            </a:r>
            <a:r>
              <a:rPr lang="en-US" sz="2000" dirty="0" smtClean="0">
                <a:latin typeface="Nikashban"/>
              </a:rPr>
              <a:t>( </a:t>
            </a:r>
            <a:r>
              <a:rPr lang="en-US" sz="2000" dirty="0" err="1" smtClean="0">
                <a:latin typeface="Nikashban"/>
              </a:rPr>
              <a:t>অনুপার্জিত</a:t>
            </a:r>
            <a:r>
              <a:rPr lang="en-US" sz="2000" dirty="0" smtClean="0">
                <a:latin typeface="Nikashban"/>
              </a:rPr>
              <a:t> </a:t>
            </a:r>
            <a:r>
              <a:rPr lang="en-US" sz="2000" dirty="0" err="1" smtClean="0">
                <a:latin typeface="Nikashban"/>
              </a:rPr>
              <a:t>আয়</a:t>
            </a:r>
            <a:r>
              <a:rPr lang="en-US" sz="2000" dirty="0" smtClean="0">
                <a:latin typeface="Nikashban"/>
              </a:rPr>
              <a:t> ) </a:t>
            </a:r>
          </a:p>
          <a:p>
            <a:pPr algn="ctr"/>
            <a:endParaRPr lang="en-US" sz="3200" dirty="0" smtClean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88915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63662" y="386366"/>
            <a:ext cx="4456090" cy="7984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মূল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বিষয়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425003" y="1931831"/>
            <a:ext cx="11475076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অতএব, নিজস্ব  প্রচেষ্ঠা ও বিনিয়োগ ভিন্ন অন্য কোনো কারনে জমির দাম বাড়লে , মালিকের যে অতিরিক্ত আয় হয় , তাকে অনুপার্জিত আয় বলে ।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47169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24259" y="141667"/>
            <a:ext cx="5499279" cy="8371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রেখা চিত্রে মাধ্যমে ব্যাখ্যা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379863" y="1656559"/>
            <a:ext cx="6336405" cy="4739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চিত্রে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 OX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অক্ষে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জমির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পরিমাণ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OY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অক্ষে</a:t>
            </a:r>
            <a:r>
              <a:rPr lang="en-US" sz="24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দাম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দেখানো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হল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। SS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হল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যোগান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রেখা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যা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স্থির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DD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প্রাথমিক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চাহিদা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রেখা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D</a:t>
            </a:r>
            <a:r>
              <a:rPr lang="en-US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D</a:t>
            </a:r>
            <a:r>
              <a:rPr lang="en-US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পরিবর্তিত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চাহিদা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রেখা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উল্লেখিত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কারনে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চাহিদা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বৃদ্ধির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ফলে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P</a:t>
            </a:r>
            <a:r>
              <a:rPr lang="en-US" sz="1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0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n-US" sz="16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JK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অনুপার্জিত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আয়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সৃষ্টি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হয়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উদাহরণ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ঢাকার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অদুরে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নিকুঞ্জ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উত্তরা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ডালাস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সিটি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,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বসুন্ধরা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মডেল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টাউন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400" dirty="0" err="1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ইত্যাদি</a:t>
            </a:r>
            <a:r>
              <a:rPr lang="en-US" sz="2400" dirty="0" smtClean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 । </a:t>
            </a:r>
            <a:endParaRPr lang="en-US" sz="240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7495504" y="2086377"/>
            <a:ext cx="141668" cy="3915178"/>
          </a:xfrm>
          <a:prstGeom prst="downArrow">
            <a:avLst>
              <a:gd name="adj1" fmla="val 50000"/>
              <a:gd name="adj2" fmla="val 7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 rot="16200000">
            <a:off x="9578662" y="3911956"/>
            <a:ext cx="141668" cy="4166317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9325386" y="3078051"/>
            <a:ext cx="12880" cy="2955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173064" y="5680364"/>
            <a:ext cx="4219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1573323" y="5890458"/>
            <a:ext cx="5247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074409" y="3644071"/>
            <a:ext cx="42405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630123" y="2683619"/>
            <a:ext cx="52290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124287" y="4540160"/>
            <a:ext cx="51007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r>
              <a:rPr 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25893" y="4909226"/>
            <a:ext cx="52272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278843" y="4909226"/>
            <a:ext cx="37061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0155187" y="5511312"/>
            <a:ext cx="37638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136655" y="3918041"/>
            <a:ext cx="4780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9359116" y="3819727"/>
            <a:ext cx="2984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976617" y="2748824"/>
            <a:ext cx="72329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7173247" y="1884348"/>
            <a:ext cx="3593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9205078" y="6395984"/>
            <a:ext cx="200728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অনুপার্জিত আয় 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6" name="Rectangle 55"/>
          <p:cNvSpPr/>
          <p:nvPr/>
        </p:nvSpPr>
        <p:spPr>
          <a:xfrm rot="16200000">
            <a:off x="6917083" y="2710534"/>
            <a:ext cx="47481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দাম</a:t>
            </a:r>
            <a:endParaRPr lang="en-US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7" name="Rectangle 56"/>
          <p:cNvSpPr/>
          <p:nvPr/>
        </p:nvSpPr>
        <p:spPr>
          <a:xfrm rot="16200000">
            <a:off x="7928191" y="3856125"/>
            <a:ext cx="1092247" cy="1702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400" dirty="0" smtClean="0">
                <a:solidFill>
                  <a:schemeClr val="tx1"/>
                </a:solidFill>
              </a:rPr>
              <a:t>অনুপার্জিত</a:t>
            </a:r>
            <a:r>
              <a:rPr lang="en-US" sz="1400" dirty="0" err="1" smtClean="0">
                <a:solidFill>
                  <a:schemeClr val="tx1"/>
                </a:solidFill>
              </a:rPr>
              <a:t>আয়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495503" y="4054636"/>
            <a:ext cx="2702997" cy="18036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778839" y="3078051"/>
            <a:ext cx="2429878" cy="1713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003061" y="5941974"/>
            <a:ext cx="72329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87798" y="6003529"/>
            <a:ext cx="199402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জমির</a:t>
            </a:r>
            <a:r>
              <a:rPr lang="en-US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পরিমাণ</a:t>
            </a:r>
            <a:endParaRPr 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7112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40" grpId="0"/>
      <p:bldP spid="41" grpId="0"/>
      <p:bldP spid="42" grpId="0"/>
      <p:bldP spid="43" grpId="0"/>
      <p:bldP spid="44" grpId="0"/>
      <p:bldP spid="46" grpId="0"/>
      <p:bldP spid="48" grpId="0"/>
      <p:bldP spid="49" grpId="0"/>
      <p:bldP spid="50" grpId="0"/>
      <p:bldP spid="51" grpId="0"/>
      <p:bldP spid="52" grpId="0"/>
      <p:bldP spid="54" grpId="0"/>
      <p:bldP spid="55" grpId="0"/>
      <p:bldP spid="56" grpId="0"/>
      <p:bldP spid="57" grpId="0" animBg="1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9291048">
            <a:off x="3674928" y="1086376"/>
            <a:ext cx="5109213" cy="98726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FF00"/>
                </a:solidFill>
                <a:latin typeface="Nikashban"/>
              </a:rPr>
              <a:t>একক</a:t>
            </a:r>
            <a:r>
              <a:rPr lang="en-US" sz="4400" dirty="0" smtClean="0">
                <a:solidFill>
                  <a:srgbClr val="FFFF00"/>
                </a:solidFill>
                <a:latin typeface="Nikashban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ashban"/>
              </a:rPr>
              <a:t>কাজ</a:t>
            </a:r>
            <a:endParaRPr lang="en-US" sz="4400" dirty="0">
              <a:solidFill>
                <a:srgbClr val="FFFF00"/>
              </a:solidFill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38904" y="3556095"/>
            <a:ext cx="6829425" cy="163833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FF00"/>
                </a:solidFill>
                <a:latin typeface="Nikashban"/>
              </a:rPr>
              <a:t>অনুপার্জিত আয় কি রেখাচিত্রে ব্যাখ্যা কর </a:t>
            </a:r>
            <a:r>
              <a:rPr lang="en-US" sz="3200" dirty="0" smtClean="0">
                <a:solidFill>
                  <a:srgbClr val="FFFF00"/>
                </a:solidFill>
                <a:latin typeface="Nikashban"/>
              </a:rPr>
              <a:t>। </a:t>
            </a:r>
            <a:endParaRPr lang="bn-IN" sz="3200" dirty="0" smtClean="0">
              <a:solidFill>
                <a:srgbClr val="FFFF0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95594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8713" y="414338"/>
            <a:ext cx="10829925" cy="53435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0418" y="600075"/>
            <a:ext cx="4464845" cy="2671762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058150" y="771526"/>
            <a:ext cx="3657600" cy="195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বাড়ীর</a:t>
            </a:r>
            <a:r>
              <a:rPr lang="en-US" sz="3600" dirty="0" smtClean="0">
                <a:solidFill>
                  <a:srgbClr val="7030A0"/>
                </a:solidFill>
                <a:latin typeface="Nikashban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ashban"/>
              </a:rPr>
              <a:t>কাজ</a:t>
            </a:r>
            <a:endParaRPr lang="en-US" sz="3600" dirty="0">
              <a:solidFill>
                <a:srgbClr val="7030A0"/>
              </a:solidFill>
              <a:latin typeface="Nikashban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7172326" y="2668191"/>
            <a:ext cx="2300287" cy="1021556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284791" y="3183038"/>
            <a:ext cx="10559546" cy="257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ashban"/>
              </a:rPr>
              <a:t>অনুপার্জিত আয় ধারণাটি লিখে আনবে । </a:t>
            </a:r>
            <a:endParaRPr lang="en-US" sz="3600" dirty="0" smtClean="0">
              <a:solidFill>
                <a:srgbClr val="7030A0"/>
              </a:solidFill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254570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28738" y="1571625"/>
            <a:ext cx="5086350" cy="1771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C00000"/>
                </a:solidFill>
                <a:latin typeface="Nikashban"/>
              </a:rPr>
              <a:t>মূল্যায়ন</a:t>
            </a:r>
            <a:endParaRPr lang="en-US" sz="4000" dirty="0">
              <a:solidFill>
                <a:srgbClr val="C00000"/>
              </a:solidFill>
              <a:latin typeface="Nikashban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738956562"/>
              </p:ext>
            </p:extLst>
          </p:nvPr>
        </p:nvGraphicFramePr>
        <p:xfrm>
          <a:off x="4793457" y="2768958"/>
          <a:ext cx="6212680" cy="20606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Elbow Connector 10"/>
          <p:cNvCxnSpPr/>
          <p:nvPr/>
        </p:nvCxnSpPr>
        <p:spPr>
          <a:xfrm>
            <a:off x="3422782" y="2627103"/>
            <a:ext cx="1471612" cy="1362076"/>
          </a:xfrm>
          <a:prstGeom prst="bent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49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1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43225" y="0"/>
            <a:ext cx="5786438" cy="20431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Nikashban"/>
              </a:rPr>
              <a:t>Thanks for all. </a:t>
            </a:r>
            <a:r>
              <a:rPr lang="en-US" sz="4800" smtClean="0">
                <a:latin typeface="Nikashban"/>
              </a:rPr>
              <a:t>See you.</a:t>
            </a:r>
            <a:endParaRPr lang="en-US" sz="48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3112"/>
            <a:ext cx="12192000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9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5880" y="0"/>
            <a:ext cx="8663940" cy="1988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সবাইকে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শুভেচ্ছা</a:t>
            </a:r>
            <a:endParaRPr lang="en-US" sz="6000" dirty="0">
              <a:latin typeface="Nikash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447" y="2110788"/>
            <a:ext cx="10195560" cy="47472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447" y="2110788"/>
            <a:ext cx="10195560" cy="474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14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440" y="109179"/>
            <a:ext cx="6142515" cy="3948471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ন</a:t>
            </a:r>
            <a:r>
              <a:rPr lang="bn-IN" sz="3200" dirty="0" smtClean="0">
                <a:latin typeface="SutonnyMJ" pitchFamily="2" charset="0"/>
                <a:cs typeface="SutonnyMJ" pitchFamily="2" charset="0"/>
              </a:rPr>
              <a:t>ুরুল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সিকদার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প্রভাষক,অর্থনীতি</a:t>
            </a:r>
            <a:r>
              <a:rPr lang="en-US" sz="3200" dirty="0" smtClean="0">
                <a:latin typeface="Nikashban"/>
              </a:rPr>
              <a:t> </a:t>
            </a:r>
          </a:p>
          <a:p>
            <a:pPr algn="ctr"/>
            <a:r>
              <a:rPr lang="en-US" sz="3200" dirty="0" err="1" smtClean="0">
                <a:latin typeface="Nikashban"/>
              </a:rPr>
              <a:t>রাজাবাড়ী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ডিগ্রি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কলেজ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মির্জাপুর</a:t>
            </a:r>
            <a:r>
              <a:rPr lang="en-US" sz="3200" dirty="0" smtClean="0">
                <a:latin typeface="Nikashban"/>
              </a:rPr>
              <a:t>, </a:t>
            </a:r>
            <a:r>
              <a:rPr lang="en-US" sz="3200" dirty="0" err="1" smtClean="0">
                <a:latin typeface="Nikashban"/>
              </a:rPr>
              <a:t>টাঙ্গাইল</a:t>
            </a:r>
            <a:r>
              <a:rPr lang="en-US" sz="3200" dirty="0" smtClean="0">
                <a:latin typeface="Nikashban"/>
              </a:rPr>
              <a:t>।</a:t>
            </a:r>
          </a:p>
          <a:p>
            <a:pPr algn="ctr"/>
            <a:r>
              <a:rPr lang="en-US" sz="3200" dirty="0" err="1" smtClean="0">
                <a:latin typeface="Nikashban"/>
              </a:rPr>
              <a:t>মোবাইলঃ</a:t>
            </a:r>
            <a:r>
              <a:rPr lang="en-US" sz="3200" smtClean="0">
                <a:latin typeface="Nikashban"/>
              </a:rPr>
              <a:t> 01716482935</a:t>
            </a:r>
            <a:endParaRPr lang="en-US" sz="3200" dirty="0" smtClean="0">
              <a:latin typeface="Nikashb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5441" y="4057650"/>
            <a:ext cx="6142514" cy="27546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ashban"/>
              </a:rPr>
              <a:t>বিষয়ঃঅর্থনীতি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অধ্যায়ঃ</a:t>
            </a:r>
            <a:r>
              <a:rPr lang="en-US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8</a:t>
            </a:r>
            <a:r>
              <a:rPr lang="en-US" sz="3200" dirty="0" smtClean="0">
                <a:latin typeface="Nikashban"/>
              </a:rPr>
              <a:t>ম ( </a:t>
            </a:r>
            <a:r>
              <a:rPr lang="en-US" sz="3200" dirty="0" err="1" smtClean="0">
                <a:latin typeface="Nikashban"/>
              </a:rPr>
              <a:t>অনুপার্জিত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আয়</a:t>
            </a:r>
            <a:r>
              <a:rPr lang="en-US" sz="3200" dirty="0" smtClean="0">
                <a:latin typeface="Nikashban"/>
              </a:rPr>
              <a:t> ) </a:t>
            </a:r>
          </a:p>
          <a:p>
            <a:pPr algn="ctr"/>
            <a:r>
              <a:rPr lang="en-US" sz="3200" dirty="0" smtClean="0">
                <a:latin typeface="Nikashban"/>
              </a:rPr>
              <a:t>সময়ঃ৫০ </a:t>
            </a:r>
            <a:r>
              <a:rPr lang="en-US" sz="3200" dirty="0" err="1" smtClean="0">
                <a:latin typeface="Nikashban"/>
              </a:rPr>
              <a:t>মিনিট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 err="1" smtClean="0">
                <a:latin typeface="Nikashban"/>
              </a:rPr>
              <a:t>তারিখঃ</a:t>
            </a:r>
            <a:r>
              <a:rPr lang="bn-IN" sz="3200" dirty="0" smtClean="0">
                <a:latin typeface="Nikashban"/>
              </a:rPr>
              <a:t>০৬</a:t>
            </a:r>
            <a:r>
              <a:rPr lang="en-US" sz="3200" dirty="0" smtClean="0">
                <a:latin typeface="Nikashban"/>
              </a:rPr>
              <a:t>/</a:t>
            </a:r>
            <a:r>
              <a:rPr lang="bn-IN" sz="3200" dirty="0" smtClean="0">
                <a:latin typeface="Nikashban"/>
              </a:rPr>
              <a:t>০৪</a:t>
            </a:r>
            <a:r>
              <a:rPr lang="en-US" sz="3200" dirty="0" smtClean="0">
                <a:latin typeface="Nikashban"/>
              </a:rPr>
              <a:t>/২০</a:t>
            </a:r>
            <a:r>
              <a:rPr lang="bn-IN" sz="3200" dirty="0" smtClean="0">
                <a:latin typeface="Nikashban"/>
              </a:rPr>
              <a:t>২০</a:t>
            </a:r>
            <a:r>
              <a:rPr lang="en-US" sz="3200" dirty="0" err="1" smtClean="0">
                <a:latin typeface="Nikashban"/>
              </a:rPr>
              <a:t>ইং</a:t>
            </a:r>
            <a:endParaRPr lang="en-US" sz="3200" dirty="0">
              <a:latin typeface="Nikashban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6686550" y="240030"/>
            <a:ext cx="68580" cy="637793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24" y="0"/>
            <a:ext cx="524827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65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815" y="605468"/>
            <a:ext cx="9648755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ashban"/>
              </a:rPr>
              <a:t>নিচের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ছবির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দিকে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লক্ষ্য</a:t>
            </a:r>
            <a:r>
              <a:rPr lang="en-US" sz="5400" dirty="0" smtClean="0">
                <a:latin typeface="Nikashban"/>
              </a:rPr>
              <a:t> </a:t>
            </a:r>
            <a:r>
              <a:rPr lang="en-US" sz="5400" dirty="0" err="1" smtClean="0">
                <a:latin typeface="Nikashban"/>
              </a:rPr>
              <a:t>করি</a:t>
            </a:r>
            <a:r>
              <a:rPr lang="en-US" sz="5400" dirty="0" smtClean="0">
                <a:latin typeface="Nikashban"/>
              </a:rPr>
              <a:t>।</a:t>
            </a:r>
            <a:endParaRPr lang="en-US" sz="5400" dirty="0">
              <a:latin typeface="Nikashb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2" y="1725769"/>
            <a:ext cx="5962918" cy="49068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611308"/>
            <a:ext cx="5885644" cy="5124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2943" y="662940"/>
            <a:ext cx="10332720" cy="50977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ashban"/>
              </a:rPr>
              <a:t>অনুপার্জিত</a:t>
            </a:r>
            <a:r>
              <a:rPr lang="en-US" sz="6000" dirty="0" smtClean="0">
                <a:latin typeface="Nikashban"/>
              </a:rPr>
              <a:t> </a:t>
            </a:r>
            <a:r>
              <a:rPr lang="en-US" sz="6000" dirty="0" err="1" smtClean="0">
                <a:latin typeface="Nikashban"/>
              </a:rPr>
              <a:t>আয়</a:t>
            </a:r>
            <a:endParaRPr lang="en-US" sz="6000" dirty="0" smtClean="0">
              <a:latin typeface="Nikashban"/>
            </a:endParaRPr>
          </a:p>
          <a:p>
            <a:pPr algn="ctr"/>
            <a:r>
              <a:rPr lang="en-US" sz="6000" dirty="0" smtClean="0">
                <a:latin typeface="Nikashban"/>
              </a:rPr>
              <a:t>(Unearned </a:t>
            </a:r>
            <a:r>
              <a:rPr lang="en-US" sz="6000" dirty="0" err="1" smtClean="0">
                <a:latin typeface="Nikashban"/>
              </a:rPr>
              <a:t>imcome</a:t>
            </a:r>
            <a:r>
              <a:rPr lang="en-US" sz="6000" dirty="0" smtClean="0">
                <a:latin typeface="Nikashban"/>
              </a:rPr>
              <a:t> ) </a:t>
            </a:r>
            <a:endParaRPr lang="en-US" sz="6000" dirty="0">
              <a:latin typeface="Nikashban"/>
            </a:endParaRPr>
          </a:p>
        </p:txBody>
      </p:sp>
    </p:spTree>
    <p:extLst>
      <p:ext uri="{BB962C8B-B14F-4D97-AF65-F5344CB8AC3E}">
        <p14:creationId xmlns:p14="http://schemas.microsoft.com/office/powerpoint/2010/main" val="413647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928933" y="280759"/>
            <a:ext cx="7406640" cy="1828800"/>
          </a:xfrm>
          <a:prstGeom prst="ellipse">
            <a:avLst/>
          </a:prstGeom>
          <a:solidFill>
            <a:srgbClr val="8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rgbClr val="00B0F0"/>
                </a:solidFill>
                <a:latin typeface="Nikashban"/>
              </a:rPr>
              <a:t>শিখনফল</a:t>
            </a:r>
            <a:endParaRPr lang="en-US" sz="6000" dirty="0">
              <a:solidFill>
                <a:srgbClr val="00B0F0"/>
              </a:solidFill>
              <a:latin typeface="Nikashban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11480" y="2560320"/>
            <a:ext cx="11452860" cy="36576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ashban"/>
              </a:rPr>
              <a:t>১।</a:t>
            </a:r>
            <a:r>
              <a:rPr lang="en-US" sz="3200" dirty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অনুপার্জিত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আয়</a:t>
            </a:r>
            <a:r>
              <a:rPr lang="en-US" sz="3200" dirty="0" smtClean="0">
                <a:latin typeface="Nikashban"/>
              </a:rPr>
              <a:t>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কী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।</a:t>
            </a:r>
            <a:r>
              <a:rPr lang="bn-IN" sz="3200" dirty="0" smtClean="0">
                <a:latin typeface="Nikashban"/>
              </a:rPr>
              <a:t>                                                                       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bn-IN" sz="3200" dirty="0" smtClean="0">
                <a:latin typeface="Nikashban"/>
              </a:rPr>
              <a:t>       </a:t>
            </a:r>
            <a:endParaRPr lang="en-US" sz="3200" dirty="0" smtClean="0">
              <a:latin typeface="Nikashban"/>
            </a:endParaRPr>
          </a:p>
          <a:p>
            <a:pPr algn="ctr"/>
            <a:r>
              <a:rPr lang="en-US" sz="3200" dirty="0">
                <a:latin typeface="Nikashban"/>
              </a:rPr>
              <a:t> </a:t>
            </a:r>
            <a:r>
              <a:rPr lang="en-US" sz="3200" dirty="0" smtClean="0">
                <a:latin typeface="Nikashban"/>
              </a:rPr>
              <a:t>                     </a:t>
            </a:r>
            <a:r>
              <a:rPr lang="bn-IN" sz="3200" dirty="0" smtClean="0">
                <a:latin typeface="Nikashban"/>
              </a:rPr>
              <a:t> </a:t>
            </a:r>
            <a:r>
              <a:rPr lang="en-US" sz="3200" dirty="0" smtClean="0">
                <a:latin typeface="Nikashban"/>
              </a:rPr>
              <a:t>২।  </a:t>
            </a:r>
            <a:r>
              <a:rPr lang="en-US" sz="3200" dirty="0" err="1" smtClean="0">
                <a:latin typeface="Nikashban"/>
              </a:rPr>
              <a:t>অনুপার্জিত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আয়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কিভাবে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সৃষ্টি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হয়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তা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বলতে</a:t>
            </a:r>
            <a:r>
              <a:rPr lang="en-US" sz="3200" dirty="0" smtClean="0">
                <a:latin typeface="Nikashban"/>
              </a:rPr>
              <a:t> </a:t>
            </a:r>
            <a:r>
              <a:rPr lang="en-US" sz="3200" dirty="0" err="1" smtClean="0">
                <a:latin typeface="Nikashban"/>
              </a:rPr>
              <a:t>পারবে</a:t>
            </a:r>
            <a:r>
              <a:rPr lang="en-US" sz="3200" dirty="0" smtClean="0">
                <a:latin typeface="Nikashban"/>
              </a:rPr>
              <a:t> ।                                             </a:t>
            </a:r>
          </a:p>
          <a:p>
            <a:pPr algn="ctr"/>
            <a:r>
              <a:rPr lang="en-US" sz="3200" dirty="0" smtClean="0">
                <a:latin typeface="Nikashban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116405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1672389" y="469757"/>
            <a:ext cx="7600319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00B0F0"/>
                </a:solidFill>
                <a:latin typeface="Nikashban"/>
              </a:rPr>
              <a:t>অনুপার্জিত</a:t>
            </a:r>
            <a:r>
              <a:rPr lang="en-US" sz="7200" dirty="0" smtClean="0">
                <a:solidFill>
                  <a:srgbClr val="00B0F0"/>
                </a:solidFill>
                <a:latin typeface="Nikashban"/>
              </a:rPr>
              <a:t> </a:t>
            </a:r>
            <a:r>
              <a:rPr lang="en-US" sz="7200" dirty="0" err="1" smtClean="0">
                <a:solidFill>
                  <a:srgbClr val="00B0F0"/>
                </a:solidFill>
                <a:latin typeface="Nikashban"/>
              </a:rPr>
              <a:t>আয়</a:t>
            </a:r>
            <a:r>
              <a:rPr lang="en-US" sz="7200" dirty="0" smtClean="0">
                <a:solidFill>
                  <a:srgbClr val="00B0F0"/>
                </a:solidFill>
                <a:latin typeface="Nikashban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36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67426" y="2060620"/>
            <a:ext cx="11818512" cy="46363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err="1" smtClean="0">
                <a:solidFill>
                  <a:srgbClr val="FFFF00"/>
                </a:solidFill>
              </a:rPr>
              <a:t>দেশে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লোকসংখ্যা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বৃদ্ধি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পেলে</a:t>
            </a:r>
            <a:r>
              <a:rPr lang="en-US" sz="3600" dirty="0" smtClean="0">
                <a:solidFill>
                  <a:srgbClr val="FFFF00"/>
                </a:solidFill>
              </a:rPr>
              <a:t> , </a:t>
            </a:r>
            <a:r>
              <a:rPr lang="en-US" sz="3600" dirty="0" err="1" smtClean="0">
                <a:solidFill>
                  <a:srgbClr val="FFFF00"/>
                </a:solidFill>
              </a:rPr>
              <a:t>অর্থ</a:t>
            </a:r>
            <a:r>
              <a:rPr lang="bn-IN" sz="3600" dirty="0" smtClean="0">
                <a:solidFill>
                  <a:srgbClr val="FFFF00"/>
                </a:solidFill>
              </a:rPr>
              <a:t>নৈতিক উন্নতি হলে , সাধারণভাবে জমির দাম অত্যধিক বৃদ্ধি পায় । এক্ষেত্রে জমির মালিক কোন বাড়তি পরিশ্রম বা বিনিয়োগ না করে যে অতিরিক্ত আয় অর্জন করে , তাকে অনুপার্জিত আয় বলে । 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304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Terminator 2"/>
          <p:cNvSpPr/>
          <p:nvPr/>
        </p:nvSpPr>
        <p:spPr>
          <a:xfrm>
            <a:off x="2434872" y="469757"/>
            <a:ext cx="5591202" cy="1165860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0000"/>
                </a:solidFill>
                <a:latin typeface="Nikashban"/>
              </a:rPr>
              <a:t>প্রামাণ্য স</a:t>
            </a:r>
            <a:r>
              <a:rPr lang="en-US" sz="4000" dirty="0" err="1" smtClean="0">
                <a:solidFill>
                  <a:srgbClr val="FF0000"/>
                </a:solidFill>
                <a:latin typeface="Nikashban"/>
              </a:rPr>
              <a:t>ংগা</a:t>
            </a:r>
            <a:r>
              <a:rPr lang="en-US" sz="4000" dirty="0" smtClean="0">
                <a:solidFill>
                  <a:srgbClr val="FF0000"/>
                </a:solidFill>
                <a:latin typeface="Nikashban"/>
              </a:rPr>
              <a:t> </a:t>
            </a:r>
            <a:endParaRPr lang="en-US" sz="4000" dirty="0">
              <a:solidFill>
                <a:srgbClr val="FF0000"/>
              </a:solidFill>
              <a:latin typeface="Nikashban"/>
            </a:endParaRPr>
          </a:p>
        </p:txBody>
      </p:sp>
      <p:sp>
        <p:nvSpPr>
          <p:cNvPr id="8" name="Oval 7"/>
          <p:cNvSpPr/>
          <p:nvPr/>
        </p:nvSpPr>
        <p:spPr>
          <a:xfrm>
            <a:off x="8989454" y="1635617"/>
            <a:ext cx="1043189" cy="8500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38772" y="1635617"/>
            <a:ext cx="10192360" cy="4971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bn-IN" sz="4800" dirty="0">
                <a:solidFill>
                  <a:srgbClr val="FF0000"/>
                </a:solidFill>
                <a:latin typeface="Nikashban"/>
              </a:rPr>
              <a:t>অর্থনীতিবিদ </a:t>
            </a:r>
            <a:r>
              <a:rPr lang="bn-IN" sz="4800" dirty="0" smtClean="0">
                <a:solidFill>
                  <a:srgbClr val="FF0000"/>
                </a:solidFill>
                <a:latin typeface="Nikashban"/>
              </a:rPr>
              <a:t>চ্যাপম্যান-</a:t>
            </a:r>
            <a:r>
              <a:rPr lang="bn-IN" sz="4800" dirty="0" smtClean="0">
                <a:solidFill>
                  <a:srgbClr val="FFFF00"/>
                </a:solidFill>
                <a:latin typeface="Nikashban"/>
              </a:rPr>
              <a:t>এর ম</a:t>
            </a:r>
            <a:r>
              <a:rPr lang="en-US" sz="4800" dirty="0" err="1" smtClean="0">
                <a:solidFill>
                  <a:srgbClr val="FFFF00"/>
                </a:solidFill>
                <a:latin typeface="Nikashban"/>
              </a:rPr>
              <a:t>তে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 “ </a:t>
            </a:r>
            <a:r>
              <a:rPr lang="bn-IN" sz="4800" dirty="0" smtClean="0">
                <a:solidFill>
                  <a:srgbClr val="FFFF00"/>
                </a:solidFill>
                <a:latin typeface="Nikashban"/>
              </a:rPr>
              <a:t>সামাজিক অগ্রগতির নিশেষ বৃদ্ধির ফলে দ্রব্যসামগ্রীর যে মূল্য বৃদ্ধি পায় , তাকে অনুপার্জিত আয় বলে </a:t>
            </a:r>
            <a:r>
              <a:rPr lang="en-US" sz="4800" dirty="0" smtClean="0">
                <a:solidFill>
                  <a:srgbClr val="FFFF00"/>
                </a:solidFill>
                <a:latin typeface="Nikashban"/>
              </a:rPr>
              <a:t>।”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1241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82191693"/>
              </p:ext>
            </p:extLst>
          </p:nvPr>
        </p:nvGraphicFramePr>
        <p:xfrm>
          <a:off x="2107825" y="361574"/>
          <a:ext cx="8392160" cy="6275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37480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2268</TotalTime>
  <Words>314</Words>
  <Application>Microsoft Office PowerPoint</Application>
  <PresentationFormat>Widescreen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Nikashban</vt:lpstr>
      <vt:lpstr>SutonnyMJ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Musharraf</dc:creator>
  <cp:lastModifiedBy>Windows User</cp:lastModifiedBy>
  <cp:revision>394</cp:revision>
  <dcterms:created xsi:type="dcterms:W3CDTF">2019-12-01T22:28:59Z</dcterms:created>
  <dcterms:modified xsi:type="dcterms:W3CDTF">2020-05-09T14:30:55Z</dcterms:modified>
</cp:coreProperties>
</file>