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5" r:id="rId2"/>
    <p:sldId id="326" r:id="rId3"/>
    <p:sldId id="327" r:id="rId4"/>
    <p:sldId id="259" r:id="rId5"/>
    <p:sldId id="261" r:id="rId6"/>
    <p:sldId id="332" r:id="rId7"/>
    <p:sldId id="333" r:id="rId8"/>
    <p:sldId id="335" r:id="rId9"/>
    <p:sldId id="336" r:id="rId10"/>
    <p:sldId id="334" r:id="rId11"/>
    <p:sldId id="295" r:id="rId12"/>
    <p:sldId id="328" r:id="rId13"/>
    <p:sldId id="320" r:id="rId14"/>
    <p:sldId id="331" r:id="rId15"/>
    <p:sldId id="338" r:id="rId16"/>
    <p:sldId id="305" r:id="rId17"/>
    <p:sldId id="330" r:id="rId18"/>
    <p:sldId id="339" r:id="rId19"/>
    <p:sldId id="321" r:id="rId20"/>
    <p:sldId id="340" r:id="rId2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4D3"/>
    <a:srgbClr val="BB0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08" autoAdjust="0"/>
  </p:normalViewPr>
  <p:slideViewPr>
    <p:cSldViewPr>
      <p:cViewPr>
        <p:scale>
          <a:sx n="77" d="100"/>
          <a:sy n="77" d="100"/>
        </p:scale>
        <p:origin x="-984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48" y="111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482C9-5810-4EE8-AD40-D076D6A985B9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B0571-DBFE-4967-8EE6-FBFB7C40B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-rose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133600"/>
            <a:ext cx="3505200" cy="3962400"/>
          </a:xfrm>
          <a:prstGeom prst="rect">
            <a:avLst/>
          </a:prstGeom>
        </p:spPr>
      </p:pic>
      <p:pic>
        <p:nvPicPr>
          <p:cNvPr id="3" name="Picture 2" descr="32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0"/>
            <a:ext cx="3276600" cy="3657600"/>
          </a:xfrm>
          <a:prstGeom prst="rect">
            <a:avLst/>
          </a:prstGeom>
        </p:spPr>
      </p:pic>
      <p:pic>
        <p:nvPicPr>
          <p:cNvPr id="4" name="Picture 3" descr="RedAnimatedRose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107" y="1371600"/>
            <a:ext cx="30480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275579">
            <a:off x="762000" y="126758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947562">
            <a:off x="6705600" y="122589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373256">
            <a:off x="4784628" y="69524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ন্ত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965928">
            <a:off x="2459155" y="754618"/>
            <a:ext cx="223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3600" b="1" i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3600" b="1" i="1" dirty="0" err="1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i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i="1" dirty="0" err="1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র্ষে</a:t>
            </a:r>
            <a:r>
              <a:rPr lang="en-US" sz="3600" b="1" i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4550" y="533400"/>
            <a:ext cx="5214413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মুদ্রাস্ফীতি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(INFLATION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1595735"/>
            <a:ext cx="3521298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3892550" algn="l"/>
              </a:tabLst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দ্রব্যমূল্য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ক্রয়ক্ষমতা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ধারাবাহিকভাবে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মুদ্রাস্ফীতি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d Solayman\Desktop\New folder\5d59990ac75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95735"/>
            <a:ext cx="3184301" cy="21336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595735"/>
            <a:ext cx="2794637" cy="21336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4343400"/>
            <a:ext cx="9296400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অর্থনীতিবিদ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ক্রাউথার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মুদ্রাস্ফীতি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ক্রামাগতভাবে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ক্রমেই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মুদ্রাস্ফীতির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সর্বজন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দ্রব্যমূল্য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ক্রমাগত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ক্রয়ক্ষমতা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প্রবনতাকে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মুদ্রাস্ফীতি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5188264" y="4851023"/>
            <a:ext cx="441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93951" y="1650623"/>
            <a:ext cx="0" cy="3200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93050" y="1650623"/>
            <a:ext cx="53501" cy="3200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93951" y="3936623"/>
            <a:ext cx="1752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93951" y="3022223"/>
            <a:ext cx="1752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3101" y="3403223"/>
            <a:ext cx="186690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13101" y="2526923"/>
            <a:ext cx="186690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42470" y="479718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85488" y="3402993"/>
                <a:ext cx="4266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NikoshBAN" pitchFamily="2" charset="0"/>
                            </a:rPr>
                            <m:t>AD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488" y="3402993"/>
                <a:ext cx="4266263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202784" y="1277189"/>
            <a:ext cx="363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S=AS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1832" y="26590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F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5969" y="359108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8618" y="1320015"/>
            <a:ext cx="142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Y=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দামস্তর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59671" y="2827219"/>
                <a:ext cx="1063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NikoshBAN" pitchFamily="2" charset="0"/>
                            </a:rPr>
                            <m:t>P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671" y="2827219"/>
                <a:ext cx="106398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59671" y="3698414"/>
                <a:ext cx="1069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NikoshBAN" pitchFamily="2" charset="0"/>
                            </a:rPr>
                            <m:t>P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NikoshBAN" pitchFamily="2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671" y="3698414"/>
                <a:ext cx="106992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957894" y="4974319"/>
            <a:ext cx="197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     X=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06404" y="4924184"/>
                <a:ext cx="158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NikoshBAN" pitchFamily="2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NikoshBAN" pitchFamily="2" charset="0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404" y="4924184"/>
                <a:ext cx="158979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6200" y="420476"/>
            <a:ext cx="4192417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চিত্রে মুদ্রাস্ফীতির ব্যাখ্যাঃ</a:t>
            </a:r>
          </a:p>
        </p:txBody>
      </p:sp>
      <p:sp>
        <p:nvSpPr>
          <p:cNvPr id="9" name="Rectangle 8"/>
          <p:cNvSpPr/>
          <p:nvPr/>
        </p:nvSpPr>
        <p:spPr>
          <a:xfrm>
            <a:off x="5806396" y="5384423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06404" y="4200919"/>
                <a:ext cx="4266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NikoshBAN" pitchFamily="2" charset="0"/>
                            </a:rPr>
                            <m:t>AD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404" y="4200919"/>
                <a:ext cx="426626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6200" y="1159257"/>
                <a:ext cx="4183471" cy="507831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bn-IN" dirty="0" smtClean="0">
                    <a:solidFill>
                      <a:srgbClr val="FFFF00"/>
                    </a:solidFill>
                    <a:latin typeface="NikoshBAN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dirty="0" smtClean="0">
                    <a:solidFill>
                      <a:srgbClr val="FFFF00"/>
                    </a:solidFill>
                    <a:latin typeface="NikoshBAN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 smtClean="0">
                    <a:solidFill>
                      <a:srgbClr val="FFFF00"/>
                    </a:solidFill>
                    <a:latin typeface="NikoshBAN" pitchFamily="2" charset="0"/>
                    <a:cs typeface="NikoshBAN" panose="02000000000000000000" pitchFamily="2" charset="0"/>
                  </a:rPr>
                  <a:t>পরিচিতিঃ</a:t>
                </a:r>
                <a:endParaRPr lang="en-US" dirty="0" smtClean="0">
                  <a:solidFill>
                    <a:srgbClr val="FFFF00"/>
                  </a:solidFill>
                  <a:latin typeface="NikoshBAN" pitchFamily="2" charset="0"/>
                  <a:cs typeface="NikoshBAN" panose="02000000000000000000" pitchFamily="2" charset="0"/>
                </a:endParaRPr>
              </a:p>
              <a:p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চিত্রে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অক্ষ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(OX)-এ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উৎপাদনের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লম্ব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অক্ষ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 (OY) - এ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দামস্তরকে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নির্দেশ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AS=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সামগ্রিক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যোগান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রেখা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লম্ব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অক্ষের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সমান্তরাল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AD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AD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২টি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সামগ্রিক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চাহিদা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রেখা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bn-IN" dirty="0">
                    <a:solidFill>
                      <a:srgbClr val="FFFF00"/>
                    </a:solidFill>
                    <a:latin typeface="NikoshBAN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dirty="0">
                    <a:solidFill>
                      <a:srgbClr val="FFFF00"/>
                    </a:solidFill>
                    <a:latin typeface="NikoshBAN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 smtClean="0">
                    <a:solidFill>
                      <a:srgbClr val="FFFF00"/>
                    </a:solidFill>
                    <a:latin typeface="NikoshBAN" pitchFamily="2" charset="0"/>
                    <a:cs typeface="NikoshBAN" panose="02000000000000000000" pitchFamily="2" charset="0"/>
                  </a:rPr>
                  <a:t>বিশ্লেষণঃ</a:t>
                </a:r>
                <a:r>
                  <a:rPr lang="en-US" dirty="0" smtClean="0">
                    <a:solidFill>
                      <a:srgbClr val="FFFF00"/>
                    </a:solidFill>
                    <a:latin typeface="NikoshBAN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নিয়োগ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স্তর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-এ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সামগ্রিক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যোগান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ৎ 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স্তরে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লোক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দেশের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প্রাকৃতিক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সম্পদের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সর্বোত্তম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বিধায়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উৎপাদন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স্তর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সীমায়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অবস্থান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 ।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স্তরে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সামগ্রিক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চাহিদা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পেয়ে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AD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থেকে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AD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দামস্তর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পেয়ে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 । এ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দাম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O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উৎপাদন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স্তরে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মুদ্রাস্ফীতি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ঘটবে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OP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O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solidFill>
                              <a:srgbClr val="FFFF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latin typeface="Cambria Math"/>
                            <a:cs typeface="NikoshBAN" pitchFamily="2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FE 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অধ্যাপক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কেইন্স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নিয়োগ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স্তরে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সৃষ্ট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মুদ্রাস্ফীতি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NikoshBAN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solidFill>
                      <a:srgbClr val="FF0000"/>
                    </a:solidFill>
                    <a:latin typeface="NikoshBAN" pitchFamily="2" charset="0"/>
                    <a:cs typeface="NikoshBAN" panose="02000000000000000000" pitchFamily="2" charset="0"/>
                  </a:rPr>
                  <a:t>মুদ্রাস্ফীতি</a:t>
                </a:r>
                <a:r>
                  <a:rPr lang="en-US" dirty="0" smtClean="0">
                    <a:solidFill>
                      <a:srgbClr val="FF0000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আখ্যায়িত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করেছেন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anose="02000000000000000000" pitchFamily="2" charset="0"/>
                  </a:rPr>
                  <a:t>।  </a:t>
                </a:r>
                <a:endParaRPr lang="en-US" dirty="0" smtClean="0">
                  <a:solidFill>
                    <a:schemeClr val="tx1"/>
                  </a:solidFill>
                  <a:latin typeface="NikoshBAN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anose="02000000000000000000" pitchFamily="2" charset="0"/>
                </a:endParaRPr>
              </a:p>
              <a:p>
                <a:endParaRPr lang="bn-IN" dirty="0">
                  <a:solidFill>
                    <a:schemeClr val="tx1"/>
                  </a:solidFill>
                  <a:latin typeface="NikoshBAN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59257"/>
                <a:ext cx="4183471" cy="5078313"/>
              </a:xfrm>
              <a:prstGeom prst="rect">
                <a:avLst/>
              </a:prstGeom>
              <a:blipFill rotWithShape="1">
                <a:blip r:embed="rId8"/>
                <a:stretch>
                  <a:fillRect l="-1163" t="-479" r="-1599" b="-8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39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90600" y="1153022"/>
            <a:ext cx="3874576" cy="1446674"/>
          </a:xfrm>
          <a:prstGeom prst="downArrowCallou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58619" y="894593"/>
            <a:ext cx="3810000" cy="210132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834096" y="3733800"/>
            <a:ext cx="5372819" cy="1863306"/>
          </a:xfrm>
          <a:prstGeom prst="wedgeEllipseCallout">
            <a:avLst>
              <a:gd name="adj1" fmla="val 52298"/>
              <a:gd name="adj2" fmla="val -10270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651" y="4188399"/>
            <a:ext cx="432370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 algn="ctr">
              <a:buFont typeface="Wingdings"/>
              <a:buChar char="@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মুদ্রাস্ফীতি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144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82543"/>
            <a:ext cx="6858000" cy="584775"/>
          </a:xfrm>
          <a:prstGeom prst="rect">
            <a:avLst/>
          </a:prstGeom>
          <a:solidFill>
            <a:srgbClr val="00B050"/>
          </a:solidFill>
          <a:ln w="3175">
            <a:solidFill>
              <a:srgbClr val="E024D3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মুদ্রাস্ফীতির বৈশিষ্ট্যঃ</a:t>
            </a:r>
          </a:p>
        </p:txBody>
      </p:sp>
      <p:sp>
        <p:nvSpPr>
          <p:cNvPr id="2" name="Rectangle 1"/>
          <p:cNvSpPr/>
          <p:nvPr/>
        </p:nvSpPr>
        <p:spPr>
          <a:xfrm>
            <a:off x="380999" y="2274838"/>
            <a:ext cx="8610601" cy="30469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দামস্তর ক্রামাগত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 পায়।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ক্রয় ক্ষমতা বা অর্থের মূল্য হ্রাস পায়।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স্বল্প পরিমাণ সেবা বা দ্রব্যের জন্য অধিক অর্থ ব্যয় হয়।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 যোগান অপেক্ষায় সামগ্রিক চাহিদা বৃদ্ধি পায়।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মৃদু মুদ্রাস্ফীতি বিনিয়োগ, কর্মসংস্থান ও উৎপাদন বৃদ্ধির জন্য সহায়ক।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উল্লস্ফন মুদ্রাস্ফীতি অর্থনীতিতে চরম ভারসাম্যহীন অবস্থা সৃষ্টি করে।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itchFamily="2" charset="2"/>
              <a:buChar char="v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MP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1"/>
            <a:ext cx="9906000" cy="1523999"/>
          </a:xfrm>
          <a:prstGeom prst="rect">
            <a:avLst/>
          </a:prstGeom>
        </p:spPr>
      </p:pic>
      <p:pic>
        <p:nvPicPr>
          <p:cNvPr id="4" name="Picture 3" descr="popu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1"/>
            <a:ext cx="4333874" cy="1905000"/>
          </a:xfrm>
          <a:prstGeom prst="rect">
            <a:avLst/>
          </a:prstGeom>
        </p:spPr>
      </p:pic>
      <p:pic>
        <p:nvPicPr>
          <p:cNvPr id="5" name="Picture 4" descr="F-M-V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209800"/>
            <a:ext cx="5615430" cy="1905001"/>
          </a:xfrm>
          <a:prstGeom prst="rect">
            <a:avLst/>
          </a:prstGeom>
        </p:spPr>
      </p:pic>
      <p:pic>
        <p:nvPicPr>
          <p:cNvPr id="9" name="Content Placeholder 3" descr="Open field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4114801"/>
            <a:ext cx="4333874" cy="1447799"/>
          </a:xfrm>
          <a:prstGeom prst="rect">
            <a:avLst/>
          </a:prstGeom>
        </p:spPr>
      </p:pic>
      <p:pic>
        <p:nvPicPr>
          <p:cNvPr id="10" name="Picture 9" descr="Opn field3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10200"/>
            <a:ext cx="4333874" cy="1447800"/>
          </a:xfrm>
          <a:prstGeom prst="rect">
            <a:avLst/>
          </a:prstGeom>
        </p:spPr>
      </p:pic>
      <p:pic>
        <p:nvPicPr>
          <p:cNvPr id="11" name="Picture 10" descr="D city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4038601"/>
            <a:ext cx="5562600" cy="2819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2" name="Rectangle 11"/>
          <p:cNvSpPr/>
          <p:nvPr/>
        </p:nvSpPr>
        <p:spPr>
          <a:xfrm>
            <a:off x="676274" y="142104"/>
            <a:ext cx="7315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মুদ্রাস্ফীতির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কারণঃ </a:t>
            </a:r>
          </a:p>
        </p:txBody>
      </p:sp>
    </p:spTree>
    <p:extLst>
      <p:ext uri="{BB962C8B-B14F-4D97-AF65-F5344CB8AC3E}">
        <p14:creationId xmlns:p14="http://schemas.microsoft.com/office/powerpoint/2010/main" val="253928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457200"/>
            <a:ext cx="6348046" cy="666002"/>
          </a:xfrm>
          <a:prstGeom prst="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বিনিময়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 descr="Doll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646" y="1446207"/>
            <a:ext cx="3077308" cy="2133600"/>
          </a:xfrm>
          <a:prstGeom prst="rect">
            <a:avLst/>
          </a:prstGeom>
        </p:spPr>
      </p:pic>
      <p:pic>
        <p:nvPicPr>
          <p:cNvPr id="4" name="Picture 3" descr="MP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76" y="1354328"/>
            <a:ext cx="4416340" cy="2286000"/>
          </a:xfrm>
          <a:prstGeom prst="rect">
            <a:avLst/>
          </a:prstGeom>
        </p:spPr>
      </p:pic>
      <p:pic>
        <p:nvPicPr>
          <p:cNvPr id="5" name="Content Placeholder 3" descr="Doll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225049"/>
            <a:ext cx="3276600" cy="2150872"/>
          </a:xfrm>
          <a:prstGeom prst="rect">
            <a:avLst/>
          </a:prstGeom>
        </p:spPr>
      </p:pic>
      <p:pic>
        <p:nvPicPr>
          <p:cNvPr id="6" name="Picture 5" descr="MP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46" y="3932925"/>
            <a:ext cx="4343400" cy="2269628"/>
          </a:xfrm>
          <a:prstGeom prst="rect">
            <a:avLst/>
          </a:prstGeom>
        </p:spPr>
      </p:pic>
      <p:pic>
        <p:nvPicPr>
          <p:cNvPr id="7" name="Picture 6" descr="MP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254" y="4225049"/>
            <a:ext cx="3602340" cy="1685381"/>
          </a:xfrm>
          <a:prstGeom prst="rect">
            <a:avLst/>
          </a:prstGeom>
        </p:spPr>
      </p:pic>
      <p:pic>
        <p:nvPicPr>
          <p:cNvPr id="8" name="Picture 7" descr="10tk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394" y="4364795"/>
            <a:ext cx="3124200" cy="1405890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>
            <a:off x="4876800" y="2268728"/>
            <a:ext cx="1524000" cy="6096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২০০০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4800600" y="4796692"/>
            <a:ext cx="1676400" cy="67798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২০২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3544" y="4432739"/>
            <a:ext cx="1993900" cy="1270000"/>
          </a:xfrm>
          <a:prstGeom prst="rect">
            <a:avLst/>
          </a:prstGeom>
        </p:spPr>
      </p:pic>
      <p:pic>
        <p:nvPicPr>
          <p:cNvPr id="12" name="Picture 11" descr="M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4500685"/>
            <a:ext cx="19939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7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803970"/>
            <a:ext cx="6477000" cy="584775"/>
          </a:xfrm>
          <a:prstGeom prst="rect">
            <a:avLst/>
          </a:prstGeom>
          <a:solidFill>
            <a:srgbClr val="00B050"/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মুদ্রাস্ফীতির কারণঃ </a:t>
            </a:r>
            <a:endParaRPr lang="bn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7476" y="1981200"/>
            <a:ext cx="4267200" cy="440120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ব্যাংকঋণের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5486" y="1981200"/>
            <a:ext cx="3910914" cy="440120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প্রচলন গতি বৃদ্ধি।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মূল্যবান পদার্থের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বৈদেশিক সাহায্যের উদ্বৃত্ত।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দুর্যোগ।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পরোক্ষ কর।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মজুদ ও চোরাচালান।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69324" y="4051518"/>
            <a:ext cx="8779476" cy="2000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40A6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/>
              <a:buChar char="F"/>
            </a:pP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স্যামুয়েলসন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মুদ্রাস্ফীতির কারণে তোমাদের পারিবারিক জীবনে কি কি সমস্যার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সম্ম্মুখিন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/>
              <a:buChar char="F"/>
            </a:pP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এ,সি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পিগু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 কি একটি দেশের অর্থনীতিতে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মতামত তুলে ধর।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/>
              <a:buChar char="F"/>
            </a:pP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51118"/>
            <a:ext cx="3581400" cy="2819400"/>
          </a:xfrm>
          <a:prstGeom prst="ellipse">
            <a:avLst/>
          </a:prstGeom>
          <a:ln w="3175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triped Right Arrow 4"/>
          <p:cNvSpPr/>
          <p:nvPr/>
        </p:nvSpPr>
        <p:spPr>
          <a:xfrm>
            <a:off x="514865" y="698718"/>
            <a:ext cx="3124200" cy="1828800"/>
          </a:xfrm>
          <a:prstGeom prst="striped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5865" y="1351508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93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1" y="990248"/>
            <a:ext cx="3860950" cy="646331"/>
          </a:xfrm>
          <a:prstGeom prst="rect">
            <a:avLst/>
          </a:prstGeom>
          <a:solidFill>
            <a:srgbClr val="00B050"/>
          </a:solidFill>
          <a:ln>
            <a:solidFill>
              <a:srgbClr val="E024D3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3892550" algn="l"/>
              </a:tabLst>
            </a:pPr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0638" y="3764340"/>
            <a:ext cx="5830761" cy="1815882"/>
          </a:xfrm>
          <a:prstGeom prst="rect">
            <a:avLst/>
          </a:prstGeom>
          <a:ln>
            <a:solidFill>
              <a:srgbClr val="E024D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মুদ্রাস্ফীতি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মুদ্রাস্ফীতির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সময় দাম স্তরের প্রভাব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/>
              <a:buChar char="F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মুদ্রাস্ফীতির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কারণ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765766"/>
            <a:ext cx="3657600" cy="2769973"/>
          </a:xfrm>
          <a:prstGeom prst="ellipse">
            <a:avLst/>
          </a:prstGeom>
          <a:ln w="3175" cap="rnd">
            <a:solidFill>
              <a:srgbClr val="E024D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4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52970" y="1279928"/>
            <a:ext cx="5013859" cy="4587472"/>
            <a:chOff x="1447800" y="1154005"/>
            <a:chExt cx="7211287" cy="4577871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895600" y="5148476"/>
              <a:ext cx="441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895600" y="1752600"/>
              <a:ext cx="0" cy="34252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594699" y="1752600"/>
              <a:ext cx="53501" cy="34252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95600" y="4038600"/>
              <a:ext cx="1752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895600" y="3124200"/>
              <a:ext cx="1752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714750" y="3505200"/>
              <a:ext cx="1866900" cy="990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714750" y="2628900"/>
              <a:ext cx="1866900" cy="990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347124" y="5056769"/>
              <a:ext cx="685800" cy="59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BAN" pitchFamily="2" charset="0"/>
                  <a:cs typeface="NikoshBAN" pitchFamily="2" charset="0"/>
                </a:rPr>
                <a:t>o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92823" y="3392269"/>
              <a:ext cx="4266264" cy="583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D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=AD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90706" y="4262056"/>
              <a:ext cx="4074728" cy="583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D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1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=AD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5612" y="1154005"/>
              <a:ext cx="3638550" cy="59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S=AS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94700" y="2617632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01776" y="3489405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a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47800" y="1600200"/>
              <a:ext cx="1427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P=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দামস্তর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2744530"/>
              <a:ext cx="1063989" cy="59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P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52600" y="3615725"/>
              <a:ext cx="1069923" cy="59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P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08970" y="5270211"/>
              <a:ext cx="1979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Y=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707381" y="304800"/>
            <a:ext cx="4360842" cy="584775"/>
          </a:xfrm>
          <a:prstGeom prst="rect">
            <a:avLst/>
          </a:prstGeom>
          <a:solidFill>
            <a:srgbClr val="00B050"/>
          </a:solidFill>
          <a:ln w="3175">
            <a:solidFill>
              <a:srgbClr val="FF0000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58061" y="5344180"/>
                <a:ext cx="5756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cs typeface="NikoshBAN" pitchFamily="2" charset="0"/>
                            </a:rPr>
                            <m:t>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NikoshBAN" pitchFamily="2" charset="0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61" y="5344180"/>
                <a:ext cx="575606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26316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6199" y="3088672"/>
            <a:ext cx="4888691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 কি? </a:t>
            </a:r>
          </a:p>
          <a:p>
            <a:pPr algn="just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.মুদ্রাস্ফীতির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dirty="0">
                <a:solidFill>
                  <a:srgbClr val="E024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.মুদ্রাস্ফীতির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 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.চিত্রে কোন ধরণের মুদ্রাস্ফীতি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1397572"/>
            <a:ext cx="4114800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সশ্লিষ্ট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872" y="2982191"/>
            <a:ext cx="7254256" cy="3387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সঞ্চাল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নায়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ea typeface="NikoshBAN"/>
                <a:cs typeface="NikoshBAN" pitchFamily="2" charset="0"/>
              </a:rPr>
              <a:t>মুহাঃ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বিএসএস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অনার্স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),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এমএসএস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অর্থনীতি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প্রভাষক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অর্থনীতি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বিভাগ</a:t>
            </a:r>
            <a:endParaRPr lang="bn-BD" sz="2000" dirty="0">
              <a:solidFill>
                <a:schemeClr val="tx1"/>
              </a:solidFill>
              <a:latin typeface="NikoshBAN" pitchFamily="2" charset="0"/>
              <a:ea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তালতলী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সরকারি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কলেজ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ea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তালতলী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, বরগুনা ।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01716-787448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mail:mostofa.eco@gmail.com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ea typeface="NikoshBAN"/>
              <a:cs typeface="NikoshBAN" pitchFamily="2" charset="0"/>
            </a:endParaRPr>
          </a:p>
          <a:p>
            <a:pPr algn="ctr">
              <a:defRPr/>
            </a:pP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42019" y="682335"/>
            <a:ext cx="3581400" cy="182187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n w="11430"/>
                <a:solidFill>
                  <a:srgbClr val="D40A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1430"/>
              <a:solidFill>
                <a:srgbClr val="D40A6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10" y="488372"/>
            <a:ext cx="257001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 Solayman\Desktop\New folder\5d59990ac75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52400"/>
            <a:ext cx="9906000" cy="6934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52400" y="228600"/>
            <a:ext cx="4800601" cy="838200"/>
          </a:xfrm>
          <a:prstGeom prst="rect">
            <a:avLst/>
          </a:prstGeom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8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67200" y="1752600"/>
            <a:ext cx="685801" cy="4114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1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137" y="2500945"/>
            <a:ext cx="6019800" cy="35705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05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অর্থনীতি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শ্রেনীঃ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৭ম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৮৪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০৯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051865" y="786543"/>
            <a:ext cx="4267200" cy="10668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65" y="2736372"/>
            <a:ext cx="2257696" cy="3099656"/>
          </a:xfrm>
          <a:prstGeom prst="rect">
            <a:avLst/>
          </a:prstGeom>
          <a:ln>
            <a:solidFill>
              <a:srgbClr val="E024D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5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Md Solayman\Desktop\New folder\5d59990ac75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99" y="1600200"/>
            <a:ext cx="4479701" cy="42672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4495799" cy="42672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8500" y="816645"/>
            <a:ext cx="9356500" cy="52322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শিরোণাম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126468"/>
            <a:ext cx="1750701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Price of Goods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447800" y="903073"/>
            <a:ext cx="6629400" cy="1600200"/>
          </a:xfrm>
          <a:prstGeom prst="flowChartDecision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90335" y="1410785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892550" algn="l"/>
              </a:tabLst>
            </a:pP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408670" y="2655673"/>
            <a:ext cx="6934200" cy="2906927"/>
          </a:xfrm>
          <a:prstGeom prst="horizontalScroll">
            <a:avLst/>
          </a:prstGeom>
          <a:solidFill>
            <a:srgbClr val="00B05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3447416"/>
            <a:ext cx="579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মুদ্রাস্ফীতি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INFLATION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735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0226" y="1524000"/>
            <a:ext cx="4919963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874075" y="720725"/>
            <a:ext cx="2743200" cy="803275"/>
          </a:xfrm>
          <a:prstGeom prst="homePlate">
            <a:avLst/>
          </a:prstGeom>
          <a:solidFill>
            <a:srgbClr val="00B0F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ঃ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67897" y="2452816"/>
            <a:ext cx="7579590" cy="762000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rgbClr val="CCFFFF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84481" tIns="72476" rIns="72476" bIns="72478" numCol="1" spcCol="1270" anchor="ctr" anchorCtr="0">
            <a:no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মুদ্রাস্ফীতির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90551" y="5105400"/>
            <a:ext cx="7576760" cy="1219200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rgbClr val="CCFFFF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84481" tIns="72476" rIns="72476" bIns="72478" numCol="1" spcCol="1270" anchor="ctr" anchorCtr="0">
            <a:noAutofit/>
          </a:bodyPr>
          <a:lstStyle/>
          <a:p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মুদ্রাস্ফীতির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 করতে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rgbClr val="002060"/>
              </a:solidFill>
              <a:latin typeface="JugantorMJ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67897" y="3581400"/>
            <a:ext cx="7655789" cy="1181102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rgbClr val="CCFFFF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27585" tIns="67372" rIns="67372" bIns="67373" numCol="1" spcCol="1270" anchor="ctr" anchorCtr="0"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মুদ্রাস্ফীতির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86448" y="457200"/>
            <a:ext cx="4528751" cy="2514600"/>
          </a:xfrm>
          <a:prstGeom prst="horizontalScroll">
            <a:avLst/>
          </a:prstGeom>
          <a:solidFill>
            <a:srgbClr val="00B05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bn-BD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946027"/>
              </p:ext>
            </p:extLst>
          </p:nvPr>
        </p:nvGraphicFramePr>
        <p:xfrm>
          <a:off x="4191000" y="3810000"/>
          <a:ext cx="14144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Packager Shell Object" showAsIcon="1" r:id="rId3" imgW="1541160" imgH="491040" progId="Package">
                  <p:embed/>
                </p:oleObj>
              </mc:Choice>
              <mc:Fallback>
                <p:oleObj name="Packager Shell Object" showAsIcon="1" r:id="rId3" imgW="1541160" imgH="49104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810000"/>
                        <a:ext cx="1414463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85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304800"/>
            <a:ext cx="7459418" cy="769722"/>
          </a:xfrm>
          <a:prstGeom prst="rect">
            <a:avLst/>
          </a:prstGeom>
          <a:solidFill>
            <a:srgbClr val="92D050"/>
          </a:solidFill>
          <a:ln>
            <a:solidFill>
              <a:srgbClr val="E024D3"/>
            </a:solidFill>
          </a:ln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২০০০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সাল (বেতন-২২৫০ টাকা)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390" y="1371600"/>
            <a:ext cx="2420815" cy="1600200"/>
          </a:xfrm>
          <a:prstGeom prst="rect">
            <a:avLst/>
          </a:prstGeom>
        </p:spPr>
      </p:pic>
      <p:pic>
        <p:nvPicPr>
          <p:cNvPr id="5" name="Picture 4" descr="Mp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19" y="1276350"/>
            <a:ext cx="2990850" cy="1390650"/>
          </a:xfrm>
          <a:prstGeom prst="rect">
            <a:avLst/>
          </a:prstGeom>
        </p:spPr>
      </p:pic>
      <p:pic>
        <p:nvPicPr>
          <p:cNvPr id="6" name="Picture 5" descr="Ric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205" y="3048000"/>
            <a:ext cx="2286000" cy="1676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7" name="Picture 6" descr="F6-hilsa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4819650"/>
            <a:ext cx="2362200" cy="1733550"/>
          </a:xfrm>
          <a:prstGeom prst="rect">
            <a:avLst/>
          </a:prstGeom>
        </p:spPr>
      </p:pic>
      <p:pic>
        <p:nvPicPr>
          <p:cNvPr id="8" name="Picture 7" descr="36454346.bangladesh100tak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82" y="5029200"/>
            <a:ext cx="3433518" cy="1447800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>
            <a:off x="4250032" y="1524000"/>
            <a:ext cx="2353407" cy="762000"/>
          </a:xfrm>
          <a:prstGeom prst="right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৪টি </a:t>
            </a:r>
            <a:r>
              <a:rPr lang="en-US" dirty="0" err="1" smtClean="0">
                <a:solidFill>
                  <a:srgbClr val="002060"/>
                </a:solidFill>
              </a:rPr>
              <a:t>ডিমের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দাম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4250032" y="3390900"/>
            <a:ext cx="2590800" cy="838200"/>
          </a:xfrm>
          <a:prstGeom prst="right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১ </a:t>
            </a:r>
            <a:r>
              <a:rPr lang="en-US" dirty="0" err="1" smtClean="0">
                <a:solidFill>
                  <a:srgbClr val="002060"/>
                </a:solidFill>
              </a:rPr>
              <a:t>কেজি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চালের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দাম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4419600" y="5257800"/>
            <a:ext cx="2590800" cy="838200"/>
          </a:xfrm>
          <a:prstGeom prst="right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১ </a:t>
            </a:r>
            <a:r>
              <a:rPr lang="en-US" dirty="0" err="1" smtClean="0">
                <a:solidFill>
                  <a:srgbClr val="002060"/>
                </a:solidFill>
              </a:rPr>
              <a:t>জোড়া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ইলিশের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দাম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5" name="Picture 14" descr="MP4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529" y="5029200"/>
            <a:ext cx="3352800" cy="1482395"/>
          </a:xfrm>
          <a:prstGeom prst="rect">
            <a:avLst/>
          </a:prstGeom>
        </p:spPr>
      </p:pic>
      <p:pic>
        <p:nvPicPr>
          <p:cNvPr id="16" name="Picture 15" descr="Mp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82" y="3114675"/>
            <a:ext cx="2990850" cy="1390650"/>
          </a:xfrm>
          <a:prstGeom prst="rect">
            <a:avLst/>
          </a:prstGeom>
        </p:spPr>
      </p:pic>
      <p:pic>
        <p:nvPicPr>
          <p:cNvPr id="17" name="Picture 16" descr="M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182" y="3152346"/>
            <a:ext cx="1993900" cy="1270000"/>
          </a:xfrm>
          <a:prstGeom prst="rect">
            <a:avLst/>
          </a:prstGeom>
        </p:spPr>
      </p:pic>
      <p:pic>
        <p:nvPicPr>
          <p:cNvPr id="18" name="Picture 17" descr="M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3175000"/>
            <a:ext cx="19939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2681" y="533400"/>
            <a:ext cx="80010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E024D3"/>
            </a:solidFill>
          </a:ln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২০১২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সাল (বেতন-৫৭০০ টাকা)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 descr="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142" y="1524000"/>
            <a:ext cx="2701923" cy="1600200"/>
          </a:xfrm>
          <a:prstGeom prst="rect">
            <a:avLst/>
          </a:prstGeom>
        </p:spPr>
      </p:pic>
      <p:pic>
        <p:nvPicPr>
          <p:cNvPr id="4" name="Picture 3" descr="cr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404" y="3241548"/>
            <a:ext cx="2819400" cy="1635252"/>
          </a:xfrm>
          <a:prstGeom prst="rect">
            <a:avLst/>
          </a:prstGeom>
        </p:spPr>
      </p:pic>
      <p:pic>
        <p:nvPicPr>
          <p:cNvPr id="5" name="Picture 4" descr="c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876798"/>
            <a:ext cx="3657600" cy="1668163"/>
          </a:xfrm>
          <a:prstGeom prst="rect">
            <a:avLst/>
          </a:prstGeom>
        </p:spPr>
      </p:pic>
      <p:pic>
        <p:nvPicPr>
          <p:cNvPr id="6" name="Picture 5" descr="F6-hilsa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142" y="5029200"/>
            <a:ext cx="2760662" cy="1600200"/>
          </a:xfrm>
          <a:prstGeom prst="rect">
            <a:avLst/>
          </a:prstGeom>
        </p:spPr>
      </p:pic>
      <p:pic>
        <p:nvPicPr>
          <p:cNvPr id="7" name="Picture 6" descr="MP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43" y="3124199"/>
            <a:ext cx="3352800" cy="1482395"/>
          </a:xfrm>
          <a:prstGeom prst="rect">
            <a:avLst/>
          </a:prstGeom>
        </p:spPr>
      </p:pic>
      <p:pic>
        <p:nvPicPr>
          <p:cNvPr id="8" name="Picture 7" descr="MP7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65" y="1524000"/>
            <a:ext cx="2667001" cy="1371600"/>
          </a:xfrm>
          <a:prstGeom prst="rect">
            <a:avLst/>
          </a:prstGeom>
        </p:spPr>
      </p:pic>
      <p:pic>
        <p:nvPicPr>
          <p:cNvPr id="13" name="Picture 12" descr="Mp2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50" y="1611270"/>
            <a:ext cx="2990850" cy="1284330"/>
          </a:xfrm>
          <a:prstGeom prst="rect">
            <a:avLst/>
          </a:prstGeom>
        </p:spPr>
      </p:pic>
      <p:sp>
        <p:nvSpPr>
          <p:cNvPr id="15" name="Right Arrow Callout 14"/>
          <p:cNvSpPr/>
          <p:nvPr/>
        </p:nvSpPr>
        <p:spPr>
          <a:xfrm>
            <a:off x="4250032" y="1905000"/>
            <a:ext cx="2353407" cy="762000"/>
          </a:xfrm>
          <a:prstGeom prst="right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৪টি </a:t>
            </a:r>
            <a:r>
              <a:rPr lang="en-US" dirty="0" err="1" smtClean="0">
                <a:solidFill>
                  <a:srgbClr val="002060"/>
                </a:solidFill>
              </a:rPr>
              <a:t>ডিমের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দাম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4250032" y="3581400"/>
            <a:ext cx="2590800" cy="838200"/>
          </a:xfrm>
          <a:prstGeom prst="right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১ </a:t>
            </a:r>
            <a:r>
              <a:rPr lang="en-US" dirty="0" err="1">
                <a:solidFill>
                  <a:srgbClr val="002060"/>
                </a:solidFill>
              </a:rPr>
              <a:t>কেজি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চালের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দাম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ight Arrow Callout 16"/>
          <p:cNvSpPr/>
          <p:nvPr/>
        </p:nvSpPr>
        <p:spPr>
          <a:xfrm>
            <a:off x="4250032" y="5334000"/>
            <a:ext cx="2590800" cy="838200"/>
          </a:xfrm>
          <a:prstGeom prst="right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১ </a:t>
            </a:r>
            <a:r>
              <a:rPr lang="en-US" dirty="0" err="1" smtClean="0">
                <a:solidFill>
                  <a:srgbClr val="002060"/>
                </a:solidFill>
              </a:rPr>
              <a:t>জোড়া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ইলিশের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দাম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730</Words>
  <Application>Microsoft Office PowerPoint</Application>
  <PresentationFormat>A4 Paper (210x297 mm)</PresentationFormat>
  <Paragraphs>141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obydullah</dc:creator>
  <cp:lastModifiedBy>Hp</cp:lastModifiedBy>
  <cp:revision>952</cp:revision>
  <dcterms:created xsi:type="dcterms:W3CDTF">2006-08-16T00:00:00Z</dcterms:created>
  <dcterms:modified xsi:type="dcterms:W3CDTF">2020-06-09T07:29:33Z</dcterms:modified>
</cp:coreProperties>
</file>