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7" r:id="rId4"/>
    <p:sldId id="262" r:id="rId5"/>
    <p:sldId id="259" r:id="rId6"/>
    <p:sldId id="261" r:id="rId7"/>
    <p:sldId id="260" r:id="rId8"/>
    <p:sldId id="258" r:id="rId9"/>
    <p:sldId id="263" r:id="rId10"/>
    <p:sldId id="265" r:id="rId11"/>
    <p:sldId id="264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72B48-0F71-4F37-8DD9-E20F00F19ACB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4E69A-D5C1-47A2-A92E-927F602B2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4E69A-D5C1-47A2-A92E-927F602B28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4E69A-D5C1-47A2-A92E-927F602B281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E77E-B77E-4CF5-8EE7-BEE70B513979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F2B4-E178-43B4-9345-D3C6DA44B14B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F47E-E8B3-4352-B098-74D991906A59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74DE-6561-42D9-AA89-EBF4745EACC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E0BA-DDD8-46A1-86EE-559E30B428BD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A982-B049-43B7-9360-A89EFD1142B9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7AE6-3B28-4DA4-A49F-0A8823021CDC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6859-80A4-4426-863E-BC504C0EBFCA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5C6-E060-48A6-9117-7A0D5B06D72C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9C3D-E6FF-40C9-BC9C-5CDD7D704728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7A8C6-EE70-4918-8FDD-1652D6B86E7D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228600"/>
            <a:ext cx="7724315" cy="6073891"/>
            <a:chOff x="1737447" y="752007"/>
            <a:chExt cx="5661571" cy="5227530"/>
          </a:xfrm>
        </p:grpSpPr>
        <p:pic>
          <p:nvPicPr>
            <p:cNvPr id="2" name="Picture 1" descr="giphy.gifz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7447" y="1566673"/>
              <a:ext cx="5529262" cy="3538727"/>
            </a:xfrm>
            <a:prstGeom prst="rect">
              <a:avLst/>
            </a:prstGeom>
          </p:spPr>
        </p:pic>
        <p:pic>
          <p:nvPicPr>
            <p:cNvPr id="3" name="Picture 2" descr="Assalamualaikum.png"/>
            <p:cNvPicPr>
              <a:picLocks noChangeAspect="1"/>
            </p:cNvPicPr>
            <p:nvPr/>
          </p:nvPicPr>
          <p:blipFill>
            <a:blip r:embed="rId3"/>
            <a:srcRect l="-1864" t="80555" b="-2778"/>
            <a:stretch>
              <a:fillRect/>
            </a:stretch>
          </p:blipFill>
          <p:spPr>
            <a:xfrm>
              <a:off x="1905000" y="752007"/>
              <a:ext cx="5494018" cy="77199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737447" y="5105401"/>
              <a:ext cx="5529261" cy="87413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bn-BD" sz="60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শুভেচ্ছা স্বাগতম</a:t>
              </a:r>
              <a:endPara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8ED-6670-4304-B9D8-F254AD95A2BD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85800" y="381000"/>
            <a:ext cx="7738017" cy="5869126"/>
            <a:chOff x="685800" y="381000"/>
            <a:chExt cx="7738017" cy="5869126"/>
          </a:xfrm>
        </p:grpSpPr>
        <p:pic>
          <p:nvPicPr>
            <p:cNvPr id="8" name="Picture 7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381000"/>
              <a:ext cx="4222173" cy="4038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685800" y="4495800"/>
              <a:ext cx="7738017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দ্বিমুখী নিতি,মুখে বন্ধুত্ব অন্তরে শত্রুতা</a:t>
              </a:r>
            </a:p>
            <a:p>
              <a:pPr algn="ctr"/>
              <a:r>
                <a:rPr lang="bn-BD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মুখে ইমানদার সুলভ আচরন অন্তরে কুফরি=মোনাফেক</a:t>
              </a:r>
            </a:p>
            <a:p>
              <a:pPr algn="ctr"/>
              <a:endPara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7270"/>
            <a:ext cx="9166291" cy="6790730"/>
            <a:chOff x="0" y="67270"/>
            <a:chExt cx="9166291" cy="6790730"/>
          </a:xfrm>
        </p:grpSpPr>
        <p:sp>
          <p:nvSpPr>
            <p:cNvPr id="7" name="Rectangle 6"/>
            <p:cNvSpPr/>
            <p:nvPr/>
          </p:nvSpPr>
          <p:spPr>
            <a:xfrm>
              <a:off x="0" y="2887682"/>
              <a:ext cx="9166291" cy="39703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وامامن جاف مقام ربه ونهى النفش عن الهوي</a:t>
              </a:r>
            </a:p>
            <a:p>
              <a:pPr algn="ctr"/>
              <a:r>
                <a:rPr lang="ar-SA" sz="4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فان الجنة هى الماوى</a:t>
              </a:r>
              <a:endPara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  <a:p>
              <a:pPr algn="ctr"/>
              <a:r>
                <a:rPr lang="bn-BD" sz="4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আর যে ব্যক্তি তার প্রভুর সামনেদন্ডায়মান হওয়ার ভয় করে</a:t>
              </a:r>
            </a:p>
            <a:p>
              <a:pPr algn="ctr"/>
              <a:r>
                <a:rPr lang="bn-BD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এবং নিজ প্রবৃত্তির অনুসরণ থেকে বিরত থকে।</a:t>
              </a:r>
            </a:p>
            <a:p>
              <a:pPr algn="ctr"/>
              <a:r>
                <a:rPr lang="bn-BD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নিশ্চয়ই জান্নাত হলো তার বাসস্থান। </a:t>
              </a:r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(আন্নাযিয়াহ-৪০-৪১)</a:t>
              </a:r>
              <a:endPara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</a:endParaRPr>
            </a:p>
            <a:p>
              <a:pPr algn="ctr"/>
              <a:endPara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270"/>
              <a:ext cx="80105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কুরআনুল কারিমে আল্লাহ্‌ পাক বলেন-</a:t>
              </a:r>
              <a:endPara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" name="Picture 9" descr="Quran-Bangla.jpg"/>
            <p:cNvPicPr>
              <a:picLocks noChangeAspect="1"/>
            </p:cNvPicPr>
            <p:nvPr/>
          </p:nvPicPr>
          <p:blipFill>
            <a:blip r:embed="rId2"/>
            <a:srcRect l="6367" t="6667" r="7689" b="24444"/>
            <a:stretch>
              <a:fillRect/>
            </a:stretch>
          </p:blipFill>
          <p:spPr>
            <a:xfrm>
              <a:off x="3260623" y="990600"/>
              <a:ext cx="1997177" cy="19050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" y="457200"/>
            <a:ext cx="9144000" cy="5467529"/>
            <a:chOff x="1" y="457200"/>
            <a:chExt cx="9144000" cy="5467529"/>
          </a:xfrm>
        </p:grpSpPr>
        <p:pic>
          <p:nvPicPr>
            <p:cNvPr id="8" name="Picture 7" descr="maxresdefault.jpg"/>
            <p:cNvPicPr>
              <a:picLocks noChangeAspect="1"/>
            </p:cNvPicPr>
            <p:nvPr/>
          </p:nvPicPr>
          <p:blipFill>
            <a:blip r:embed="rId2"/>
            <a:srcRect l="5000" r="5000"/>
            <a:stretch>
              <a:fillRect/>
            </a:stretch>
          </p:blipFill>
          <p:spPr>
            <a:xfrm>
              <a:off x="1219200" y="457200"/>
              <a:ext cx="6827520" cy="42672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" y="4724400"/>
              <a:ext cx="914400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মানুষ আখেরাতে তার প্রভুর সামনে দন্ডায় মানের ভয়ে দুনিয়াতে</a:t>
              </a:r>
            </a:p>
            <a:p>
              <a:pPr algn="ctr"/>
              <a:r>
                <a:rPr lang="bn-BD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কোন অন্যায় কাজ করতে পারেনা </a:t>
              </a:r>
              <a:endPara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676400" y="153650"/>
            <a:ext cx="6009979" cy="6323350"/>
            <a:chOff x="1676400" y="0"/>
            <a:chExt cx="6009979" cy="6323350"/>
          </a:xfrm>
        </p:grpSpPr>
        <p:sp>
          <p:nvSpPr>
            <p:cNvPr id="7" name="Rectangle 6"/>
            <p:cNvSpPr/>
            <p:nvPr/>
          </p:nvSpPr>
          <p:spPr>
            <a:xfrm>
              <a:off x="1676400" y="4876800"/>
              <a:ext cx="6009979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1028700" indent="-1028700" algn="ctr">
                <a:buFont typeface="+mj-lt"/>
                <a:buAutoNum type="romanUcPeriod"/>
              </a:pPr>
              <a:r>
                <a:rPr lang="bn-BD" sz="4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ইমান অর্থ কি ?</a:t>
              </a:r>
            </a:p>
            <a:p>
              <a:pPr marL="1028700" indent="-1028700" algn="ctr">
                <a:buFont typeface="+mj-lt"/>
                <a:buAutoNum type="romanUcPeriod"/>
              </a:pPr>
              <a:r>
                <a:rPr lang="bn-BD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মানবিক মূল্যবোধ অর্থ কি ?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9" name="Picture 8" descr="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219200"/>
              <a:ext cx="4081013" cy="363518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014077" y="0"/>
              <a:ext cx="331052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bn-BD" sz="7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একক কাজ</a:t>
              </a:r>
              <a:endParaRPr lang="en-US" sz="7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0"/>
            <a:ext cx="2614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মূল্যায়ন ---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971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14478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কুফর অর্থ কি 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29718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নিফাক অর্থ কি 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47244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শিরক অর্থ কি 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2743200"/>
            <a:ext cx="472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অস্বীকার করা / ঢেকে রাখা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7200" y="4419600"/>
            <a:ext cx="472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অন্তরে কুফরি গোপন করে মুখে ইমানদার সুলভ আচরণ করা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1524000"/>
            <a:ext cx="914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24200" y="1676400"/>
            <a:ext cx="914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24200" y="3048000"/>
            <a:ext cx="914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24200" y="3200400"/>
            <a:ext cx="914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67200" y="1219200"/>
            <a:ext cx="472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আল্লাহ্‌র জাত ও সেফাতের সাথে সাথে কাউকে শরিক করা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4200" y="4800600"/>
            <a:ext cx="914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24200" y="4953000"/>
            <a:ext cx="914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L 3.33333E-6 0.471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111 L 0.00833 -0.222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4441 L -0.025 -0.288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81000" y="152400"/>
            <a:ext cx="8395247" cy="6282392"/>
            <a:chOff x="381000" y="152400"/>
            <a:chExt cx="8395247" cy="6282392"/>
          </a:xfrm>
        </p:grpSpPr>
        <p:sp>
          <p:nvSpPr>
            <p:cNvPr id="7" name="Rectangle 6"/>
            <p:cNvSpPr/>
            <p:nvPr/>
          </p:nvSpPr>
          <p:spPr>
            <a:xfrm>
              <a:off x="3048000" y="152400"/>
              <a:ext cx="29290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জোড়ায় কাজ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4495800"/>
              <a:ext cx="8395247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ইমানের সাথে মানবিক মূল্য বোধের</a:t>
              </a:r>
            </a:p>
            <a:p>
              <a:pPr algn="ctr"/>
              <a:r>
                <a:rPr lang="bn-BD" sz="6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যে সম্পর্ক তা বিশ্লষণ কর</a:t>
              </a:r>
              <a:endParaRPr lang="en-US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" name="Picture 9" descr="IMG_20200114_133341.jpg"/>
            <p:cNvPicPr>
              <a:picLocks noChangeAspect="1"/>
            </p:cNvPicPr>
            <p:nvPr/>
          </p:nvPicPr>
          <p:blipFill>
            <a:blip r:embed="rId2" cstate="print"/>
            <a:srcRect l="10833" t="20000"/>
            <a:stretch>
              <a:fillRect/>
            </a:stretch>
          </p:blipFill>
          <p:spPr>
            <a:xfrm>
              <a:off x="1981200" y="1143000"/>
              <a:ext cx="4982634" cy="33528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2400" y="228600"/>
            <a:ext cx="8993168" cy="6018550"/>
            <a:chOff x="152400" y="228600"/>
            <a:chExt cx="8993168" cy="6018550"/>
          </a:xfrm>
        </p:grpSpPr>
        <p:pic>
          <p:nvPicPr>
            <p:cNvPr id="7" name="Picture 6" descr="house.jpg m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1295400"/>
              <a:ext cx="8163237" cy="3464203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3057837" y="228600"/>
              <a:ext cx="313258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বাড়ির কাজ</a:t>
              </a:r>
              <a:endParaRPr lang="en-US" sz="6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4800600"/>
              <a:ext cx="899316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মানবিক মূল্যবোধ না থাকলে মানুষ আর</a:t>
              </a:r>
            </a:p>
            <a:p>
              <a:pPr algn="ctr"/>
              <a:r>
                <a:rPr lang="bn-BD" sz="4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মানুষ থাকে না,পশুতে পরিণত হয়,ব্যাখ্যা কর।</a:t>
              </a:r>
              <a:endParaRPr lang="en-US" sz="4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5400" y="123531"/>
            <a:ext cx="6324600" cy="6124869"/>
            <a:chOff x="1295400" y="0"/>
            <a:chExt cx="6324600" cy="6124869"/>
          </a:xfrm>
        </p:grpSpPr>
        <p:pic>
          <p:nvPicPr>
            <p:cNvPr id="7" name="Picture 6" descr="salut.jpg"/>
            <p:cNvPicPr>
              <a:picLocks noChangeAspect="1"/>
            </p:cNvPicPr>
            <p:nvPr/>
          </p:nvPicPr>
          <p:blipFill>
            <a:blip r:embed="rId2"/>
            <a:srcRect b="8491"/>
            <a:stretch>
              <a:fillRect/>
            </a:stretch>
          </p:blipFill>
          <p:spPr>
            <a:xfrm>
              <a:off x="1981200" y="1066800"/>
              <a:ext cx="4943475" cy="402955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Assalamualaikum.png"/>
            <p:cNvPicPr>
              <a:picLocks noChangeAspect="1"/>
            </p:cNvPicPr>
            <p:nvPr/>
          </p:nvPicPr>
          <p:blipFill>
            <a:blip r:embed="rId3"/>
            <a:srcRect t="77778"/>
            <a:stretch>
              <a:fillRect/>
            </a:stretch>
          </p:blipFill>
          <p:spPr>
            <a:xfrm>
              <a:off x="1295400" y="5181600"/>
              <a:ext cx="6324600" cy="94326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81400" y="0"/>
              <a:ext cx="172194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6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Nikosh" pitchFamily="2" charset="0"/>
                  <a:cs typeface="Nikosh" pitchFamily="2" charset="0"/>
                </a:rPr>
                <a:t>বিদায়</a:t>
              </a:r>
              <a:endParaRPr lang="en-US" sz="6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BAE3-C649-4168-B273-5789CA424FD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pic>
        <p:nvPicPr>
          <p:cNvPr id="7" name="Picture 6" descr="class-9-10-nctb-islam-o-noitik-shikkha-book-pdf-download-2018.jpg"/>
          <p:cNvPicPr>
            <a:picLocks noChangeAspect="1"/>
          </p:cNvPicPr>
          <p:nvPr/>
        </p:nvPicPr>
        <p:blipFill>
          <a:blip r:embed="rId2"/>
          <a:srcRect l="23258" t="7778" r="25846" b="7778"/>
          <a:stretch>
            <a:fillRect/>
          </a:stretch>
        </p:blipFill>
        <p:spPr>
          <a:xfrm>
            <a:off x="6629400" y="838200"/>
            <a:ext cx="1828800" cy="2209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MAHABUB ALAM picture-40900-14361605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38200"/>
            <a:ext cx="1981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6200" y="3276600"/>
            <a:ext cx="37465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মোঃমাহাবুব আলম</a:t>
            </a:r>
          </a:p>
          <a:p>
            <a:pPr algn="ctr"/>
            <a:r>
              <a:rPr lang="bn-BD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সহকারি শিক্ষক</a:t>
            </a:r>
          </a:p>
          <a:p>
            <a:pPr algn="ctr"/>
            <a:r>
              <a:rPr lang="bn-BD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রাজ্জাক হাওলাদার একাডেমী</a:t>
            </a:r>
          </a:p>
          <a:p>
            <a:pPr algn="ctr"/>
            <a:r>
              <a:rPr lang="bn-BD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মাদারীপুর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3276600"/>
            <a:ext cx="4285147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ইসলাম ও নৈতিক শিক্ষা</a:t>
            </a:r>
          </a:p>
          <a:p>
            <a:pPr algn="ctr"/>
            <a:r>
              <a:rPr lang="bn-BD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নবম-দশম শ্রেণি</a:t>
            </a:r>
            <a:endParaRPr lang="bn-BD" sz="16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প্রথম অধ্যায়</a:t>
            </a:r>
          </a:p>
          <a:p>
            <a:pPr algn="ctr"/>
            <a:r>
              <a:rPr lang="bn-BD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পাঠ-৩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9283" y="838200"/>
            <a:ext cx="18133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পরিচিতি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44437" y="1752600"/>
            <a:ext cx="8670963" cy="3785652"/>
            <a:chOff x="244437" y="1752600"/>
            <a:chExt cx="8670963" cy="3785652"/>
          </a:xfrm>
        </p:grpSpPr>
        <p:sp>
          <p:nvSpPr>
            <p:cNvPr id="7" name="Rectangle 6"/>
            <p:cNvSpPr/>
            <p:nvPr/>
          </p:nvSpPr>
          <p:spPr>
            <a:xfrm>
              <a:off x="244437" y="1752600"/>
              <a:ext cx="8670963" cy="378565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bn-BD" sz="6000" b="1" cap="none" spc="0" dirty="0" smtClean="0">
                  <a:ln/>
                  <a:solidFill>
                    <a:schemeClr val="accent3"/>
                  </a:solidFill>
                  <a:effectLst/>
                  <a:latin typeface="Nikosh" pitchFamily="2" charset="0"/>
                  <a:cs typeface="Nikosh" pitchFamily="2" charset="0"/>
                </a:rPr>
                <a:t>এ পাঠে শিক্ষার্থীরা-</a:t>
              </a:r>
            </a:p>
            <a:p>
              <a:pPr algn="ctr"/>
              <a:endParaRPr lang="bn-BD" sz="6000" b="1" cap="none" spc="0" dirty="0" smtClean="0">
                <a:ln/>
                <a:solidFill>
                  <a:schemeClr val="accent3"/>
                </a:solidFill>
                <a:effectLst/>
                <a:latin typeface="Nikosh" pitchFamily="2" charset="0"/>
                <a:cs typeface="Nikosh" pitchFamily="2" charset="0"/>
              </a:endParaRPr>
            </a:p>
            <a:p>
              <a:pPr algn="ctr">
                <a:buFont typeface="Wingdings" pitchFamily="2" charset="2"/>
                <a:buChar char="ü"/>
              </a:pPr>
              <a:r>
                <a:rPr lang="bn-BD" sz="4000" b="1" dirty="0" smtClean="0">
                  <a:ln/>
                  <a:solidFill>
                    <a:schemeClr val="accent3"/>
                  </a:solidFill>
                  <a:latin typeface="Nikosh" pitchFamily="2" charset="0"/>
                  <a:cs typeface="Nikosh" pitchFamily="2" charset="0"/>
                </a:rPr>
                <a:t>মানবিক মূল্যবোধ কি ? তা বলতে ও লিখতে পারবে</a:t>
              </a:r>
            </a:p>
            <a:p>
              <a:pPr algn="ctr">
                <a:buFont typeface="Wingdings" pitchFamily="2" charset="2"/>
                <a:buChar char="ü"/>
              </a:pPr>
              <a:r>
                <a:rPr lang="bn-BD" sz="4000" b="1" cap="none" spc="0" dirty="0" smtClean="0">
                  <a:ln/>
                  <a:solidFill>
                    <a:schemeClr val="accent3"/>
                  </a:solidFill>
                  <a:effectLst/>
                  <a:latin typeface="Nikosh" pitchFamily="2" charset="0"/>
                  <a:cs typeface="Nikosh" pitchFamily="2" charset="0"/>
                </a:rPr>
                <a:t>ইমানের সাথে মানবিকমূল্যবোধের  সম্পর্ক কি ? তা </a:t>
              </a:r>
            </a:p>
            <a:p>
              <a:pPr algn="ctr"/>
              <a:r>
                <a:rPr lang="bn-BD" sz="4000" b="1" cap="none" spc="0" dirty="0" smtClean="0">
                  <a:ln/>
                  <a:solidFill>
                    <a:schemeClr val="accent3"/>
                  </a:solidFill>
                  <a:effectLst/>
                  <a:latin typeface="Nikosh" pitchFamily="2" charset="0"/>
                  <a:cs typeface="Nikosh" pitchFamily="2" charset="0"/>
                </a:rPr>
                <a:t>বিশ্লেষন করতে পারবে</a:t>
              </a:r>
              <a:endParaRPr lang="en-US" sz="4000" b="1" cap="none" spc="0" dirty="0">
                <a:ln/>
                <a:solidFill>
                  <a:schemeClr val="accent3"/>
                </a:solidFill>
                <a:effectLst/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0" y="2667000"/>
              <a:ext cx="4876800" cy="4571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2286000" y="2773681"/>
              <a:ext cx="4876800" cy="4571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" name="Picture 17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3956540" cy="228600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munafiq-567x3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505200"/>
            <a:ext cx="3956539" cy="228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762000" y="115669"/>
            <a:ext cx="77043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 অবস্থায়ই ইমানদার লোক নিন্মের কাজ করতে পারেনা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3" name="Picture 22" descr="maxresdefault.jpg"/>
          <p:cNvPicPr>
            <a:picLocks noChangeAspect="1"/>
          </p:cNvPicPr>
          <p:nvPr/>
        </p:nvPicPr>
        <p:blipFill>
          <a:blip r:embed="rId5"/>
          <a:srcRect l="23333" t="21852" r="18333" b="26296"/>
          <a:stretch>
            <a:fillRect/>
          </a:stretch>
        </p:blipFill>
        <p:spPr>
          <a:xfrm>
            <a:off x="304800" y="762000"/>
            <a:ext cx="3956539" cy="2231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56bdd65221597adf811bbd8f24cc1c19.gif"/>
          <p:cNvPicPr>
            <a:picLocks noChangeAspect="1"/>
          </p:cNvPicPr>
          <p:nvPr/>
        </p:nvPicPr>
        <p:blipFill>
          <a:blip r:embed="rId6"/>
          <a:srcRect l="4148" t="3333" r="4148" b="27778"/>
          <a:stretch>
            <a:fillRect/>
          </a:stretch>
        </p:blipFill>
        <p:spPr>
          <a:xfrm>
            <a:off x="4876800" y="762000"/>
            <a:ext cx="3956539" cy="2231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4710927" y="3028890"/>
            <a:ext cx="41024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মুহাম্মদ সাঃ আল্লাহর রাসুল,অশ্বিকার করা কুফরি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53000" y="5858470"/>
            <a:ext cx="38411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মুখে এক কথা অন্তরে আরেক,মুনাফেক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9849" y="5867400"/>
            <a:ext cx="40735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আল্লাহ্‌কে ছাড়া কবর/মাজারে সিজদা করা শিরক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" y="2971800"/>
            <a:ext cx="39148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আল্লাহ তায়ালাকে অশ্বিকার করা কুফরি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 descr="pedestrian-accident-in-Maine-560x3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199"/>
            <a:ext cx="4419600" cy="22098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DSCN5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8829" y="838200"/>
            <a:ext cx="4092894" cy="22098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1481140385_sd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496406"/>
            <a:ext cx="4427491" cy="229479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0003.jpg"/>
          <p:cNvPicPr>
            <a:picLocks noChangeAspect="1"/>
          </p:cNvPicPr>
          <p:nvPr/>
        </p:nvPicPr>
        <p:blipFill>
          <a:blip r:embed="rId5"/>
          <a:srcRect l="15833" t="7665" r="11667" b="5437"/>
          <a:stretch>
            <a:fillRect/>
          </a:stretch>
        </p:blipFill>
        <p:spPr>
          <a:xfrm>
            <a:off x="4876800" y="3496408"/>
            <a:ext cx="4114800" cy="229479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746341" y="3063828"/>
            <a:ext cx="30636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দুর্ঘটনায় আহতদের সাহায্য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5815218"/>
            <a:ext cx="35686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শাকো,পু্‌ল,ব্রিজ নির্মান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BD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মেরামত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3048" y="3074008"/>
            <a:ext cx="2792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মসজিদ-বিদ্যালয় নির্মান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33818" y="5888594"/>
            <a:ext cx="44101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অসহায় পথিককে রাস্তা পারাপারে সাহায্য করা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152400"/>
            <a:ext cx="82686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মানবিক মূল্যবোধ সম্পন্ন লোকই নিন্মের কাজ করতে পারে</a:t>
            </a:r>
            <a:endParaRPr lang="en-U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4800" y="152400"/>
            <a:ext cx="8534400" cy="6096000"/>
            <a:chOff x="533400" y="152400"/>
            <a:chExt cx="7924800" cy="6096000"/>
          </a:xfrm>
        </p:grpSpPr>
        <p:grpSp>
          <p:nvGrpSpPr>
            <p:cNvPr id="13" name="Group 12"/>
            <p:cNvGrpSpPr/>
            <p:nvPr/>
          </p:nvGrpSpPr>
          <p:grpSpPr>
            <a:xfrm>
              <a:off x="533400" y="914399"/>
              <a:ext cx="7924800" cy="5334001"/>
              <a:chOff x="533400" y="838199"/>
              <a:chExt cx="7924800" cy="5334001"/>
            </a:xfrm>
          </p:grpSpPr>
          <p:pic>
            <p:nvPicPr>
              <p:cNvPr id="7" name="Picture 6" descr="islamic453.jpg"/>
              <p:cNvPicPr>
                <a:picLocks noChangeAspect="1"/>
              </p:cNvPicPr>
              <p:nvPr/>
            </p:nvPicPr>
            <p:blipFill>
              <a:blip r:embed="rId2"/>
              <a:srcRect l="2318" t="34810" r="2318" b="37147"/>
              <a:stretch>
                <a:fillRect/>
              </a:stretch>
            </p:blipFill>
            <p:spPr>
              <a:xfrm>
                <a:off x="533400" y="838199"/>
                <a:ext cx="7924800" cy="1219201"/>
              </a:xfrm>
              <a:prstGeom prst="rect">
                <a:avLst/>
              </a:prstGeom>
            </p:spPr>
          </p:pic>
          <p:pic>
            <p:nvPicPr>
              <p:cNvPr id="10" name="Picture 9" descr="01d20951220daf6edaf25bc593b5b07c_screen.png"/>
              <p:cNvPicPr>
                <a:picLocks noChangeAspect="1"/>
              </p:cNvPicPr>
              <p:nvPr/>
            </p:nvPicPr>
            <p:blipFill>
              <a:blip r:embed="rId3"/>
              <a:srcRect t="26586" b="64149"/>
              <a:stretch>
                <a:fillRect/>
              </a:stretch>
            </p:blipFill>
            <p:spPr>
              <a:xfrm>
                <a:off x="1447800" y="2057400"/>
                <a:ext cx="6477000" cy="1066800"/>
              </a:xfrm>
              <a:prstGeom prst="rect">
                <a:avLst/>
              </a:prstGeom>
            </p:spPr>
          </p:pic>
          <p:pic>
            <p:nvPicPr>
              <p:cNvPr id="11" name="Picture 10" descr="01d20951220daf6edaf25bc593b5b07c_screen.png"/>
              <p:cNvPicPr>
                <a:picLocks noChangeAspect="1"/>
              </p:cNvPicPr>
              <p:nvPr/>
            </p:nvPicPr>
            <p:blipFill>
              <a:blip r:embed="rId3"/>
              <a:srcRect t="54735" b="32917"/>
              <a:stretch>
                <a:fillRect/>
              </a:stretch>
            </p:blipFill>
            <p:spPr>
              <a:xfrm>
                <a:off x="1524000" y="3124200"/>
                <a:ext cx="6248401" cy="1371600"/>
              </a:xfrm>
              <a:prstGeom prst="rect">
                <a:avLst/>
              </a:prstGeom>
            </p:spPr>
          </p:pic>
          <p:pic>
            <p:nvPicPr>
              <p:cNvPr id="12" name="Picture 11" descr="01d20951220daf6edaf25bc593b5b07c_screen.png"/>
              <p:cNvPicPr>
                <a:picLocks noChangeAspect="1"/>
              </p:cNvPicPr>
              <p:nvPr/>
            </p:nvPicPr>
            <p:blipFill>
              <a:blip r:embed="rId3"/>
              <a:srcRect t="80792"/>
              <a:stretch>
                <a:fillRect/>
              </a:stretch>
            </p:blipFill>
            <p:spPr>
              <a:xfrm>
                <a:off x="1752600" y="4495800"/>
                <a:ext cx="5834428" cy="1676400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2987457" y="152400"/>
              <a:ext cx="31085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bn-BD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ইমানের মূল কথা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09600"/>
            <a:ext cx="9144000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1500" b="1" cap="none" spc="0" dirty="0" smtClean="0">
                <a:ln/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মানবিক মূল্যবোধ বিকাশে</a:t>
            </a:r>
          </a:p>
          <a:p>
            <a:pPr algn="ctr"/>
            <a:r>
              <a:rPr lang="bn-BD" sz="11500" b="1" cap="none" spc="0" dirty="0" smtClean="0">
                <a:ln/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ইমানের গুরুত্ব</a:t>
            </a:r>
            <a:endParaRPr lang="en-US" sz="6000" b="1" cap="none" spc="0" dirty="0">
              <a:ln/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20190809_201111-660x400@2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14400"/>
            <a:ext cx="4191000" cy="2286000"/>
          </a:xfrm>
          <a:prstGeom prst="rect">
            <a:avLst/>
          </a:prstGeom>
        </p:spPr>
      </p:pic>
      <p:pic>
        <p:nvPicPr>
          <p:cNvPr id="10" name="Picture 9" descr="সেনা বাহিনি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895805"/>
            <a:ext cx="4291947" cy="2286000"/>
          </a:xfrm>
          <a:prstGeom prst="rect">
            <a:avLst/>
          </a:prstGeom>
        </p:spPr>
      </p:pic>
      <p:pic>
        <p:nvPicPr>
          <p:cNvPr id="16" name="Picture 15" descr="Meherpur-pic7-300x188.jpg"/>
          <p:cNvPicPr>
            <a:picLocks noChangeAspect="1"/>
          </p:cNvPicPr>
          <p:nvPr/>
        </p:nvPicPr>
        <p:blipFill>
          <a:blip r:embed="rId5"/>
          <a:srcRect b="9675"/>
          <a:stretch>
            <a:fillRect/>
          </a:stretch>
        </p:blipFill>
        <p:spPr>
          <a:xfrm>
            <a:off x="4800600" y="3657599"/>
            <a:ext cx="4191000" cy="2205335"/>
          </a:xfrm>
          <a:prstGeom prst="rect">
            <a:avLst/>
          </a:prstGeom>
        </p:spPr>
      </p:pic>
      <p:pic>
        <p:nvPicPr>
          <p:cNvPr id="21" name="Picture 20" descr="Preaching Authentic Islam in Bangla.jpg"/>
          <p:cNvPicPr>
            <a:picLocks noChangeAspect="1"/>
          </p:cNvPicPr>
          <p:nvPr/>
        </p:nvPicPr>
        <p:blipFill>
          <a:blip r:embed="rId6"/>
          <a:srcRect l="3600" t="3600" r="2000" b="2000"/>
          <a:stretch>
            <a:fillRect/>
          </a:stretch>
        </p:blipFill>
        <p:spPr>
          <a:xfrm>
            <a:off x="152400" y="3854518"/>
            <a:ext cx="4267200" cy="20084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57800" y="3201241"/>
            <a:ext cx="3443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 দরিদ্রদের খাদ্য সাহায্য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62935"/>
            <a:ext cx="5474576" cy="461665"/>
          </a:xfrm>
          <a:prstGeom prst="rect">
            <a:avLst/>
          </a:prstGeom>
          <a:solidFill>
            <a:srgbClr val="000000"/>
          </a:solidFill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bn-BD" sz="2400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শালিন ও মার্জিত পোশাকে অভ্যস্ত করছেন “মা”</a:t>
            </a:r>
            <a:endParaRPr lang="en-US" sz="24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8454" y="5862935"/>
            <a:ext cx="2042546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বিচার-শালিশ বৈঠক</a:t>
            </a:r>
            <a:endParaRPr lang="en-U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195743"/>
            <a:ext cx="41056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অসহায়দের বিনামূল্যে চিকিতসা দান</a:t>
            </a:r>
            <a:endParaRPr lang="en-US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152400"/>
            <a:ext cx="68467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ইমানদার লোকই এই কাজ করতে পারে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374-4210-424D-9A78-24562352BF9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Mahabub Alam,Razzak Howlader Akademy,Madaripur Sader.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228600"/>
            <a:ext cx="9144000" cy="6096000"/>
            <a:chOff x="0" y="228600"/>
            <a:chExt cx="9175910" cy="5665589"/>
          </a:xfrm>
        </p:grpSpPr>
        <p:sp>
          <p:nvSpPr>
            <p:cNvPr id="7" name="Rectangle 6"/>
            <p:cNvSpPr/>
            <p:nvPr/>
          </p:nvSpPr>
          <p:spPr>
            <a:xfrm>
              <a:off x="0" y="3124200"/>
              <a:ext cx="9175910" cy="27699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SA" sz="6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والله يشهد ان المنفقين لكذبون</a:t>
              </a:r>
              <a:endParaRPr lang="bn-BD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/>
              <a:r>
                <a:rPr lang="bn-BD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“</a:t>
              </a:r>
              <a:r>
                <a:rPr lang="bn-BD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আর</a:t>
              </a:r>
              <a:r>
                <a:rPr lang="bn-BD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bn-BD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আল্লাহ্‌ সাক্ষ্য দিচ্ছেন যে,নিঃসন্দেহে </a:t>
              </a:r>
            </a:p>
            <a:p>
              <a:pPr algn="ctr"/>
              <a:r>
                <a:rPr lang="bn-BD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মুনাফিকরা মিথ্যাবাদী</a:t>
              </a:r>
              <a:r>
                <a:rPr lang="bn-BD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”(মুনাফিকুন -১)</a:t>
              </a:r>
              <a:endPara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28600"/>
              <a:ext cx="898675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কুরআনুল কারিমে মহান আল্লাহ্‌ তায়ালা বলেন-</a:t>
              </a:r>
              <a:endParaRPr lang="bn-BD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1" name="Picture 10" descr="wpid-quran-2.jpg"/>
            <p:cNvPicPr>
              <a:picLocks noChangeAspect="1"/>
            </p:cNvPicPr>
            <p:nvPr/>
          </p:nvPicPr>
          <p:blipFill>
            <a:blip r:embed="rId2" cstate="print"/>
            <a:srcRect l="9167" t="15140" r="13333"/>
            <a:stretch>
              <a:fillRect/>
            </a:stretch>
          </p:blipFill>
          <p:spPr>
            <a:xfrm>
              <a:off x="3124200" y="990600"/>
              <a:ext cx="3048000" cy="223389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452</Words>
  <Application>Microsoft Office PowerPoint</Application>
  <PresentationFormat>On-screen Show (4:3)</PresentationFormat>
  <Paragraphs>117</Paragraphs>
  <Slides>17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87</cp:revision>
  <dcterms:created xsi:type="dcterms:W3CDTF">2006-08-16T00:00:00Z</dcterms:created>
  <dcterms:modified xsi:type="dcterms:W3CDTF">2020-06-09T09:54:36Z</dcterms:modified>
</cp:coreProperties>
</file>