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4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33251" y="-26869"/>
            <a:ext cx="9362269" cy="7357478"/>
          </a:xfrm>
          <a:prstGeom prst="rect">
            <a:avLst/>
          </a:prstGeom>
        </p:spPr>
      </p:pic>
      <p:sp>
        <p:nvSpPr>
          <p:cNvPr id="1048596" name="Title 1"/>
          <p:cNvSpPr>
            <a:spLocks noGrp="1"/>
          </p:cNvSpPr>
          <p:nvPr/>
        </p:nvSpPr>
        <p:spPr>
          <a:xfrm>
            <a:off x="987967" y="39522"/>
            <a:ext cx="7772400" cy="1534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buNone/>
              <a:defRPr sz="6000"/>
            </a:lvl1pPr>
          </a:lstStyle>
          <a:p>
            <a:r>
              <a:rPr lang="zh-CN" altLang="en-US" sz="8000" b="1" dirty="0">
                <a:solidFill>
                  <a:srgbClr val="FFE5E5"/>
                </a:solidFill>
              </a:rPr>
              <a:t>সবাইকে</a:t>
            </a:r>
            <a:r>
              <a:rPr lang="en-US" altLang="zh-CN" sz="8000" b="1" dirty="0">
                <a:solidFill>
                  <a:srgbClr val="FFE5E5"/>
                </a:solidFill>
              </a:rPr>
              <a:t> </a:t>
            </a:r>
            <a:r>
              <a:rPr lang="zh-CN" altLang="en-US" sz="8000" b="1" dirty="0">
                <a:solidFill>
                  <a:srgbClr val="FFE5E5"/>
                </a:solidFill>
              </a:rPr>
              <a:t>শুভেচ্ছা</a:t>
            </a:r>
            <a:endParaRPr lang="en-US" altLang="zh-CN" sz="8000" b="1" dirty="0">
              <a:solidFill>
                <a:srgbClr val="FFE5E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/>
              <a:t>একক</a:t>
            </a:r>
            <a:r>
              <a:rPr lang="en-US" altLang="en-GB" sz="5400" b="1"/>
              <a:t> </a:t>
            </a:r>
            <a:r>
              <a:rPr lang="en-GB" altLang="en-US" sz="5400" b="1"/>
              <a:t>কাজ</a:t>
            </a:r>
            <a:endParaRPr lang="en-GB" sz="5400" b="1"/>
          </a:p>
        </p:txBody>
      </p:sp>
      <p:sp>
        <p:nvSpPr>
          <p:cNvPr id="1048616" name="TextBox 1048615"/>
          <p:cNvSpPr txBox="1"/>
          <p:nvPr/>
        </p:nvSpPr>
        <p:spPr>
          <a:xfrm>
            <a:off x="137691" y="1691921"/>
            <a:ext cx="8868750" cy="11612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</a:rPr>
              <a:t>প্রচার</a:t>
            </a:r>
            <a:r>
              <a:rPr lang="en-US" altLang="en-GB" sz="3200" b="1">
                <a:solidFill>
                  <a:srgbClr val="000000"/>
                </a:solidFill>
              </a:rPr>
              <a:t>, </a:t>
            </a:r>
            <a:r>
              <a:rPr lang="en-GB" altLang="en-US" sz="3200" b="1">
                <a:solidFill>
                  <a:srgbClr val="000000"/>
                </a:solidFill>
              </a:rPr>
              <a:t>প্রকাশনা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ও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গনমাধ্যমে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আইসিটির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ব্যবহার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ব্যাখ্যা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কর।</a:t>
            </a:r>
            <a:endParaRPr lang="en-GB" sz="3200" b="1">
              <a:solidFill>
                <a:srgbClr val="000000"/>
              </a:solidFill>
            </a:endParaRPr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64" y="2992655"/>
            <a:ext cx="4768702" cy="365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xfrm>
            <a:off x="628650" y="160428"/>
            <a:ext cx="7886700" cy="1333501"/>
          </a:xfrm>
        </p:spPr>
        <p:txBody>
          <a:bodyPr/>
          <a:lstStyle/>
          <a:p>
            <a:pPr algn="ctr"/>
            <a:r>
              <a:rPr lang="en-GB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93929"/>
            <a:ext cx="4828695" cy="3115427"/>
          </a:xfrm>
          <a:prstGeom prst="rect">
            <a:avLst/>
          </a:prstGeom>
        </p:spPr>
      </p:pic>
      <p:pic>
        <p:nvPicPr>
          <p:cNvPr id="2097169" name="Picture 209716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92" y="1493929"/>
            <a:ext cx="3900365" cy="3115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6071" y="4829175"/>
            <a:ext cx="327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ব্যাংক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87" y="4829175"/>
            <a:ext cx="221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048617"/>
          <p:cNvSpPr>
            <a:spLocks noGrp="1"/>
          </p:cNvSpPr>
          <p:nvPr>
            <p:ph type="title"/>
          </p:nvPr>
        </p:nvSpPr>
        <p:spPr>
          <a:xfrm>
            <a:off x="751443" y="-266686"/>
            <a:ext cx="7886700" cy="1325563"/>
          </a:xfrm>
        </p:spPr>
        <p:txBody>
          <a:bodyPr/>
          <a:lstStyle/>
          <a:p>
            <a:pPr algn="ctr"/>
            <a:r>
              <a:rPr lang="en-GB" sz="5400"/>
              <a:t>শিল্প</a:t>
            </a:r>
            <a:r>
              <a:rPr lang="en-US" altLang="en-GB" sz="5400"/>
              <a:t> </a:t>
            </a:r>
            <a:r>
              <a:rPr lang="en-GB" altLang="en-US" sz="5400"/>
              <a:t>ও</a:t>
            </a:r>
            <a:r>
              <a:rPr lang="en-US" altLang="en-GB" sz="5400"/>
              <a:t> </a:t>
            </a:r>
            <a:r>
              <a:rPr lang="en-GB" altLang="en-US" sz="5400"/>
              <a:t>সংস্কৃতি</a:t>
            </a:r>
            <a:endParaRPr lang="en-GB" sz="5400"/>
          </a:p>
        </p:txBody>
      </p:sp>
      <p:sp>
        <p:nvSpPr>
          <p:cNvPr id="1048619" name="TextBox 1048618"/>
          <p:cNvSpPr txBox="1"/>
          <p:nvPr/>
        </p:nvSpPr>
        <p:spPr>
          <a:xfrm>
            <a:off x="285402" y="4396776"/>
            <a:ext cx="4297478" cy="7853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000000"/>
                </a:solidFill>
              </a:rPr>
              <a:t>কার্টুন</a:t>
            </a:r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74" y="990678"/>
            <a:ext cx="4536278" cy="3221329"/>
          </a:xfrm>
          <a:prstGeom prst="rect">
            <a:avLst/>
          </a:prstGeom>
        </p:spPr>
      </p:pic>
      <p:sp>
        <p:nvSpPr>
          <p:cNvPr id="1048620" name="TextBox 1048619"/>
          <p:cNvSpPr txBox="1"/>
          <p:nvPr/>
        </p:nvSpPr>
        <p:spPr>
          <a:xfrm>
            <a:off x="4765615" y="4303900"/>
            <a:ext cx="4470660" cy="7853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000000"/>
                </a:solidFill>
              </a:rPr>
              <a:t>এনিমেশন</a:t>
            </a:r>
            <a:r>
              <a:rPr lang="en-US" altLang="en-GB" sz="4000" b="1">
                <a:solidFill>
                  <a:srgbClr val="000000"/>
                </a:solidFill>
              </a:rPr>
              <a:t> </a:t>
            </a:r>
            <a:r>
              <a:rPr lang="en-GB" altLang="en-US" sz="4000" b="1">
                <a:solidFill>
                  <a:srgbClr val="000000"/>
                </a:solidFill>
              </a:rPr>
              <a:t>ছবি</a:t>
            </a:r>
            <a:endParaRPr lang="en-GB" sz="4000" b="1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871538"/>
            <a:ext cx="4139968" cy="343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/>
              <a:t>জোড়ায়</a:t>
            </a:r>
            <a:r>
              <a:rPr lang="en-US" altLang="en-GB" sz="5400"/>
              <a:t> </a:t>
            </a:r>
            <a:r>
              <a:rPr lang="en-GB" altLang="en-US" sz="5400"/>
              <a:t>কাজ</a:t>
            </a:r>
            <a:endParaRPr lang="en-GB" sz="5400"/>
          </a:p>
        </p:txBody>
      </p:sp>
      <p:sp>
        <p:nvSpPr>
          <p:cNvPr id="1048622" name="TextBox 1048621"/>
          <p:cNvSpPr txBox="1"/>
          <p:nvPr/>
        </p:nvSpPr>
        <p:spPr>
          <a:xfrm>
            <a:off x="175012" y="1878607"/>
            <a:ext cx="8648351" cy="11612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</a:rPr>
              <a:t>ব্যাংক</a:t>
            </a:r>
            <a:r>
              <a:rPr lang="en-US" altLang="en-GB" sz="3200" b="1">
                <a:solidFill>
                  <a:srgbClr val="000000"/>
                </a:solidFill>
              </a:rPr>
              <a:t>, </a:t>
            </a:r>
            <a:r>
              <a:rPr lang="en-GB" altLang="en-US" sz="3200" b="1">
                <a:solidFill>
                  <a:srgbClr val="000000"/>
                </a:solidFill>
              </a:rPr>
              <a:t>শিল্প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ও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সংস্কৃতিতে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আইসিটির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ব্যবহার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ব্যাখ্যা</a:t>
            </a:r>
            <a:r>
              <a:rPr lang="en-US" altLang="en-GB" sz="3200" b="1">
                <a:solidFill>
                  <a:srgbClr val="000000"/>
                </a:solidFill>
              </a:rPr>
              <a:t> </a:t>
            </a:r>
            <a:r>
              <a:rPr lang="en-GB" altLang="en-US" sz="3200" b="1">
                <a:solidFill>
                  <a:srgbClr val="000000"/>
                </a:solidFill>
              </a:rPr>
              <a:t>কর।</a:t>
            </a:r>
            <a:endParaRPr lang="en-GB" sz="3200" b="1">
              <a:solidFill>
                <a:srgbClr val="000000"/>
              </a:solidFill>
            </a:endParaRPr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94" y="3372103"/>
            <a:ext cx="6302289" cy="331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>
          <a:xfrm>
            <a:off x="509521" y="21740"/>
            <a:ext cx="7886700" cy="1325563"/>
          </a:xfrm>
        </p:spPr>
        <p:txBody>
          <a:bodyPr/>
          <a:lstStyle/>
          <a:p>
            <a:pPr algn="ctr"/>
            <a:r>
              <a:rPr lang="en-GB" b="1"/>
              <a:t>দৈনন্দিন</a:t>
            </a:r>
            <a:r>
              <a:rPr lang="en-US" altLang="en-GB" b="1"/>
              <a:t> </a:t>
            </a:r>
            <a:r>
              <a:rPr lang="en-GB" altLang="en-US" b="1"/>
              <a:t>জীবনে</a:t>
            </a:r>
            <a:r>
              <a:rPr lang="en-US" altLang="en-GB" b="1"/>
              <a:t> </a:t>
            </a:r>
            <a:r>
              <a:rPr lang="en-GB" altLang="en-US" b="1"/>
              <a:t>আইসিটি</a:t>
            </a:r>
            <a:endParaRPr lang="en-GB" b="1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5" y="1242250"/>
            <a:ext cx="4912031" cy="3923574"/>
          </a:xfrm>
          <a:prstGeom prst="rect">
            <a:avLst/>
          </a:prstGeom>
        </p:spPr>
      </p:pic>
      <p:pic>
        <p:nvPicPr>
          <p:cNvPr id="2097174" name="Picture 209717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07" y="1190572"/>
            <a:ext cx="4339739" cy="4051579"/>
          </a:xfrm>
          <a:prstGeom prst="rect">
            <a:avLst/>
          </a:prstGeom>
        </p:spPr>
      </p:pic>
      <p:sp>
        <p:nvSpPr>
          <p:cNvPr id="1048624" name="TextBox 1048623"/>
          <p:cNvSpPr txBox="1"/>
          <p:nvPr/>
        </p:nvSpPr>
        <p:spPr>
          <a:xfrm>
            <a:off x="1015488" y="5429309"/>
            <a:ext cx="5731818" cy="5779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আইসিটি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ব্যবহার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করে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পড়া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যায়।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>
          <a:xfrm>
            <a:off x="645968" y="5624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/>
              <a:t>দৈনন্দিন</a:t>
            </a:r>
            <a:r>
              <a:rPr lang="en-US" altLang="en-GB" b="1"/>
              <a:t> </a:t>
            </a:r>
            <a:r>
              <a:rPr lang="en-GB" altLang="en-US" b="1"/>
              <a:t>জীবনে</a:t>
            </a:r>
            <a:r>
              <a:rPr lang="en-US" altLang="en-GB" b="1"/>
              <a:t> </a:t>
            </a:r>
            <a:r>
              <a:rPr lang="en-GB" altLang="en-US" b="1"/>
              <a:t>আইসিটি</a:t>
            </a:r>
            <a:endParaRPr lang="en-GB" b="1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5" y="1091563"/>
            <a:ext cx="4774317" cy="3837625"/>
          </a:xfrm>
          <a:prstGeom prst="rect">
            <a:avLst/>
          </a:prstGeom>
        </p:spPr>
      </p:pic>
      <p:pic>
        <p:nvPicPr>
          <p:cNvPr id="2097176" name="Picture 209717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99" y="1036936"/>
            <a:ext cx="4005101" cy="3735090"/>
          </a:xfrm>
          <a:prstGeom prst="rect">
            <a:avLst/>
          </a:prstGeom>
        </p:spPr>
      </p:pic>
      <p:sp>
        <p:nvSpPr>
          <p:cNvPr id="1048626" name="TextBox 1048625"/>
          <p:cNvSpPr txBox="1"/>
          <p:nvPr/>
        </p:nvSpPr>
        <p:spPr>
          <a:xfrm>
            <a:off x="6059448" y="5166855"/>
            <a:ext cx="4000000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</a:rPr>
              <a:t>ইকমার্স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048627" name="TextBox 1048626"/>
          <p:cNvSpPr txBox="1"/>
          <p:nvPr/>
        </p:nvSpPr>
        <p:spPr>
          <a:xfrm>
            <a:off x="840182" y="5192817"/>
            <a:ext cx="3715348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সাধারন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দোকানপাট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048627"/>
          <p:cNvSpPr>
            <a:spLocks noGrp="1"/>
          </p:cNvSpPr>
          <p:nvPr>
            <p:ph type="title"/>
          </p:nvPr>
        </p:nvSpPr>
        <p:spPr>
          <a:xfrm>
            <a:off x="495288" y="-242861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/>
              <a:t>দৈনন্দিন</a:t>
            </a:r>
            <a:r>
              <a:rPr lang="en-US" altLang="en-GB" b="1"/>
              <a:t> </a:t>
            </a:r>
            <a:r>
              <a:rPr lang="en-GB" altLang="en-US" b="1"/>
              <a:t>জীবনে</a:t>
            </a:r>
            <a:r>
              <a:rPr lang="en-US" altLang="en-GB" b="1"/>
              <a:t> </a:t>
            </a:r>
            <a:r>
              <a:rPr lang="en-GB" altLang="en-US" b="1"/>
              <a:t>আইসিটি</a:t>
            </a:r>
            <a:endParaRPr lang="en-GB" b="1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9" y="786792"/>
            <a:ext cx="6647247" cy="4230648"/>
          </a:xfrm>
          <a:prstGeom prst="rect">
            <a:avLst/>
          </a:prstGeom>
        </p:spPr>
      </p:pic>
      <p:sp>
        <p:nvSpPr>
          <p:cNvPr id="1048629" name="TextBox 1048628"/>
          <p:cNvSpPr txBox="1"/>
          <p:nvPr/>
        </p:nvSpPr>
        <p:spPr>
          <a:xfrm>
            <a:off x="234362" y="5229746"/>
            <a:ext cx="7962582" cy="10288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আইসিটি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ব্যবহার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করে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অফিসের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কাজকর্ম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নিয়ন্ত্রন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করা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হয়।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88"/>
          <p:cNvSpPr>
            <a:spLocks noGrp="1"/>
          </p:cNvSpPr>
          <p:nvPr>
            <p:ph type="title"/>
          </p:nvPr>
        </p:nvSpPr>
        <p:spPr>
          <a:xfrm>
            <a:off x="736375" y="0"/>
            <a:ext cx="7886700" cy="1325563"/>
          </a:xfrm>
        </p:spPr>
        <p:txBody>
          <a:bodyPr/>
          <a:lstStyle/>
          <a:p>
            <a:pPr algn="ctr"/>
            <a:r>
              <a:rPr lang="en-GB" sz="5400" b="1" dirty="0" err="1"/>
              <a:t>দলীয়</a:t>
            </a:r>
            <a:r>
              <a:rPr lang="en-US" altLang="en-GB" sz="5400" b="1" dirty="0"/>
              <a:t> </a:t>
            </a:r>
            <a:r>
              <a:rPr lang="en-GB" altLang="en-US" sz="5400" b="1" dirty="0" err="1"/>
              <a:t>কাজ</a:t>
            </a:r>
            <a:endParaRPr lang="en-GB" sz="5400" b="1" dirty="0"/>
          </a:p>
        </p:txBody>
      </p:sp>
      <p:sp>
        <p:nvSpPr>
          <p:cNvPr id="1048590" name="TextBox 1048589"/>
          <p:cNvSpPr txBox="1"/>
          <p:nvPr/>
        </p:nvSpPr>
        <p:spPr>
          <a:xfrm>
            <a:off x="2011632" y="1856561"/>
            <a:ext cx="642586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84790" y="3412259"/>
            <a:ext cx="5195455" cy="290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>
          <a:xfrm>
            <a:off x="559378" y="22050"/>
            <a:ext cx="7886700" cy="1325563"/>
          </a:xfrm>
        </p:spPr>
        <p:txBody>
          <a:bodyPr/>
          <a:lstStyle/>
          <a:p>
            <a:pPr algn="ctr"/>
            <a:r>
              <a:rPr lang="en-GB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4" name="TextBox 1048683"/>
          <p:cNvSpPr txBox="1"/>
          <p:nvPr/>
        </p:nvSpPr>
        <p:spPr>
          <a:xfrm>
            <a:off x="44116" y="1260924"/>
            <a:ext cx="943297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5" name="TextBox 1048684"/>
          <p:cNvSpPr txBox="1"/>
          <p:nvPr/>
        </p:nvSpPr>
        <p:spPr>
          <a:xfrm>
            <a:off x="334932" y="2469250"/>
            <a:ext cx="4000000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6207" y="1886848"/>
            <a:ext cx="24574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ব্যাংক কার্ড   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7482" y="1886848"/>
            <a:ext cx="24574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কী বোর্ড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728" y="3094304"/>
            <a:ext cx="4000000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7482" y="2704900"/>
            <a:ext cx="24574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লাইসেন্স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178" y="4168864"/>
            <a:ext cx="4000000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646" y="2704900"/>
            <a:ext cx="24574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টেলিফোন  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918551"/>
            <a:ext cx="943297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IN" altLang="en-GB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রেডিও, টেলিভিশন, খবরের কাগজ বা অনলাইন সংবাদ মাধ্যমকে কী বলা হয়</a:t>
            </a:r>
            <a:r>
              <a:rPr lang="en-US" altLang="en-GB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6207" y="4918844"/>
            <a:ext cx="24574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প্রচার মাধ্যম    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7482" y="4918844"/>
            <a:ext cx="24574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গন মাধ্যম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207" y="5674593"/>
            <a:ext cx="3035718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প্রচার ও গন মাধ্যম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2728" y="5674593"/>
            <a:ext cx="24574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প্রসার মাধ্যম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684" grpId="0"/>
      <p:bldP spid="2" grpId="0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title"/>
          </p:nvPr>
        </p:nvSpPr>
        <p:spPr>
          <a:xfrm>
            <a:off x="563584" y="-145749"/>
            <a:ext cx="8423253" cy="1645937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বাড়ির</a:t>
            </a:r>
            <a:r>
              <a:rPr lang="en-US" altLang="en-GB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altLang="en-US" sz="5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কাজ</a:t>
            </a:r>
            <a:endParaRPr lang="en-GB" sz="5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7388" y="1728788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 এর সুবিধা বর্ণনা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>
          <a:xfrm>
            <a:off x="611332" y="20240"/>
            <a:ext cx="7886700" cy="1325563"/>
          </a:xfrm>
        </p:spPr>
        <p:txBody>
          <a:bodyPr/>
          <a:lstStyle/>
          <a:p>
            <a:pPr algn="ctr"/>
            <a:r>
              <a:rPr lang="en-GB" sz="7200" b="1" dirty="0" err="1"/>
              <a:t>পরিচিতি</a:t>
            </a:r>
            <a:r>
              <a:rPr lang="en-US" altLang="en-GB" sz="7200" b="1" dirty="0"/>
              <a:t> </a:t>
            </a:r>
            <a:endParaRPr lang="en-GB" sz="7200" b="1" dirty="0"/>
          </a:p>
        </p:txBody>
      </p:sp>
      <p:sp>
        <p:nvSpPr>
          <p:cNvPr id="1048598" name="Diamond 1048597"/>
          <p:cNvSpPr/>
          <p:nvPr/>
        </p:nvSpPr>
        <p:spPr>
          <a:xfrm flipH="1">
            <a:off x="4660455" y="1332689"/>
            <a:ext cx="227728" cy="5109040"/>
          </a:xfrm>
          <a:prstGeom prst="diamond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2319" y="26582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ঝর্ণা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 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রাজাপুর দরগাপাড়া উচ্চ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০১৭৩২৩৬৬১৩১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NikoshBAN" panose="02000000000000000000" pitchFamily="2" charset="0"/>
              </a:rPr>
              <a:t>jharnakhatun1980@gmail.com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6350" y="29660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০১/০৩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২০২০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1646508" y="1069692"/>
            <a:ext cx="1683621" cy="1334809"/>
          </a:xfrm>
          <a:prstGeom prst="pent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641175" y="-1096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0666" b="1"/>
              <a:t>ধন্যবাদ</a:t>
            </a: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0133">
            <a:off x="-78339" y="1225377"/>
            <a:ext cx="9194788" cy="5550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>
          <a:xfrm>
            <a:off x="684835" y="87146"/>
            <a:ext cx="7886700" cy="1325563"/>
          </a:xfrm>
        </p:spPr>
        <p:txBody>
          <a:bodyPr/>
          <a:lstStyle/>
          <a:p>
            <a:r>
              <a:rPr lang="en-GB" altLang="en-US"/>
              <a:t>ছবিগুলো</a:t>
            </a:r>
            <a:r>
              <a:rPr lang="en-US" altLang="en-GB"/>
              <a:t> </a:t>
            </a:r>
            <a:r>
              <a:rPr lang="en-GB" altLang="en-US"/>
              <a:t>দেখে</a:t>
            </a:r>
            <a:r>
              <a:rPr lang="en-US" altLang="en-GB"/>
              <a:t> </a:t>
            </a:r>
            <a:r>
              <a:rPr lang="en-GB" altLang="en-US"/>
              <a:t>চিন্তা</a:t>
            </a:r>
            <a:r>
              <a:rPr lang="en-US" altLang="en-GB"/>
              <a:t> </a:t>
            </a:r>
            <a:r>
              <a:rPr lang="en-GB" altLang="en-US"/>
              <a:t>করে</a:t>
            </a:r>
            <a:r>
              <a:rPr lang="en-US" altLang="en-GB"/>
              <a:t> </a:t>
            </a:r>
            <a:r>
              <a:rPr lang="en-GB" altLang="en-US"/>
              <a:t>বলো</a:t>
            </a:r>
            <a:endParaRPr lang="en-GB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1579239"/>
            <a:ext cx="2856883" cy="2750916"/>
          </a:xfrm>
          <a:prstGeom prst="rect">
            <a:avLst/>
          </a:prstGeom>
        </p:spPr>
      </p:pic>
      <p:pic>
        <p:nvPicPr>
          <p:cNvPr id="2097156" name="Picture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12371" y="1723105"/>
            <a:ext cx="2745191" cy="2155403"/>
          </a:xfrm>
          <a:prstGeom prst="rect">
            <a:avLst/>
          </a:prstGeom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68861" y="1842720"/>
            <a:ext cx="2628076" cy="2094323"/>
          </a:xfrm>
          <a:prstGeom prst="rect">
            <a:avLst/>
          </a:prstGeom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592" y="4348381"/>
            <a:ext cx="2773004" cy="2178382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46374" y="4231147"/>
            <a:ext cx="3840074" cy="255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title"/>
          </p:nvPr>
        </p:nvSpPr>
        <p:spPr>
          <a:xfrm>
            <a:off x="-224863" y="516940"/>
            <a:ext cx="7886700" cy="1325563"/>
          </a:xfrm>
        </p:spPr>
        <p:txBody>
          <a:bodyPr/>
          <a:lstStyle/>
          <a:p>
            <a:r>
              <a:rPr lang="en-GB"/>
              <a:t>আজকের</a:t>
            </a:r>
            <a:r>
              <a:rPr lang="en-US" altLang="en-GB"/>
              <a:t> </a:t>
            </a:r>
            <a:r>
              <a:rPr lang="en-GB" altLang="en-US"/>
              <a:t>পাঠের</a:t>
            </a:r>
            <a:r>
              <a:rPr lang="en-US" altLang="en-GB"/>
              <a:t> </a:t>
            </a:r>
            <a:r>
              <a:rPr lang="en-GB" altLang="en-US"/>
              <a:t>বিষয়</a:t>
            </a:r>
            <a:endParaRPr lang="en-GB"/>
          </a:p>
        </p:txBody>
      </p:sp>
      <p:sp>
        <p:nvSpPr>
          <p:cNvPr id="1048601" name="TextBox 1048600"/>
          <p:cNvSpPr txBox="1"/>
          <p:nvPr/>
        </p:nvSpPr>
        <p:spPr>
          <a:xfrm>
            <a:off x="39950" y="2120865"/>
            <a:ext cx="9077823" cy="7164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>
                <a:solidFill>
                  <a:srgbClr val="000000"/>
                </a:solidFill>
              </a:rPr>
              <a:t>তথ্য</a:t>
            </a:r>
            <a:r>
              <a:rPr lang="en-US" altLang="en-GB" sz="3600" b="1" u="sng">
                <a:solidFill>
                  <a:srgbClr val="000000"/>
                </a:solidFill>
              </a:rPr>
              <a:t> </a:t>
            </a:r>
            <a:r>
              <a:rPr lang="en-GB" altLang="en-US" sz="3600" b="1" u="sng">
                <a:solidFill>
                  <a:srgbClr val="000000"/>
                </a:solidFill>
              </a:rPr>
              <a:t>ও</a:t>
            </a:r>
            <a:r>
              <a:rPr lang="en-US" altLang="en-GB" sz="3600" b="1" u="sng">
                <a:solidFill>
                  <a:srgbClr val="000000"/>
                </a:solidFill>
              </a:rPr>
              <a:t> </a:t>
            </a:r>
            <a:r>
              <a:rPr lang="en-GB" altLang="en-US" sz="3600" b="1" u="sng">
                <a:solidFill>
                  <a:srgbClr val="000000"/>
                </a:solidFill>
              </a:rPr>
              <a:t>যোগাযোগ</a:t>
            </a:r>
            <a:r>
              <a:rPr lang="en-US" altLang="en-GB" sz="3600" b="1" u="sng">
                <a:solidFill>
                  <a:srgbClr val="000000"/>
                </a:solidFill>
              </a:rPr>
              <a:t> </a:t>
            </a:r>
            <a:r>
              <a:rPr lang="en-GB" altLang="en-US" sz="3600" b="1" u="sng">
                <a:solidFill>
                  <a:srgbClr val="000000"/>
                </a:solidFill>
              </a:rPr>
              <a:t>প্রযুক্তির</a:t>
            </a:r>
            <a:r>
              <a:rPr lang="en-US" altLang="en-GB" sz="3600" b="1" u="sng">
                <a:solidFill>
                  <a:srgbClr val="000000"/>
                </a:solidFill>
              </a:rPr>
              <a:t> </a:t>
            </a:r>
            <a:r>
              <a:rPr lang="en-GB" altLang="en-US" sz="3600" b="1" u="sng">
                <a:solidFill>
                  <a:srgbClr val="000000"/>
                </a:solidFill>
              </a:rPr>
              <a:t>ব্যবহার</a:t>
            </a:r>
            <a:r>
              <a:rPr lang="en-US" altLang="en-GB" sz="3600" b="1" u="sng">
                <a:solidFill>
                  <a:srgbClr val="000000"/>
                </a:solidFill>
              </a:rPr>
              <a:t> </a:t>
            </a:r>
            <a:endParaRPr lang="en-GB" sz="3600" b="1" u="sng">
              <a:solidFill>
                <a:srgbClr val="000000"/>
              </a:solidFill>
            </a:endParaRPr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93" y="3050604"/>
            <a:ext cx="4146458" cy="343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title"/>
          </p:nvPr>
        </p:nvSpPr>
        <p:spPr>
          <a:xfrm>
            <a:off x="576696" y="5503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8800" b="1"/>
              <a:t>শিখনফল</a:t>
            </a:r>
          </a:p>
        </p:txBody>
      </p:sp>
      <p:sp>
        <p:nvSpPr>
          <p:cNvPr id="1048603" name="TextBox 1048602"/>
          <p:cNvSpPr txBox="1"/>
          <p:nvPr/>
        </p:nvSpPr>
        <p:spPr>
          <a:xfrm>
            <a:off x="147455" y="1406539"/>
            <a:ext cx="6407227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এই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পাঠ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শেষে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শিক্ষার্থীরা</a:t>
            </a:r>
            <a:r>
              <a:rPr lang="en-US" altLang="en-GB" sz="2800">
                <a:solidFill>
                  <a:srgbClr val="000000"/>
                </a:solidFill>
              </a:rPr>
              <a:t>... 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4" name="TextBox 1048603"/>
          <p:cNvSpPr txBox="1"/>
          <p:nvPr/>
        </p:nvSpPr>
        <p:spPr>
          <a:xfrm>
            <a:off x="246311" y="2273429"/>
            <a:ext cx="8753592" cy="1028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১।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প্রকাশনা</a:t>
            </a:r>
            <a:r>
              <a:rPr lang="en-US" altLang="en-GB" sz="2800">
                <a:solidFill>
                  <a:srgbClr val="000000"/>
                </a:solidFill>
              </a:rPr>
              <a:t>, </a:t>
            </a:r>
            <a:r>
              <a:rPr lang="en-GB" sz="2800">
                <a:solidFill>
                  <a:srgbClr val="000000"/>
                </a:solidFill>
              </a:rPr>
              <a:t>প্রচার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ও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গনমাধ্যমে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আইসিটির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ব্যবহার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ব্যাখ্যা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করতে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পারবে</a:t>
            </a:r>
            <a:r>
              <a:rPr lang="en-US" altLang="en-GB" sz="2800">
                <a:solidFill>
                  <a:srgbClr val="000000"/>
                </a:solidFill>
              </a:rPr>
              <a:t>;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5" name="TextBox 1048604"/>
          <p:cNvSpPr txBox="1"/>
          <p:nvPr/>
        </p:nvSpPr>
        <p:spPr>
          <a:xfrm>
            <a:off x="317499" y="3576227"/>
            <a:ext cx="8208319" cy="10288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২।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ব্যাংক</a:t>
            </a:r>
            <a:r>
              <a:rPr lang="en-US" altLang="en-GB" sz="2800">
                <a:solidFill>
                  <a:srgbClr val="000000"/>
                </a:solidFill>
              </a:rPr>
              <a:t>, </a:t>
            </a:r>
            <a:r>
              <a:rPr lang="en-GB" altLang="en-US" sz="2800">
                <a:solidFill>
                  <a:srgbClr val="000000"/>
                </a:solidFill>
              </a:rPr>
              <a:t>শিল্প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ও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সংস্কৃতি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ইত্যাদি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ক্ষেত্রে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আইসিটির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ব্যবহার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ব্যাখ্যা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করতে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পারবে</a:t>
            </a:r>
            <a:r>
              <a:rPr lang="en-US" altLang="en-GB" sz="2800">
                <a:solidFill>
                  <a:srgbClr val="000000"/>
                </a:solidFill>
              </a:rPr>
              <a:t>;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6" name="TextBox 1048605"/>
          <p:cNvSpPr txBox="1"/>
          <p:nvPr/>
        </p:nvSpPr>
        <p:spPr>
          <a:xfrm>
            <a:off x="474824" y="4918450"/>
            <a:ext cx="8425499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৩।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দৈনন্দিন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জীবনে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আইসিটির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ব্যবহার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বর্ণনা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করতে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পারবে।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583190" y="-223141"/>
            <a:ext cx="7886700" cy="1325563"/>
          </a:xfrm>
        </p:spPr>
        <p:txBody>
          <a:bodyPr/>
          <a:lstStyle/>
          <a:p>
            <a:pPr algn="ctr"/>
            <a:r>
              <a:rPr lang="en-GB" sz="5400" b="1"/>
              <a:t>প্রচার</a:t>
            </a:r>
            <a:r>
              <a:rPr lang="en-US" altLang="en-GB" sz="5400" b="1"/>
              <a:t> </a:t>
            </a:r>
            <a:r>
              <a:rPr lang="en-GB" altLang="en-US" sz="5400" b="1"/>
              <a:t>ও</a:t>
            </a:r>
            <a:r>
              <a:rPr lang="en-US" altLang="en-GB" sz="5400" b="1"/>
              <a:t> </a:t>
            </a:r>
            <a:r>
              <a:rPr lang="en-GB" altLang="en-US" sz="5400" b="1"/>
              <a:t>গনমাধ্যম</a:t>
            </a:r>
            <a:endParaRPr lang="en-GB" sz="5400" b="1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75" y="754018"/>
            <a:ext cx="5913369" cy="4493430"/>
          </a:xfrm>
          <a:prstGeom prst="rect">
            <a:avLst/>
          </a:prstGeom>
        </p:spPr>
      </p:pic>
      <p:sp>
        <p:nvSpPr>
          <p:cNvPr id="1048608" name="TextBox 1048607"/>
          <p:cNvSpPr txBox="1"/>
          <p:nvPr/>
        </p:nvSpPr>
        <p:spPr>
          <a:xfrm>
            <a:off x="2004830" y="5492343"/>
            <a:ext cx="4732561" cy="10289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000000"/>
                </a:solidFill>
              </a:rPr>
              <a:t>রেডিও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>
          <a:xfrm>
            <a:off x="732559" y="69476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5400" b="1"/>
              <a:t>প্রচার</a:t>
            </a:r>
            <a:r>
              <a:rPr lang="en-US" altLang="en-GB" sz="5400" b="1"/>
              <a:t> </a:t>
            </a:r>
            <a:r>
              <a:rPr lang="en-GB" altLang="en-US" sz="5400" b="1"/>
              <a:t>ও</a:t>
            </a:r>
            <a:r>
              <a:rPr lang="en-US" altLang="en-GB" sz="5400" b="1"/>
              <a:t> </a:t>
            </a:r>
            <a:r>
              <a:rPr lang="en-GB" altLang="en-US" sz="5400" b="1"/>
              <a:t>গনমাধ্যম</a:t>
            </a:r>
            <a:endParaRPr lang="en-GB" sz="5400" b="1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13" y="1445419"/>
            <a:ext cx="6130623" cy="3787454"/>
          </a:xfrm>
          <a:prstGeom prst="rect">
            <a:avLst/>
          </a:prstGeom>
        </p:spPr>
      </p:pic>
      <p:sp>
        <p:nvSpPr>
          <p:cNvPr id="1048610" name="TextBox 1048609"/>
          <p:cNvSpPr txBox="1"/>
          <p:nvPr/>
        </p:nvSpPr>
        <p:spPr>
          <a:xfrm>
            <a:off x="3240557" y="5705605"/>
            <a:ext cx="3200556" cy="9246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000000"/>
                </a:solidFill>
              </a:rPr>
              <a:t>টেলিভিশন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GB" sz="5400" b="1"/>
              <a:t>প্রচার</a:t>
            </a:r>
            <a:r>
              <a:rPr lang="en-US" altLang="en-GB" sz="5400" b="1"/>
              <a:t> </a:t>
            </a:r>
            <a:r>
              <a:rPr lang="en-GB" altLang="en-US" sz="5400" b="1"/>
              <a:t>ও</a:t>
            </a:r>
            <a:r>
              <a:rPr lang="en-US" altLang="en-GB" sz="5400" b="1"/>
              <a:t> </a:t>
            </a:r>
            <a:r>
              <a:rPr lang="en-GB" altLang="en-US" sz="5400" b="1"/>
              <a:t>গনমাধ্যম</a:t>
            </a:r>
            <a:endParaRPr lang="en-GB" sz="5400" b="1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0" y="1697536"/>
            <a:ext cx="4602349" cy="3649639"/>
          </a:xfrm>
          <a:prstGeom prst="rect">
            <a:avLst/>
          </a:prstGeom>
        </p:spPr>
      </p:pic>
      <p:pic>
        <p:nvPicPr>
          <p:cNvPr id="2097164" name="Picture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90677" y="1926129"/>
            <a:ext cx="4532094" cy="3407387"/>
          </a:xfrm>
          <a:prstGeom prst="rect">
            <a:avLst/>
          </a:prstGeom>
        </p:spPr>
      </p:pic>
      <p:sp>
        <p:nvSpPr>
          <p:cNvPr id="1048612" name="TextBox 1048611"/>
          <p:cNvSpPr txBox="1"/>
          <p:nvPr/>
        </p:nvSpPr>
        <p:spPr>
          <a:xfrm>
            <a:off x="356670" y="5591367"/>
            <a:ext cx="3903115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খবরের</a:t>
            </a:r>
            <a:r>
              <a:rPr lang="en-US" altLang="en-GB" sz="2800">
                <a:solidFill>
                  <a:srgbClr val="000000"/>
                </a:solidFill>
              </a:rPr>
              <a:t>  </a:t>
            </a:r>
            <a:r>
              <a:rPr lang="en-GB" altLang="en-US" sz="2800">
                <a:solidFill>
                  <a:srgbClr val="000000"/>
                </a:solidFill>
              </a:rPr>
              <a:t>কাগজ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13" name="TextBox 1048612"/>
          <p:cNvSpPr txBox="1"/>
          <p:nvPr/>
        </p:nvSpPr>
        <p:spPr>
          <a:xfrm>
            <a:off x="4931882" y="5621180"/>
            <a:ext cx="4118973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অনলাইন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খবরের</a:t>
            </a:r>
            <a:r>
              <a:rPr lang="en-US" altLang="en-GB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কাগজ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613"/>
          <p:cNvSpPr>
            <a:spLocks noGrp="1"/>
          </p:cNvSpPr>
          <p:nvPr>
            <p:ph type="title"/>
          </p:nvPr>
        </p:nvSpPr>
        <p:spPr>
          <a:xfrm>
            <a:off x="686900" y="21739"/>
            <a:ext cx="7886700" cy="1325563"/>
          </a:xfrm>
        </p:spPr>
        <p:txBody>
          <a:bodyPr/>
          <a:lstStyle/>
          <a:p>
            <a:pPr algn="ctr"/>
            <a:r>
              <a:rPr lang="en-GB" sz="5400" b="1"/>
              <a:t>প্রকাশনা</a:t>
            </a: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" y="1506034"/>
            <a:ext cx="4445352" cy="3110794"/>
          </a:xfrm>
          <a:prstGeom prst="rect">
            <a:avLst/>
          </a:prstGeom>
        </p:spPr>
      </p:pic>
      <p:pic>
        <p:nvPicPr>
          <p:cNvPr id="2097166" name="Picture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31" y="1484610"/>
            <a:ext cx="3853295" cy="320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5064" y="4775560"/>
            <a:ext cx="215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560" y="4775560"/>
            <a:ext cx="215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263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পরিচিতি </vt:lpstr>
      <vt:lpstr>ছবিগুলো দেখে চিন্তা করে বলো</vt:lpstr>
      <vt:lpstr>আজকের পাঠের বিষয়</vt:lpstr>
      <vt:lpstr>শিখনফল</vt:lpstr>
      <vt:lpstr>প্রচার ও গনমাধ্যম</vt:lpstr>
      <vt:lpstr>প্রচার ও গনমাধ্যম</vt:lpstr>
      <vt:lpstr>প্রচার ও গনমাধ্যম</vt:lpstr>
      <vt:lpstr>প্রকাশনা</vt:lpstr>
      <vt:lpstr>একক কাজ</vt:lpstr>
      <vt:lpstr>ব্যাংক</vt:lpstr>
      <vt:lpstr>শিল্প ও সংস্কৃতি</vt:lpstr>
      <vt:lpstr>জোড়ায় কাজ</vt:lpstr>
      <vt:lpstr>দৈনন্দিন জীবনে আইসিটি</vt:lpstr>
      <vt:lpstr>দৈনন্দিন জীবনে আইসিটি</vt:lpstr>
      <vt:lpstr>দৈনন্দিন জীবনে আইসিটি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DOEL</cp:lastModifiedBy>
  <cp:revision>23</cp:revision>
  <dcterms:created xsi:type="dcterms:W3CDTF">2015-05-05T21:30:45Z</dcterms:created>
  <dcterms:modified xsi:type="dcterms:W3CDTF">2020-03-01T09:16:12Z</dcterms:modified>
</cp:coreProperties>
</file>