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8" r:id="rId2"/>
    <p:sldId id="281" r:id="rId3"/>
    <p:sldId id="309" r:id="rId4"/>
    <p:sldId id="299" r:id="rId5"/>
    <p:sldId id="315" r:id="rId6"/>
    <p:sldId id="260" r:id="rId7"/>
    <p:sldId id="284" r:id="rId8"/>
    <p:sldId id="298" r:id="rId9"/>
    <p:sldId id="285" r:id="rId10"/>
    <p:sldId id="314" r:id="rId11"/>
    <p:sldId id="286" r:id="rId12"/>
    <p:sldId id="297" r:id="rId13"/>
    <p:sldId id="287" r:id="rId14"/>
    <p:sldId id="311" r:id="rId15"/>
    <p:sldId id="295" r:id="rId16"/>
    <p:sldId id="318" r:id="rId17"/>
    <p:sldId id="288" r:id="rId18"/>
    <p:sldId id="307" r:id="rId19"/>
    <p:sldId id="313" r:id="rId20"/>
    <p:sldId id="289" r:id="rId21"/>
    <p:sldId id="317" r:id="rId22"/>
    <p:sldId id="290" r:id="rId23"/>
    <p:sldId id="312" r:id="rId24"/>
    <p:sldId id="291" r:id="rId25"/>
    <p:sldId id="316" r:id="rId26"/>
    <p:sldId id="293" r:id="rId27"/>
    <p:sldId id="257" r:id="rId28"/>
    <p:sldId id="292" r:id="rId29"/>
    <p:sldId id="319" r:id="rId30"/>
    <p:sldId id="294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3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0" d="100"/>
        <a:sy n="3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AD71DA-CD81-4308-819C-ED03E85605ED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5762FDE-3901-46B9-8A7F-B0997F020D6F}" type="pres">
      <dgm:prSet presAssocID="{CCAD71DA-CD81-4308-819C-ED03E85605E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FD377AA6-7B1F-49D8-8B12-87BA4136FD3F}" type="presOf" srcId="{CCAD71DA-CD81-4308-819C-ED03E85605ED}" destId="{A5762FDE-3901-46B9-8A7F-B0997F020D6F}" srcOrd="0" destOrd="0" presId="urn:microsoft.com/office/officeart/2005/8/layout/default#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FFBBEA-4477-4660-8165-0F69E55DDCF4}" type="datetimeFigureOut">
              <a:rPr lang="en-US" smtClean="0"/>
              <a:pPr/>
              <a:t>3/1/2020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2F4B70-ADCF-4591-AABE-7A301AA2249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F4B70-ADCF-4591-AABE-7A301AA2249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F4B70-ADCF-4591-AABE-7A301AA2249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F4B70-ADCF-4591-AABE-7A301AA2249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F4B70-ADCF-4591-AABE-7A301AA2249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E9CBA9-6D00-490E-89A4-D832A4ADEAEA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F4B70-ADCF-4591-AABE-7A301AA2249B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F4B70-ADCF-4591-AABE-7A301AA2249B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F4B70-ADCF-4591-AABE-7A301AA2249B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gif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xmlns="" val="27165616"/>
              </p:ext>
            </p:extLst>
          </p:nvPr>
        </p:nvGraphicFramePr>
        <p:xfrm>
          <a:off x="1524000" y="1"/>
          <a:ext cx="7536873" cy="6138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/>
          <p:nvPr/>
        </p:nvSpPr>
        <p:spPr>
          <a:xfrm>
            <a:off x="1" y="0"/>
            <a:ext cx="9143999" cy="685800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24690" y="110836"/>
            <a:ext cx="8894618" cy="6650182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49382" y="277091"/>
            <a:ext cx="8666018" cy="6324600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0" y="719667"/>
            <a:ext cx="6096000" cy="5418667"/>
          </a:xfrm>
          <a:prstGeom prst="rect">
            <a:avLst/>
          </a:prstGeom>
          <a:scene3d>
            <a:camera prst="isometricRightUp"/>
            <a:lightRig rig="threePt" dir="t"/>
          </a:scene3d>
        </p:spPr>
        <p:txBody>
          <a:bodyPr/>
          <a:lstStyle/>
          <a:p>
            <a:pPr lvl="0">
              <a:buChar char="•"/>
            </a:pP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483178" y="277091"/>
            <a:ext cx="8198426" cy="6115464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0" y="719667"/>
            <a:ext cx="6096000" cy="5418667"/>
          </a:xfrm>
          <a:prstGeom prst="rect">
            <a:avLst/>
          </a:prstGeom>
        </p:spPr>
        <p:txBody>
          <a:bodyPr/>
          <a:lstStyle/>
          <a:p>
            <a:pPr lvl="0">
              <a:buChar char="•"/>
            </a:pPr>
            <a:endParaRPr lang="en-US"/>
          </a:p>
          <a:p>
            <a:pPr lvl="0">
              <a:buChar char="•"/>
            </a:pPr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21090" y="1530927"/>
            <a:ext cx="2857500" cy="381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5" name="Frame 14"/>
          <p:cNvSpPr/>
          <p:nvPr/>
        </p:nvSpPr>
        <p:spPr>
          <a:xfrm>
            <a:off x="2321417" y="778396"/>
            <a:ext cx="4056845" cy="5301206"/>
          </a:xfrm>
          <a:prstGeom prst="frame">
            <a:avLst/>
          </a:prstGeom>
          <a:ln w="28575">
            <a:solidFill>
              <a:srgbClr val="002060"/>
            </a:solidFill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/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Frame 15"/>
          <p:cNvSpPr/>
          <p:nvPr/>
        </p:nvSpPr>
        <p:spPr>
          <a:xfrm>
            <a:off x="433892" y="412125"/>
            <a:ext cx="8296995" cy="5980431"/>
          </a:xfrm>
          <a:prstGeom prst="frame">
            <a:avLst/>
          </a:prstGeom>
          <a:solidFill>
            <a:schemeClr val="bg1"/>
          </a:solidFill>
          <a:ln>
            <a:solidFill>
              <a:schemeClr val="accent3">
                <a:lumMod val="20000"/>
                <a:lumOff val="80000"/>
              </a:schemeClr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05590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Flowchart: Alternate Process 2"/>
          <p:cNvSpPr/>
          <p:nvPr/>
        </p:nvSpPr>
        <p:spPr>
          <a:xfrm>
            <a:off x="3657600" y="6096000"/>
            <a:ext cx="2590800" cy="762000"/>
          </a:xfrm>
          <a:prstGeom prst="flowChartAlternate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দেহের সাথে সাদৃশ্য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-24247"/>
            <a:ext cx="9144000" cy="1406237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/>
            <a:r>
              <a:rPr lang="ar-SA" sz="4800" dirty="0" smtClean="0">
                <a:solidFill>
                  <a:prstClr val="white"/>
                </a:solidFill>
              </a:rPr>
              <a:t>تعريف الفعل المضارع :</a:t>
            </a:r>
          </a:p>
          <a:p>
            <a:pPr marL="285750" indent="-285750" algn="ctr"/>
            <a:r>
              <a:rPr lang="ar-SA" sz="1100" dirty="0" smtClean="0">
                <a:solidFill>
                  <a:prstClr val="white"/>
                </a:solidFill>
              </a:rPr>
              <a:t> </a:t>
            </a:r>
            <a:r>
              <a:rPr lang="en-US" sz="44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ফেল মুযারে এর পরিচয়ঃ </a:t>
            </a:r>
            <a:endParaRPr lang="en-US" sz="1100" dirty="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47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dirty="0">
                <a:solidFill>
                  <a:prstClr val="black"/>
                </a:solidFill>
                <a:latin typeface="NikoshBAN" pitchFamily="2" charset="0"/>
              </a:rPr>
              <a:t>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47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dirty="0">
                <a:solidFill>
                  <a:prstClr val="white"/>
                </a:solidFill>
                <a:latin typeface="NikoshBAN" pitchFamily="2" charset="0"/>
              </a:rPr>
              <a:t>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Diagonal Stripe 8"/>
          <p:cNvSpPr/>
          <p:nvPr/>
        </p:nvSpPr>
        <p:spPr>
          <a:xfrm>
            <a:off x="4343400" y="1447800"/>
            <a:ext cx="533400" cy="838200"/>
          </a:xfrm>
          <a:prstGeom prst="diagStrip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Lightning Bolt 9"/>
          <p:cNvSpPr/>
          <p:nvPr/>
        </p:nvSpPr>
        <p:spPr>
          <a:xfrm>
            <a:off x="4343400" y="4191000"/>
            <a:ext cx="609600" cy="838200"/>
          </a:xfrm>
          <a:prstGeom prst="lightningBol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0" y="5029200"/>
            <a:ext cx="9144000" cy="1828800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 sz="2000" dirty="0" smtClean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Font typeface="Wingdings" pitchFamily="2" charset="2"/>
              <a:buChar char="Ø"/>
            </a:pPr>
            <a:r>
              <a:rPr lang="en-US" sz="20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r-SA" sz="20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فعل </a:t>
            </a:r>
            <a:r>
              <a:rPr lang="en-US" sz="20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শব্দটি একবচন, বহুবচনে </a:t>
            </a:r>
            <a:r>
              <a:rPr lang="ar-SA" sz="20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افعال, افاعيل </a:t>
            </a:r>
            <a:r>
              <a:rPr lang="en-US" sz="20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ও</a:t>
            </a:r>
            <a:r>
              <a:rPr lang="ar-SA" sz="20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فعال </a:t>
            </a:r>
            <a:r>
              <a:rPr lang="en-US" sz="20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এর অর্থ-</a:t>
            </a:r>
            <a:r>
              <a:rPr lang="ar-SA" sz="20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العمل </a:t>
            </a:r>
            <a:r>
              <a:rPr lang="en-US" sz="20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তথা কাজ, কর্ম, বা ক্রিয়া। আর</a:t>
            </a:r>
            <a:r>
              <a:rPr lang="ar-SA" sz="20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مضارع </a:t>
            </a:r>
            <a:r>
              <a:rPr lang="en-US" sz="20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শব্দটি</a:t>
            </a:r>
            <a:r>
              <a:rPr lang="ar-SA" sz="20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المضارعة </a:t>
            </a:r>
            <a:r>
              <a:rPr lang="en-US" sz="20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মাসদার থেকে</a:t>
            </a:r>
            <a:r>
              <a:rPr lang="ar-SA" sz="20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اسم فاعل </a:t>
            </a:r>
            <a:r>
              <a:rPr lang="en-US" sz="20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এর</a:t>
            </a:r>
            <a:r>
              <a:rPr lang="ar-SA" sz="20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واحد مذكّر </a:t>
            </a:r>
            <a:r>
              <a:rPr lang="en-US" sz="20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এর সীগাহ।</a:t>
            </a:r>
            <a:r>
              <a:rPr lang="ar-SA" sz="20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مضارع </a:t>
            </a:r>
            <a:r>
              <a:rPr lang="en-US" sz="20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এর আভিধানিক অর্থ- সদৃশ, অনুরুপ ইত্যাদি। এককথায়</a:t>
            </a:r>
            <a:r>
              <a:rPr lang="ar-SA" sz="20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فعل المضارع </a:t>
            </a:r>
            <a:r>
              <a:rPr lang="en-US" sz="20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এর অর্থ- সদৃশ্যপূর্ণ ক্রিয়া।   </a:t>
            </a:r>
            <a:r>
              <a:rPr lang="bn-BD" sz="20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r-SA" sz="2000" dirty="0" smtClean="0">
                <a:solidFill>
                  <a:prstClr val="white"/>
                </a:solidFill>
                <a:latin typeface="NikoshBAN" pitchFamily="2" charset="0"/>
              </a:rPr>
              <a:t> </a:t>
            </a:r>
            <a:endParaRPr lang="en-US" sz="2000" dirty="0">
              <a:solidFill>
                <a:prstClr val="white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0" y="2286000"/>
            <a:ext cx="9144000" cy="1828800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8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تعريف الفعل المضارع لغة-</a:t>
            </a:r>
            <a:endParaRPr lang="en-US" sz="4800" dirty="0" smtClean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8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ফেল মুযারে এর আভিধানিক অর্থ-</a:t>
            </a:r>
            <a:endParaRPr lang="ar-SA" sz="4800" dirty="0" smtClean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0527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asullabad\Downloads\download (10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  <p:sp>
        <p:nvSpPr>
          <p:cNvPr id="3" name="Oval 2"/>
          <p:cNvSpPr/>
          <p:nvPr/>
        </p:nvSpPr>
        <p:spPr>
          <a:xfrm>
            <a:off x="3429000" y="5029200"/>
            <a:ext cx="3581400" cy="1828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800" dirty="0" smtClean="0">
                <a:latin typeface="NikoshBAN" pitchFamily="2" charset="0"/>
                <a:cs typeface="NikoshBAN" pitchFamily="2" charset="0"/>
              </a:rPr>
              <a:t>ব্যবসা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-24247"/>
            <a:ext cx="9144000" cy="2462647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/>
            <a:r>
              <a:rPr lang="ar-SA" sz="6000" dirty="0" smtClean="0">
                <a:solidFill>
                  <a:prstClr val="white"/>
                </a:solidFill>
              </a:rPr>
              <a:t>تعريف الفعل المضارع اصطلاحا:</a:t>
            </a:r>
            <a:endParaRPr lang="en-US" sz="6000" dirty="0" smtClean="0">
              <a:solidFill>
                <a:prstClr val="white"/>
              </a:solidFill>
            </a:endParaRPr>
          </a:p>
          <a:p>
            <a:pPr marL="285750" indent="-285750" algn="ctr"/>
            <a:r>
              <a:rPr lang="en-US" sz="48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ফেলে মুযারের পারিভাষিক সংজ্ঞাঃ </a:t>
            </a:r>
            <a:r>
              <a:rPr lang="ar-SA" sz="4800" dirty="0" smtClean="0">
                <a:solidFill>
                  <a:prstClr val="white"/>
                </a:solidFill>
              </a:rPr>
              <a:t> </a:t>
            </a:r>
            <a:endParaRPr lang="en-US" sz="4800" dirty="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47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dirty="0">
                <a:solidFill>
                  <a:prstClr val="black"/>
                </a:solidFill>
                <a:latin typeface="NikoshBAN" pitchFamily="2" charset="0"/>
              </a:rPr>
              <a:t>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47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dirty="0">
                <a:solidFill>
                  <a:prstClr val="white"/>
                </a:solidFill>
                <a:latin typeface="NikoshBAN" pitchFamily="2" charset="0"/>
              </a:rPr>
              <a:t>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3733800" y="2438400"/>
            <a:ext cx="1600200" cy="9906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0" y="3429000"/>
            <a:ext cx="9144000" cy="342900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smtClean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Font typeface="Wingdings" pitchFamily="2" charset="2"/>
              <a:buChar char="Ø"/>
            </a:pPr>
            <a:r>
              <a:rPr lang="ar-SA" sz="40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ar-SA" sz="40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فعل </a:t>
            </a:r>
            <a:r>
              <a:rPr lang="en-US" sz="40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বর্তমান বা ভবিষ্যৎকালের কোনো অবস্থা বা ঘটনা বোঝায়, তাকে</a:t>
            </a:r>
            <a:r>
              <a:rPr lang="ar-SA" sz="40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الفعل المضارع </a:t>
            </a:r>
            <a:r>
              <a:rPr lang="en-US" sz="40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(ফেলে মুযারে)  বলে। যেমন-</a:t>
            </a:r>
            <a:r>
              <a:rPr lang="ar-SA" sz="40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ينصر </a:t>
            </a:r>
            <a:r>
              <a:rPr lang="en-US" sz="40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সে প্রবেশ করল।   </a:t>
            </a:r>
            <a:endParaRPr lang="en-US" sz="40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0527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Flowchart: Alternate Process 2"/>
          <p:cNvSpPr/>
          <p:nvPr/>
        </p:nvSpPr>
        <p:spPr>
          <a:xfrm>
            <a:off x="3657600" y="6096000"/>
            <a:ext cx="2590800" cy="762000"/>
          </a:xfrm>
          <a:prstGeom prst="flowChartAlternate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দেহের সাথে সাদৃশ্য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-24247"/>
            <a:ext cx="9144000" cy="1406237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/>
            <a:r>
              <a:rPr lang="ar-SA" sz="3200" dirty="0" smtClean="0"/>
              <a:t>اقسام الفعل المضارع: تنقسم الفعل المضارع الى خمسة اقسام, وهى: </a:t>
            </a:r>
          </a:p>
          <a:p>
            <a:pPr marL="285750" indent="-285750"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ফেলে মুযারে এর প্রকারভেদঃ ফেলে মুযারে পাঁচ প্রকার। যথা-</a:t>
            </a:r>
            <a:r>
              <a:rPr lang="ar-SA" sz="3600" dirty="0" smtClean="0"/>
              <a:t> </a:t>
            </a:r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4447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dirty="0">
                <a:latin typeface="NikoshBAN" pitchFamily="2" charset="0"/>
              </a:rPr>
              <a:t>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447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dirty="0">
                <a:solidFill>
                  <a:prstClr val="white"/>
                </a:solidFill>
                <a:latin typeface="NikoshBAN" pitchFamily="2" charset="0"/>
              </a:rPr>
              <a:t> </a:t>
            </a:r>
            <a:endParaRPr lang="en-US" dirty="0"/>
          </a:p>
        </p:txBody>
      </p:sp>
      <p:sp>
        <p:nvSpPr>
          <p:cNvPr id="10" name="Down Arrow 9"/>
          <p:cNvSpPr/>
          <p:nvPr/>
        </p:nvSpPr>
        <p:spPr>
          <a:xfrm>
            <a:off x="3962400" y="1371600"/>
            <a:ext cx="1219200" cy="8382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762000" y="2362200"/>
            <a:ext cx="1066800" cy="8382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>
            <a:off x="4038600" y="2438400"/>
            <a:ext cx="1143000" cy="8382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Minus 12"/>
          <p:cNvSpPr/>
          <p:nvPr/>
        </p:nvSpPr>
        <p:spPr>
          <a:xfrm>
            <a:off x="0" y="2133600"/>
            <a:ext cx="9144000" cy="457200"/>
          </a:xfrm>
          <a:prstGeom prst="mathMinu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>
            <a:off x="7086600" y="2438400"/>
            <a:ext cx="990600" cy="9906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>
            <a:off x="7391400" y="4800600"/>
            <a:ext cx="1295400" cy="6858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>
            <a:off x="1524000" y="4800600"/>
            <a:ext cx="1295400" cy="7620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Minus 17"/>
          <p:cNvSpPr/>
          <p:nvPr/>
        </p:nvSpPr>
        <p:spPr>
          <a:xfrm>
            <a:off x="0" y="4572000"/>
            <a:ext cx="9144000" cy="304800"/>
          </a:xfrm>
          <a:prstGeom prst="mathMinus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lowchart: Alternate Process 19"/>
          <p:cNvSpPr/>
          <p:nvPr/>
        </p:nvSpPr>
        <p:spPr>
          <a:xfrm>
            <a:off x="0" y="5486400"/>
            <a:ext cx="4038600" cy="1371600"/>
          </a:xfrm>
          <a:prstGeom prst="flowChartAlternate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400" dirty="0" smtClean="0"/>
              <a:t>الفعل المضارع المنفىّ الموْكّد بلن</a:t>
            </a:r>
          </a:p>
          <a:p>
            <a:pPr algn="ctr"/>
            <a:r>
              <a:rPr lang="ar-SA" dirty="0" smtClean="0">
                <a:latin typeface="NikoshBAN" pitchFamily="2" charset="0"/>
                <a:cs typeface="NikoshBAN" pitchFamily="2" charset="0"/>
              </a:rPr>
              <a:t>لن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- যোগে দৃঢ়তাজ্ঞাপক না-বাচক ফেলে মুযারে। </a:t>
            </a:r>
          </a:p>
          <a:p>
            <a:pPr algn="ctr"/>
            <a:r>
              <a:rPr lang="en-US" dirty="0" smtClean="0">
                <a:latin typeface="NikoshBAN" pitchFamily="2" charset="0"/>
                <a:cs typeface="NikoshBAN" pitchFamily="2" charset="0"/>
              </a:rPr>
              <a:t>যেমন- </a:t>
            </a:r>
            <a:r>
              <a:rPr lang="ar-SA" dirty="0" smtClean="0">
                <a:latin typeface="NikoshBAN" pitchFamily="2" charset="0"/>
                <a:cs typeface="NikoshBAN" pitchFamily="2" charset="0"/>
              </a:rPr>
              <a:t> لن يسمع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Flowchart: Alternate Process 25"/>
          <p:cNvSpPr/>
          <p:nvPr/>
        </p:nvSpPr>
        <p:spPr>
          <a:xfrm>
            <a:off x="5334000" y="5486400"/>
            <a:ext cx="3810000" cy="1371600"/>
          </a:xfrm>
          <a:prstGeom prst="flowChartAlternateProcess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000" dirty="0" smtClean="0"/>
              <a:t>الفعل المضارع بلام التّاْكيد ونون التّاْكيد</a:t>
            </a:r>
          </a:p>
          <a:p>
            <a:pPr algn="ctr"/>
            <a:r>
              <a:rPr lang="en-US" dirty="0" smtClean="0">
                <a:latin typeface="NikoshBAN" pitchFamily="2" charset="0"/>
                <a:cs typeface="NikoshBAN" pitchFamily="2" charset="0"/>
              </a:rPr>
              <a:t>নিশ্চয়তাজ্ঞাপক লামে তাকিদ ও নূনে তাকিদযোগে ফেলে মুযারে। </a:t>
            </a:r>
          </a:p>
          <a:p>
            <a:pPr algn="ctr"/>
            <a:r>
              <a:rPr lang="en-US" dirty="0" smtClean="0">
                <a:latin typeface="NikoshBAN" pitchFamily="2" charset="0"/>
                <a:cs typeface="NikoshBAN" pitchFamily="2" charset="0"/>
              </a:rPr>
              <a:t>যেমন-</a:t>
            </a:r>
            <a:r>
              <a:rPr lang="ar-SA" dirty="0" smtClean="0">
                <a:latin typeface="NikoshBAN" pitchFamily="2" charset="0"/>
                <a:cs typeface="NikoshBAN" pitchFamily="2" charset="0"/>
              </a:rPr>
              <a:t>ليسمعنّ - ليسمعن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Flowchart: Alternate Process 20"/>
          <p:cNvSpPr/>
          <p:nvPr/>
        </p:nvSpPr>
        <p:spPr>
          <a:xfrm>
            <a:off x="0" y="3200400"/>
            <a:ext cx="2667000" cy="1371600"/>
          </a:xfrm>
          <a:prstGeom prst="flowChartAlternateProces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 smtClean="0"/>
              <a:t>الفعل المضارع المثبت</a:t>
            </a:r>
          </a:p>
          <a:p>
            <a:pPr algn="ctr"/>
            <a:r>
              <a:rPr lang="en-US" dirty="0" smtClean="0">
                <a:latin typeface="NikoshBAN" pitchFamily="2" charset="0"/>
                <a:cs typeface="NikoshBAN" pitchFamily="2" charset="0"/>
              </a:rPr>
              <a:t>হ্যাঁ-বাচক ফেলে মুযারে</a:t>
            </a:r>
          </a:p>
          <a:p>
            <a:pPr algn="ctr"/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যেমন- </a:t>
            </a:r>
            <a:r>
              <a:rPr lang="ar-SA" sz="2400" dirty="0" smtClean="0">
                <a:latin typeface="NikoshBAN" pitchFamily="2" charset="0"/>
                <a:cs typeface="NikoshBAN" pitchFamily="2" charset="0"/>
              </a:rPr>
              <a:t>يسمع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Flowchart: Alternate Process 21"/>
          <p:cNvSpPr/>
          <p:nvPr/>
        </p:nvSpPr>
        <p:spPr>
          <a:xfrm>
            <a:off x="2895600" y="3276600"/>
            <a:ext cx="2895600" cy="1295400"/>
          </a:xfrm>
          <a:prstGeom prst="flowChartAlternateProcess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400" dirty="0" smtClean="0"/>
              <a:t>الفعل المضارع المنفىّ</a:t>
            </a:r>
          </a:p>
          <a:p>
            <a:pPr algn="ctr"/>
            <a:r>
              <a:rPr lang="en-US" dirty="0" smtClean="0">
                <a:latin typeface="NikoshBAN" pitchFamily="2" charset="0"/>
                <a:cs typeface="NikoshBAN" pitchFamily="2" charset="0"/>
              </a:rPr>
              <a:t>না-বাচক ফেলে মুযারে</a:t>
            </a:r>
          </a:p>
          <a:p>
            <a:pPr algn="ctr"/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যেমন-</a:t>
            </a:r>
            <a:r>
              <a:rPr lang="ar-SA" sz="2400" dirty="0" smtClean="0">
                <a:latin typeface="NikoshBAN" pitchFamily="2" charset="0"/>
                <a:cs typeface="NikoshBAN" pitchFamily="2" charset="0"/>
              </a:rPr>
              <a:t>لا سمع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Flowchart: Alternate Process 27"/>
          <p:cNvSpPr/>
          <p:nvPr/>
        </p:nvSpPr>
        <p:spPr>
          <a:xfrm>
            <a:off x="6096000" y="3352800"/>
            <a:ext cx="3048000" cy="1219200"/>
          </a:xfrm>
          <a:prstGeom prst="flowChartAlternateProcess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 smtClean="0"/>
              <a:t>الفعل المضارع المنفىّ المجحود بلم</a:t>
            </a:r>
          </a:p>
          <a:p>
            <a:pPr algn="ctr"/>
            <a:r>
              <a:rPr lang="ar-SA" dirty="0" smtClean="0">
                <a:latin typeface="NikoshBAN" pitchFamily="2" charset="0"/>
                <a:cs typeface="NikoshBAN" pitchFamily="2" charset="0"/>
              </a:rPr>
              <a:t>لم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-যোগে অস্বীকৃতিজ্ঞাপক না-বাচক ফেলে মুযারে। </a:t>
            </a:r>
          </a:p>
          <a:p>
            <a:pPr algn="ctr"/>
            <a:r>
              <a:rPr lang="en-US" dirty="0" smtClean="0">
                <a:latin typeface="NikoshBAN" pitchFamily="2" charset="0"/>
                <a:cs typeface="NikoshBAN" pitchFamily="2" charset="0"/>
              </a:rPr>
              <a:t>যেমন-</a:t>
            </a:r>
            <a:r>
              <a:rPr lang="ar-SA" dirty="0" smtClean="0">
                <a:latin typeface="NikoshBAN" pitchFamily="2" charset="0"/>
                <a:cs typeface="NikoshBAN" pitchFamily="2" charset="0"/>
              </a:rPr>
              <a:t>لم سمع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9603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20" grpId="0" animBg="1"/>
      <p:bldP spid="26" grpId="0" animBg="1"/>
      <p:bldP spid="21" grpId="0" animBg="1"/>
      <p:bldP spid="22" grpId="0" animBg="1"/>
      <p:bldP spid="2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asullabad\Downloads\download (10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  <p:sp>
        <p:nvSpPr>
          <p:cNvPr id="3" name="Oval 2"/>
          <p:cNvSpPr/>
          <p:nvPr/>
        </p:nvSpPr>
        <p:spPr>
          <a:xfrm>
            <a:off x="3429000" y="5029200"/>
            <a:ext cx="3581400" cy="1828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800" dirty="0" smtClean="0">
                <a:latin typeface="NikoshBAN" pitchFamily="2" charset="0"/>
                <a:cs typeface="NikoshBAN" pitchFamily="2" charset="0"/>
              </a:rPr>
              <a:t>ব্যবসা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1690255" y="0"/>
            <a:ext cx="4906736" cy="2057400"/>
          </a:xfrm>
          <a:prstGeom prst="horizont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800" b="1" dirty="0" smtClean="0">
                <a:solidFill>
                  <a:srgbClr val="7030A0"/>
                </a:solidFill>
              </a:rPr>
              <a:t>الأعمال المنفردي</a:t>
            </a:r>
            <a:endParaRPr lang="en-US" sz="4800" b="1" dirty="0" smtClean="0">
              <a:solidFill>
                <a:srgbClr val="7030A0"/>
              </a:solidFill>
            </a:endParaRPr>
          </a:p>
          <a:p>
            <a:pPr algn="ctr"/>
            <a:r>
              <a:rPr lang="en-US" sz="4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48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0" y="1524000"/>
            <a:ext cx="9144000" cy="190500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 smtClean="0"/>
              <a:t>ما معنى الفعل المضارع لغة؟</a:t>
            </a:r>
            <a:endParaRPr lang="en-US" sz="2800" dirty="0" smtClean="0"/>
          </a:p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ফেল মুযারে এর আভিধানিক অর্থ কী?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0" y="3429000"/>
            <a:ext cx="9144000" cy="20574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dirty="0" smtClean="0"/>
              <a:t>وكم قسما لها؟</a:t>
            </a:r>
            <a:endParaRPr lang="en-US" sz="3200" dirty="0" smtClean="0"/>
          </a:p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এবং উহা কত প্রকার?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0" y="5638800"/>
            <a:ext cx="4648200" cy="12192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/>
              <a:t>٢دقيق-الوقت</a:t>
            </a:r>
            <a:endParaRPr lang="en-US" sz="3600" dirty="0" smtClean="0"/>
          </a:p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সময়-২ মিনিট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40785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asullabad\Downloads\download (10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  <p:sp>
        <p:nvSpPr>
          <p:cNvPr id="3" name="Oval 2"/>
          <p:cNvSpPr/>
          <p:nvPr/>
        </p:nvSpPr>
        <p:spPr>
          <a:xfrm>
            <a:off x="3429000" y="5029200"/>
            <a:ext cx="3581400" cy="1828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800" dirty="0" smtClean="0">
                <a:latin typeface="NikoshBAN" pitchFamily="2" charset="0"/>
                <a:cs typeface="NikoshBAN" pitchFamily="2" charset="0"/>
              </a:rPr>
              <a:t>ব্যবসা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Flowchart: Alternate Process 2"/>
          <p:cNvSpPr/>
          <p:nvPr/>
        </p:nvSpPr>
        <p:spPr>
          <a:xfrm>
            <a:off x="3657600" y="6096000"/>
            <a:ext cx="2590800" cy="762000"/>
          </a:xfrm>
          <a:prstGeom prst="flowChartAlternate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দেহের সাথে সাদৃশ্য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52400" y="-35169"/>
            <a:ext cx="8991600" cy="68580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C:\Users\kibria\Desktop\M M C\HABIB\20180224_163738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54" y="2362200"/>
            <a:ext cx="3048000" cy="2819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2438400" y="152400"/>
            <a:ext cx="4114800" cy="12192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 smtClean="0"/>
              <a:t> تعريف الاستاد</a:t>
            </a:r>
            <a:endParaRPr lang="en-US" sz="4400" dirty="0"/>
          </a:p>
        </p:txBody>
      </p:sp>
      <p:sp>
        <p:nvSpPr>
          <p:cNvPr id="5" name="Rounded Rectangle 4"/>
          <p:cNvSpPr/>
          <p:nvPr/>
        </p:nvSpPr>
        <p:spPr>
          <a:xfrm>
            <a:off x="3663462" y="2247900"/>
            <a:ext cx="5334000" cy="304800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 smtClean="0"/>
              <a:t>محمد حبيبر الرحمن</a:t>
            </a:r>
          </a:p>
          <a:p>
            <a:pPr algn="ctr"/>
            <a:r>
              <a:rPr lang="ar-SA" sz="2800" dirty="0" smtClean="0"/>
              <a:t>المدرس المساعد (مولوبى)</a:t>
            </a:r>
          </a:p>
          <a:p>
            <a:pPr algn="ctr"/>
            <a:r>
              <a:rPr lang="ar-SA" sz="2800" dirty="0" smtClean="0"/>
              <a:t>رسولابد داخل مدرسة</a:t>
            </a:r>
          </a:p>
          <a:p>
            <a:pPr algn="ctr"/>
            <a:r>
              <a:rPr lang="ar-SA" sz="2800" dirty="0" smtClean="0"/>
              <a:t>نبينغر- برهمنبارية</a:t>
            </a:r>
          </a:p>
          <a:p>
            <a:pPr algn="ctr"/>
            <a:r>
              <a:rPr lang="ar-SA" sz="2800" dirty="0" smtClean="0"/>
              <a:t>رقم المعلم-2025326 </a:t>
            </a:r>
            <a:endParaRPr lang="en-US" sz="2800" dirty="0"/>
          </a:p>
        </p:txBody>
      </p:sp>
      <p:sp>
        <p:nvSpPr>
          <p:cNvPr id="6" name="Diagonal Stripe 5"/>
          <p:cNvSpPr/>
          <p:nvPr/>
        </p:nvSpPr>
        <p:spPr>
          <a:xfrm>
            <a:off x="1981200" y="1271954"/>
            <a:ext cx="1143000" cy="1090246"/>
          </a:xfrm>
          <a:prstGeom prst="diagStrip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Lightning Bolt 6"/>
          <p:cNvSpPr/>
          <p:nvPr/>
        </p:nvSpPr>
        <p:spPr>
          <a:xfrm>
            <a:off x="5181600" y="1271954"/>
            <a:ext cx="1447800" cy="990600"/>
          </a:xfrm>
          <a:prstGeom prst="lightningBol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356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33600"/>
            <a:ext cx="9144000" cy="251460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0" y="4800600"/>
            <a:ext cx="9144000" cy="9906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Ø"/>
            </a:pPr>
            <a:r>
              <a:rPr lang="ar-SA" b="1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الفعل المضارع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কাহাকে বলে? তা তোমরা দু’জন, দু’জন করে আলোচনা করে খাতায় লেখ। </a:t>
            </a:r>
            <a:r>
              <a:rPr lang="en-US" b="1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0" y="6172200"/>
            <a:ext cx="2895600" cy="6858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٢دقيق-الوقت</a:t>
            </a:r>
            <a:endParaRPr lang="en-US" dirty="0" smtClean="0"/>
          </a:p>
          <a:p>
            <a:pPr algn="ctr"/>
            <a:r>
              <a:rPr lang="en-US" dirty="0" smtClean="0">
                <a:latin typeface="NikoshBAN" pitchFamily="2" charset="0"/>
                <a:cs typeface="NikoshBAN" pitchFamily="2" charset="0"/>
              </a:rPr>
              <a:t>সময়-২ মিনিট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2057400" y="0"/>
            <a:ext cx="5715000" cy="2057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الاعمال الزوجى</a:t>
            </a:r>
            <a:endParaRPr lang="en-US" sz="4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জোডায় কাজ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asullabad\Downloads\download (10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  <p:sp>
        <p:nvSpPr>
          <p:cNvPr id="3" name="Oval 2"/>
          <p:cNvSpPr/>
          <p:nvPr/>
        </p:nvSpPr>
        <p:spPr>
          <a:xfrm>
            <a:off x="3429000" y="5029200"/>
            <a:ext cx="3581400" cy="1828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800" dirty="0" smtClean="0">
                <a:latin typeface="NikoshBAN" pitchFamily="2" charset="0"/>
                <a:cs typeface="NikoshBAN" pitchFamily="2" charset="0"/>
              </a:rPr>
              <a:t>ব্যবসা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362200"/>
          </a:xfrm>
        </p:spPr>
        <p:txBody>
          <a:bodyPr>
            <a:normAutofit/>
          </a:bodyPr>
          <a:lstStyle/>
          <a:p>
            <a:r>
              <a:rPr lang="ar-MA" sz="6600" b="1" dirty="0" smtClean="0">
                <a:solidFill>
                  <a:srgbClr val="C00000"/>
                </a:solidFill>
              </a:rPr>
              <a:t>عمل الاجتماعى</a:t>
            </a:r>
            <a:r>
              <a:rPr lang="en-US" sz="6600" b="1" dirty="0" smtClean="0">
                <a:solidFill>
                  <a:srgbClr val="C00000"/>
                </a:solidFill>
              </a:rPr>
              <a:t/>
            </a:r>
            <a:br>
              <a:rPr lang="en-US" sz="6600" b="1" dirty="0" smtClean="0">
                <a:solidFill>
                  <a:srgbClr val="C00000"/>
                </a:solidFill>
              </a:rPr>
            </a:br>
            <a:r>
              <a:rPr lang="en-US" sz="6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দলগত কাজ</a:t>
            </a:r>
            <a:r>
              <a:rPr lang="ar-MA" sz="6600" b="1" dirty="0" smtClean="0">
                <a:solidFill>
                  <a:srgbClr val="C00000"/>
                </a:solidFill>
              </a:rPr>
              <a:t> </a:t>
            </a:r>
            <a:endParaRPr lang="en-US" sz="66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332037"/>
            <a:ext cx="9144000" cy="4525963"/>
          </a:xfrm>
        </p:spPr>
        <p:txBody>
          <a:bodyPr>
            <a:normAutofit/>
          </a:bodyPr>
          <a:lstStyle/>
          <a:p>
            <a:r>
              <a:rPr lang="ar-SA" sz="4000" b="1" dirty="0" smtClean="0">
                <a:solidFill>
                  <a:srgbClr val="002060"/>
                </a:solidFill>
              </a:rPr>
              <a:t>عرّف الفعل المضارع ؟ وكم قسما لها؟ وكم هى؟</a:t>
            </a:r>
            <a:r>
              <a:rPr lang="ar-MA" sz="4000" b="1" dirty="0" smtClean="0">
                <a:solidFill>
                  <a:srgbClr val="002060"/>
                </a:solidFill>
              </a:rPr>
              <a:t>  </a:t>
            </a:r>
          </a:p>
          <a:p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ফেল মুযারে কাকে বলে? এবং উহা কত প্রকার ও কী কী ?</a:t>
            </a:r>
            <a:endParaRPr lang="en-US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0" y="6019800"/>
            <a:ext cx="2971800" cy="8382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/>
              <a:t> ٥ دقيق-الوقت</a:t>
            </a:r>
            <a:endParaRPr lang="en-US" sz="2400" dirty="0" smtClean="0"/>
          </a:p>
          <a:p>
            <a:pPr algn="ctr"/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সময়- ৫ মিনিট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4038600"/>
            <a:ext cx="2980767" cy="2819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1" y="4038599"/>
            <a:ext cx="3047999" cy="281940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95813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Flowchart: Alternate Process 2"/>
          <p:cNvSpPr/>
          <p:nvPr/>
        </p:nvSpPr>
        <p:spPr>
          <a:xfrm>
            <a:off x="3657600" y="6096000"/>
            <a:ext cx="2590800" cy="762000"/>
          </a:xfrm>
          <a:prstGeom prst="flowChartAlternate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দেহের সাথে সাদৃশ্য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orizontal Scroll 8"/>
          <p:cNvSpPr/>
          <p:nvPr/>
        </p:nvSpPr>
        <p:spPr>
          <a:xfrm>
            <a:off x="1676400" y="152400"/>
            <a:ext cx="5912708" cy="2222229"/>
          </a:xfrm>
          <a:prstGeom prst="horizontalScrol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6000" b="1" dirty="0" smtClean="0">
                <a:solidFill>
                  <a:srgbClr val="7030A0"/>
                </a:solidFill>
              </a:rPr>
              <a:t>تقييم</a:t>
            </a:r>
            <a:endParaRPr lang="en-US" sz="6000" b="1" dirty="0" smtClean="0">
              <a:solidFill>
                <a:srgbClr val="7030A0"/>
              </a:solidFill>
            </a:endParaRPr>
          </a:p>
          <a:p>
            <a:pPr algn="ctr"/>
            <a:r>
              <a:rPr lang="en-US" sz="6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মূল্যায়ণ</a:t>
            </a:r>
            <a:endParaRPr lang="en-US" sz="6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0" y="3124200"/>
            <a:ext cx="9144000" cy="22860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 smtClean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ar-SA" sz="3200" b="1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الفعل المضارع </a:t>
            </a:r>
            <a:r>
              <a:rPr lang="en-US" sz="3200" b="1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এর আভিধানিক অর্থ কী?</a:t>
            </a:r>
          </a:p>
          <a:p>
            <a:pPr>
              <a:buFont typeface="Wingdings" pitchFamily="2" charset="2"/>
              <a:buChar char="v"/>
            </a:pPr>
            <a:r>
              <a:rPr lang="ar-SA" sz="2800" b="1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فعل المضارع </a:t>
            </a:r>
            <a:r>
              <a:rPr lang="en-US" sz="2800" b="1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কাহাকে বলে?</a:t>
            </a:r>
          </a:p>
          <a:p>
            <a:pPr>
              <a:buFont typeface="Wingdings" pitchFamily="2" charset="2"/>
              <a:buChar char="v"/>
            </a:pPr>
            <a:r>
              <a:rPr lang="ar-SA" sz="2800" b="1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الفعل المضارع </a:t>
            </a:r>
            <a:r>
              <a:rPr lang="en-US" sz="2800" b="1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কত প্রকার ও কী কী?</a:t>
            </a:r>
          </a:p>
          <a:p>
            <a:r>
              <a:rPr lang="en-US" sz="2800" b="1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smtClean="0">
                <a:solidFill>
                  <a:schemeClr val="bg2"/>
                </a:solidFill>
              </a:rPr>
              <a:t> </a:t>
            </a:r>
            <a:endParaRPr lang="en-US" sz="2800" dirty="0">
              <a:solidFill>
                <a:schemeClr val="bg2"/>
              </a:solidFill>
            </a:endParaRPr>
          </a:p>
        </p:txBody>
      </p:sp>
      <p:sp>
        <p:nvSpPr>
          <p:cNvPr id="24" name="Down Arrow 23"/>
          <p:cNvSpPr/>
          <p:nvPr/>
        </p:nvSpPr>
        <p:spPr>
          <a:xfrm>
            <a:off x="4038600" y="2057400"/>
            <a:ext cx="1295400" cy="9784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346903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3" grpId="0" animBg="1"/>
      <p:bldP spid="2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asullabad\Downloads\download (10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  <p:sp>
        <p:nvSpPr>
          <p:cNvPr id="3" name="Oval 2"/>
          <p:cNvSpPr/>
          <p:nvPr/>
        </p:nvSpPr>
        <p:spPr>
          <a:xfrm>
            <a:off x="3429000" y="5029200"/>
            <a:ext cx="3581400" cy="1828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800" dirty="0" smtClean="0">
                <a:latin typeface="NikoshBAN" pitchFamily="2" charset="0"/>
                <a:cs typeface="NikoshBAN" pitchFamily="2" charset="0"/>
              </a:rPr>
              <a:t>ব্যবসা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orizontal Scroll 4"/>
          <p:cNvSpPr/>
          <p:nvPr/>
        </p:nvSpPr>
        <p:spPr>
          <a:xfrm>
            <a:off x="2214949" y="86498"/>
            <a:ext cx="4587446" cy="2351902"/>
          </a:xfrm>
          <a:prstGeom prst="horizontalScrol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 smtClean="0">
              <a:solidFill>
                <a:schemeClr val="bg1"/>
              </a:solidFill>
            </a:endParaRPr>
          </a:p>
          <a:p>
            <a:pPr algn="ctr"/>
            <a:r>
              <a:rPr lang="ar-SA" sz="4000" b="1" dirty="0" smtClean="0">
                <a:solidFill>
                  <a:schemeClr val="bg1"/>
                </a:solidFill>
              </a:rPr>
              <a:t>الواجب المنزلي</a:t>
            </a:r>
            <a:endParaRPr lang="en-US" sz="40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</a:p>
          <a:p>
            <a:pPr algn="ctr"/>
            <a:endParaRPr lang="en-US" sz="5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0" y="2743200"/>
            <a:ext cx="9144000" cy="41148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/>
            <a:r>
              <a:rPr lang="ar-SA" sz="5400" b="1" dirty="0" smtClean="0">
                <a:solidFill>
                  <a:schemeClr val="bg1"/>
                </a:solidFill>
              </a:rPr>
              <a:t>تكتبون عن المنزلي الفعل المضارع ما هى؟وكم قسما لها؟ بيّن كلّ قسم ممثّلا-</a:t>
            </a:r>
            <a:endParaRPr lang="en-US" sz="5400" b="1" dirty="0" smtClean="0">
              <a:solidFill>
                <a:schemeClr val="bg1"/>
              </a:solidFill>
            </a:endParaRPr>
          </a:p>
          <a:p>
            <a:pPr marL="342900" indent="-342900" algn="ctr"/>
            <a:r>
              <a:rPr lang="en-US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ফেল মুযারে কাকে বলে? উহা কত প্রকার ও কী কী? প্রত্যেক প্রকারের উদাহরণসহ আগামীকাল খাতায় লিখে আনবে।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016502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Flowchart: Alternate Process 2"/>
          <p:cNvSpPr/>
          <p:nvPr/>
        </p:nvSpPr>
        <p:spPr>
          <a:xfrm>
            <a:off x="3657600" y="6096000"/>
            <a:ext cx="2590800" cy="762000"/>
          </a:xfrm>
          <a:prstGeom prst="flowChartAlternate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দেহের সাথে সাদৃশ্য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-24247"/>
            <a:ext cx="9144000" cy="2386447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/>
            <a:r>
              <a:rPr lang="ar-SA" sz="4400" dirty="0" smtClean="0">
                <a:solidFill>
                  <a:prstClr val="white"/>
                </a:solidFill>
              </a:rPr>
              <a:t>الاختتام :</a:t>
            </a:r>
          </a:p>
          <a:p>
            <a:pPr marL="285750" indent="-285750" algn="ctr"/>
            <a:r>
              <a:rPr lang="ar-SA" sz="4400" dirty="0" smtClean="0">
                <a:solidFill>
                  <a:prstClr val="white"/>
                </a:solidFill>
              </a:rPr>
              <a:t> </a:t>
            </a:r>
            <a:r>
              <a:rPr lang="en-US" sz="44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উপসংহার</a:t>
            </a:r>
            <a:endParaRPr lang="en-US" sz="44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0" y="3048001"/>
            <a:ext cx="9157857" cy="381000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4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يكثر استعمال الفعل المضارع فى اللّغة العربيّة, فعلى طلاّب اللّغة العربيّة ان يهتمّوا به تماما-</a:t>
            </a:r>
          </a:p>
          <a:p>
            <a:pPr algn="ctr"/>
            <a:r>
              <a:rPr lang="ar-SA" sz="24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 আরবি ভাষায়</a:t>
            </a:r>
            <a:r>
              <a:rPr lang="ar-SA" sz="24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فعل المضارع </a:t>
            </a:r>
            <a:r>
              <a:rPr lang="en-US" sz="24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এর ব্যাপক ব্যবহার রয়েছে। তাই আরব ভাষার ছাত্রদের উচিত এ ব্যপারে পূর্ণ গুরুত্ব প্রদান করা।</a:t>
            </a:r>
            <a:endParaRPr lang="en-US" sz="24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47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dirty="0">
                <a:solidFill>
                  <a:prstClr val="black"/>
                </a:solidFill>
                <a:latin typeface="NikoshBAN" pitchFamily="2" charset="0"/>
              </a:rPr>
              <a:t>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47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dirty="0">
                <a:solidFill>
                  <a:prstClr val="white"/>
                </a:solidFill>
                <a:latin typeface="NikoshBAN" pitchFamily="2" charset="0"/>
              </a:rPr>
              <a:t>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3505200" y="2362200"/>
            <a:ext cx="1981200" cy="16002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40527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asullabad\Downloads\download (10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  <p:sp>
        <p:nvSpPr>
          <p:cNvPr id="3" name="Oval 2"/>
          <p:cNvSpPr/>
          <p:nvPr/>
        </p:nvSpPr>
        <p:spPr>
          <a:xfrm>
            <a:off x="3429000" y="5029200"/>
            <a:ext cx="3581400" cy="1828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800" dirty="0" smtClean="0">
                <a:latin typeface="NikoshBAN" pitchFamily="2" charset="0"/>
                <a:cs typeface="NikoshBAN" pitchFamily="2" charset="0"/>
              </a:rPr>
              <a:t>ব্যবসা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alpha val="21960"/>
            </a:srgbClr>
          </a:solidFill>
          <a:ln w="190500">
            <a:pattFill prst="smCheck">
              <a:fgClr>
                <a:srgbClr val="CC99FF"/>
              </a:fgClr>
              <a:bgClr>
                <a:srgbClr val="FFFFFF"/>
              </a:bgClr>
            </a:pattFill>
            <a:miter lim="800000"/>
            <a:headEnd/>
            <a:tailEnd/>
          </a:ln>
        </p:spPr>
        <p:txBody>
          <a:bodyPr/>
          <a:lstStyle/>
          <a:p>
            <a:endParaRPr lang="en-US">
              <a:cs typeface="Mangal" pitchFamily="18" charset="0"/>
            </a:endParaRPr>
          </a:p>
        </p:txBody>
      </p:sp>
      <p:sp>
        <p:nvSpPr>
          <p:cNvPr id="3080" name="AutoShape 13"/>
          <p:cNvSpPr>
            <a:spLocks noChangeArrowheads="1"/>
          </p:cNvSpPr>
          <p:nvPr/>
        </p:nvSpPr>
        <p:spPr bwMode="auto">
          <a:xfrm>
            <a:off x="2286000" y="0"/>
            <a:ext cx="4800600" cy="2133600"/>
          </a:xfrm>
          <a:prstGeom prst="roundRect">
            <a:avLst>
              <a:gd name="adj" fmla="val 16667"/>
            </a:avLst>
          </a:prstGeom>
          <a:solidFill>
            <a:schemeClr val="accent2">
              <a:lumMod val="75000"/>
              <a:alpha val="20000"/>
            </a:schemeClr>
          </a:solidFill>
          <a:ln w="9525">
            <a:solidFill>
              <a:srgbClr val="CC99FF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ar-SA" sz="4000" dirty="0" smtClean="0">
                <a:solidFill>
                  <a:srgbClr val="663300"/>
                </a:solidFill>
              </a:rPr>
              <a:t>تعريف الدرس</a:t>
            </a:r>
          </a:p>
          <a:p>
            <a:pPr algn="ctr"/>
            <a:r>
              <a:rPr lang="en-US" sz="4000" dirty="0" smtClean="0">
                <a:solidFill>
                  <a:srgbClr val="663300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4000" dirty="0">
              <a:solidFill>
                <a:srgbClr val="6633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572000" y="2971800"/>
            <a:ext cx="4572000" cy="388620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US" sz="4800" b="1" dirty="0" smtClean="0">
                <a:solidFill>
                  <a:schemeClr val="accent4"/>
                </a:solidFill>
              </a:rPr>
              <a:t>  </a:t>
            </a:r>
            <a:r>
              <a:rPr lang="ar-SA" sz="4800" b="1" dirty="0" smtClean="0">
                <a:solidFill>
                  <a:schemeClr val="accent4"/>
                </a:solidFill>
              </a:rPr>
              <a:t>       </a:t>
            </a:r>
            <a:r>
              <a:rPr lang="ar-SA" sz="2400" b="1" dirty="0" smtClean="0">
                <a:solidFill>
                  <a:schemeClr val="accent4"/>
                </a:solidFill>
              </a:rPr>
              <a:t>الصف السابع</a:t>
            </a:r>
          </a:p>
          <a:p>
            <a:pPr algn="r"/>
            <a:r>
              <a:rPr lang="ar-SA" sz="2400" b="1" dirty="0" smtClean="0">
                <a:solidFill>
                  <a:schemeClr val="accent4"/>
                </a:solidFill>
              </a:rPr>
              <a:t>       المادة: </a:t>
            </a:r>
            <a:r>
              <a:rPr lang="ar-SA" sz="1600" b="1" dirty="0" smtClean="0">
                <a:solidFill>
                  <a:schemeClr val="accent4"/>
                </a:solidFill>
              </a:rPr>
              <a:t>اللغة العربية (القواعدواختبارالقواعد</a:t>
            </a:r>
            <a:r>
              <a:rPr lang="ar-SA" sz="2400" b="1" dirty="0" smtClean="0">
                <a:solidFill>
                  <a:schemeClr val="accent4"/>
                </a:solidFill>
              </a:rPr>
              <a:t>)</a:t>
            </a:r>
          </a:p>
          <a:p>
            <a:pPr algn="r"/>
            <a:r>
              <a:rPr lang="ar-SA" sz="2400" b="1" dirty="0" smtClean="0">
                <a:solidFill>
                  <a:schemeClr val="accent4"/>
                </a:solidFill>
              </a:rPr>
              <a:t>       الوحدة الاْولى</a:t>
            </a:r>
          </a:p>
          <a:p>
            <a:pPr algn="r"/>
            <a:r>
              <a:rPr lang="ar-SA" sz="2400" b="1" dirty="0" smtClean="0">
                <a:solidFill>
                  <a:schemeClr val="accent4"/>
                </a:solidFill>
              </a:rPr>
              <a:t>       الدرس السّادس</a:t>
            </a:r>
          </a:p>
          <a:p>
            <a:pPr algn="r"/>
            <a:r>
              <a:rPr lang="ar-SA" sz="2400" b="1" dirty="0" smtClean="0">
                <a:solidFill>
                  <a:schemeClr val="accent4"/>
                </a:solidFill>
              </a:rPr>
              <a:t>       المدة:اربعون دقيقة</a:t>
            </a:r>
          </a:p>
          <a:p>
            <a:pPr algn="r"/>
            <a:r>
              <a:rPr lang="ar-SA" sz="2400" b="1" smtClean="0">
                <a:solidFill>
                  <a:srgbClr val="FF0000"/>
                </a:solidFill>
              </a:rPr>
              <a:t>       </a:t>
            </a:r>
            <a:r>
              <a:rPr lang="ar-SA" sz="2400" b="1" smtClean="0">
                <a:solidFill>
                  <a:schemeClr val="accent4"/>
                </a:solidFill>
              </a:rPr>
              <a:t>التاريخ:2020-01/3 </a:t>
            </a:r>
            <a:endParaRPr lang="en-US" sz="800" b="1" dirty="0">
              <a:solidFill>
                <a:schemeClr val="accent4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0" y="2971800"/>
            <a:ext cx="4495800" cy="388620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শ্রেণিঃ দাখিল নবম </a:t>
            </a:r>
          </a:p>
          <a:p>
            <a:pPr algn="ctr"/>
            <a:r>
              <a:rPr lang="en-US" sz="36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বিষয়ঃ আরবি ২য়   </a:t>
            </a:r>
          </a:p>
          <a:p>
            <a:pPr algn="ctr"/>
            <a:r>
              <a:rPr lang="en-US" sz="36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  অধ্যায়ঃ প্রথম</a:t>
            </a:r>
          </a:p>
          <a:p>
            <a:pPr algn="ctr"/>
            <a:r>
              <a:rPr lang="en-US" sz="36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পাঠঃ ৬ষ্ঠা</a:t>
            </a:r>
          </a:p>
          <a:p>
            <a:pPr algn="ctr"/>
            <a:r>
              <a:rPr lang="en-US" sz="36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সময়ঃ   40 মিনিট।  </a:t>
            </a:r>
          </a:p>
          <a:p>
            <a:pPr algn="ctr"/>
            <a:r>
              <a:rPr lang="en-US" sz="36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তারিখঃ </a:t>
            </a:r>
            <a:r>
              <a:rPr lang="en-US" sz="36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01</a:t>
            </a:r>
            <a:r>
              <a:rPr lang="en-US" sz="36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/03/২০20ইং</a:t>
            </a:r>
          </a:p>
          <a:p>
            <a:pPr algn="ctr"/>
            <a:r>
              <a:rPr lang="en-US" sz="36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মোবাঃ ০১৯১৭৩০১৭৭২</a:t>
            </a:r>
            <a:r>
              <a:rPr lang="en-US" sz="36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en-US" sz="3600" dirty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Diagonal Stripe 6"/>
          <p:cNvSpPr/>
          <p:nvPr/>
        </p:nvSpPr>
        <p:spPr>
          <a:xfrm>
            <a:off x="2057400" y="2133600"/>
            <a:ext cx="533400" cy="838200"/>
          </a:xfrm>
          <a:prstGeom prst="diagStrip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Lightning Bolt 7"/>
          <p:cNvSpPr/>
          <p:nvPr/>
        </p:nvSpPr>
        <p:spPr>
          <a:xfrm>
            <a:off x="6705600" y="1981200"/>
            <a:ext cx="762000" cy="914400"/>
          </a:xfrm>
          <a:prstGeom prst="lightningBol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71649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0" grpId="0" animBg="1"/>
      <p:bldP spid="12" grpId="0" animBg="1"/>
      <p:bldP spid="5" grpId="0" animBg="1"/>
      <p:bldP spid="7" grpId="0" animBg="1"/>
      <p:bldP spid="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flowermeaning.com/flower-pics/Rose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4471" y="1905000"/>
            <a:ext cx="5335029" cy="3581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Horizontal Scroll 3"/>
          <p:cNvSpPr/>
          <p:nvPr/>
        </p:nvSpPr>
        <p:spPr>
          <a:xfrm>
            <a:off x="1998706" y="1"/>
            <a:ext cx="5430794" cy="2057399"/>
          </a:xfrm>
          <a:prstGeom prst="horizontalScrol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5400" b="1" dirty="0" smtClean="0">
                <a:solidFill>
                  <a:schemeClr val="bg1"/>
                </a:solidFill>
              </a:rPr>
              <a:t>شكرا</a:t>
            </a:r>
          </a:p>
          <a:p>
            <a:pPr algn="ctr"/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094471" y="5572898"/>
            <a:ext cx="5335029" cy="1285102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800" b="1" dirty="0" smtClean="0"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الى اللقاء</a:t>
            </a:r>
          </a:p>
          <a:p>
            <a:pPr algn="ctr"/>
            <a:r>
              <a:rPr lang="en-US" sz="4800" b="1" dirty="0" smtClean="0"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আবার দেখ হবে</a:t>
            </a:r>
            <a:endParaRPr lang="en-US" sz="4800" b="1" dirty="0">
              <a:solidFill>
                <a:srgbClr val="FFFF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867818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asullabad\Downloads\download (10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  <p:sp>
        <p:nvSpPr>
          <p:cNvPr id="3" name="Oval 2"/>
          <p:cNvSpPr/>
          <p:nvPr/>
        </p:nvSpPr>
        <p:spPr>
          <a:xfrm>
            <a:off x="3429000" y="5029200"/>
            <a:ext cx="3581400" cy="1828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800" dirty="0" smtClean="0">
                <a:latin typeface="NikoshBAN" pitchFamily="2" charset="0"/>
                <a:cs typeface="NikoshBAN" pitchFamily="2" charset="0"/>
              </a:rPr>
              <a:t>ব্যবসা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Flowchart: Alternate Process 2"/>
          <p:cNvSpPr/>
          <p:nvPr/>
        </p:nvSpPr>
        <p:spPr>
          <a:xfrm>
            <a:off x="3657600" y="6096000"/>
            <a:ext cx="2590800" cy="762000"/>
          </a:xfrm>
          <a:prstGeom prst="flowChartAlternate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দেহের সাথে সাদৃশ্য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428596" y="642918"/>
            <a:ext cx="7929618" cy="250033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000" dirty="0" smtClean="0"/>
              <a:t>درس اليوم</a:t>
            </a:r>
            <a:endParaRPr lang="bn-BD" sz="4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আজকের পাঠ</a:t>
            </a:r>
            <a:endParaRPr lang="en-US" sz="4000" dirty="0"/>
          </a:p>
        </p:txBody>
      </p:sp>
      <p:sp>
        <p:nvSpPr>
          <p:cNvPr id="3" name="Down Arrow 2"/>
          <p:cNvSpPr/>
          <p:nvPr/>
        </p:nvSpPr>
        <p:spPr>
          <a:xfrm>
            <a:off x="3714744" y="3214686"/>
            <a:ext cx="1357322" cy="100013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0" y="4214818"/>
            <a:ext cx="9144000" cy="2643182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r-SA" sz="4000" dirty="0" smtClean="0">
                <a:latin typeface="NikoshBAN" pitchFamily="2" charset="0"/>
                <a:cs typeface="NikoshBAN" pitchFamily="2" charset="0"/>
              </a:rPr>
              <a:t>فعل المضارع</a:t>
            </a:r>
            <a:endParaRPr lang="bn-BD" sz="2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ফেলে 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মুযারে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7867" y="1741714"/>
            <a:ext cx="8441872" cy="2601686"/>
          </a:xfrm>
        </p:spPr>
        <p:txBody>
          <a:bodyPr>
            <a:normAutofit fontScale="70000" lnSpcReduction="20000"/>
          </a:bodyPr>
          <a:lstStyle/>
          <a:p>
            <a:pPr marL="0" indent="0" algn="r">
              <a:buNone/>
            </a:pPr>
            <a:r>
              <a:rPr lang="ar-SA" sz="5400" b="1" dirty="0" smtClean="0">
                <a:solidFill>
                  <a:srgbClr val="7030A0"/>
                </a:solidFill>
              </a:rPr>
              <a:t>يستطيع الطلاب بعد فراغة الدرس.........  </a:t>
            </a:r>
            <a:endParaRPr lang="en-US" sz="5400" b="1" dirty="0" smtClean="0">
              <a:solidFill>
                <a:srgbClr val="7030A0"/>
              </a:solidFill>
            </a:endParaRPr>
          </a:p>
          <a:p>
            <a:pPr marL="0" indent="0" algn="r">
              <a:buNone/>
            </a:pPr>
            <a:r>
              <a:rPr lang="ar-SA" sz="4400" b="1" dirty="0" smtClean="0">
                <a:solidFill>
                  <a:srgbClr val="7030A0"/>
                </a:solidFill>
              </a:rPr>
              <a:t>١. مامعنى الفعل المضارع لغة؟</a:t>
            </a:r>
          </a:p>
          <a:p>
            <a:pPr marL="0" indent="0" algn="r">
              <a:buNone/>
            </a:pPr>
            <a:r>
              <a:rPr lang="ar-SA" sz="4400" b="1" dirty="0" smtClean="0">
                <a:solidFill>
                  <a:srgbClr val="7030A0"/>
                </a:solidFill>
              </a:rPr>
              <a:t>٢. ماهوالفعل المضارع اصطلاحا- </a:t>
            </a:r>
          </a:p>
          <a:p>
            <a:pPr marL="0" indent="0" algn="r">
              <a:buNone/>
            </a:pPr>
            <a:r>
              <a:rPr lang="ar-SA" sz="4400" b="1" dirty="0" smtClean="0">
                <a:solidFill>
                  <a:srgbClr val="7030A0"/>
                </a:solidFill>
              </a:rPr>
              <a:t>٣. كم قسمالها مع التّمثيل-</a:t>
            </a:r>
            <a:endParaRPr lang="ar-SA" sz="5400" b="1" dirty="0" smtClean="0">
              <a:solidFill>
                <a:srgbClr val="7030A0"/>
              </a:solidFill>
            </a:endParaRPr>
          </a:p>
          <a:p>
            <a:pPr marL="0" indent="0" algn="r">
              <a:buNone/>
            </a:pPr>
            <a:r>
              <a:rPr lang="ar-SA" sz="5400" b="1" dirty="0" smtClean="0">
                <a:solidFill>
                  <a:srgbClr val="7030A0"/>
                </a:solidFill>
              </a:rPr>
              <a:t> </a:t>
            </a:r>
          </a:p>
        </p:txBody>
      </p:sp>
      <p:sp>
        <p:nvSpPr>
          <p:cNvPr id="4" name="Horizontal Scroll 3"/>
          <p:cNvSpPr/>
          <p:nvPr/>
        </p:nvSpPr>
        <p:spPr>
          <a:xfrm>
            <a:off x="1943100" y="1"/>
            <a:ext cx="6054811" cy="1621971"/>
          </a:xfrm>
          <a:prstGeom prst="horizontalScrol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4800" b="1" dirty="0">
                <a:solidFill>
                  <a:srgbClr val="7030A0"/>
                </a:solidFill>
              </a:rPr>
              <a:t>استفادة </a:t>
            </a:r>
            <a:r>
              <a:rPr lang="ar-SA" sz="4800" b="1" dirty="0" smtClean="0">
                <a:solidFill>
                  <a:srgbClr val="7030A0"/>
                </a:solidFill>
              </a:rPr>
              <a:t>الدرس</a:t>
            </a:r>
            <a:r>
              <a:rPr lang="en-US" sz="4800" b="1" dirty="0" smtClean="0">
                <a:solidFill>
                  <a:srgbClr val="7030A0"/>
                </a:solidFill>
              </a:rPr>
              <a:t> </a:t>
            </a:r>
            <a:endParaRPr lang="en-US" sz="4800" dirty="0"/>
          </a:p>
        </p:txBody>
      </p:sp>
      <p:sp>
        <p:nvSpPr>
          <p:cNvPr id="5" name="Rounded Rectangle 4"/>
          <p:cNvSpPr/>
          <p:nvPr/>
        </p:nvSpPr>
        <p:spPr>
          <a:xfrm>
            <a:off x="0" y="4572000"/>
            <a:ext cx="9144000" cy="22860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এ পাঠ থেকে শিক্ষার্থীরা………</a:t>
            </a:r>
          </a:p>
          <a:p>
            <a:pPr>
              <a:buFont typeface="Wingdings" pitchFamily="2" charset="2"/>
              <a:buChar char="v"/>
            </a:pPr>
            <a:r>
              <a:rPr lang="ar-SA" sz="3200" b="1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الفعل المضارع </a:t>
            </a:r>
            <a:r>
              <a:rPr lang="en-US" sz="3200" b="1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এর আভিধানিক অর্থ বলতে পারবে।</a:t>
            </a:r>
          </a:p>
          <a:p>
            <a:pPr>
              <a:buFont typeface="Wingdings" pitchFamily="2" charset="2"/>
              <a:buChar char="v"/>
            </a:pPr>
            <a:r>
              <a:rPr lang="en-US" sz="2800" b="1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r-SA" sz="2800" b="1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الفعل المضارع</a:t>
            </a:r>
            <a:r>
              <a:rPr lang="en-US" sz="2800" b="1" dirty="0" err="1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b="1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পারিভাষিক সংজ্ঞা বলতে পারবে।</a:t>
            </a:r>
          </a:p>
          <a:p>
            <a:pPr>
              <a:buFont typeface="Wingdings" pitchFamily="2" charset="2"/>
              <a:buChar char="v"/>
            </a:pPr>
            <a:r>
              <a:rPr lang="ar-SA" sz="2800" b="1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الفعل المضارع </a:t>
            </a:r>
            <a:r>
              <a:rPr lang="en-US" sz="2800" b="1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এর প্রকারভেদ বর্ণনা করতে পারবে।</a:t>
            </a:r>
          </a:p>
          <a:p>
            <a:r>
              <a:rPr lang="en-US" sz="2800" b="1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smtClean="0">
                <a:solidFill>
                  <a:schemeClr val="bg2"/>
                </a:solidFill>
              </a:rPr>
              <a:t> </a:t>
            </a:r>
            <a:endParaRPr lang="en-US" sz="28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297254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asullabad\Downloads\download (10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  <p:sp>
        <p:nvSpPr>
          <p:cNvPr id="3" name="Oval 2"/>
          <p:cNvSpPr/>
          <p:nvPr/>
        </p:nvSpPr>
        <p:spPr>
          <a:xfrm>
            <a:off x="3429000" y="5029200"/>
            <a:ext cx="3581400" cy="1828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800" dirty="0" smtClean="0">
                <a:latin typeface="NikoshBAN" pitchFamily="2" charset="0"/>
                <a:cs typeface="NikoshBAN" pitchFamily="2" charset="0"/>
              </a:rPr>
              <a:t>ব্যবসা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-24247"/>
            <a:ext cx="9144000" cy="2234047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/>
            <a:r>
              <a:rPr lang="en-US" sz="4800" dirty="0" smtClean="0">
                <a:solidFill>
                  <a:prstClr val="white"/>
                </a:solidFill>
              </a:rPr>
              <a:t> </a:t>
            </a:r>
            <a:r>
              <a:rPr lang="en-US" sz="48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উপস্থাপনাঃ-</a:t>
            </a:r>
          </a:p>
          <a:p>
            <a:pPr marL="285750" indent="-285750" algn="ctr"/>
            <a:r>
              <a:rPr lang="ar-SA" sz="4800" dirty="0" smtClean="0">
                <a:solidFill>
                  <a:prstClr val="white"/>
                </a:solidFill>
              </a:rPr>
              <a:t>التّقديم:</a:t>
            </a:r>
            <a:endParaRPr lang="en-US" sz="13800" dirty="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47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dirty="0">
                <a:solidFill>
                  <a:prstClr val="black"/>
                </a:solidFill>
                <a:latin typeface="NikoshBAN" pitchFamily="2" charset="0"/>
              </a:rPr>
              <a:t>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47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dirty="0">
                <a:solidFill>
                  <a:prstClr val="white"/>
                </a:solidFill>
                <a:latin typeface="NikoshBAN" pitchFamily="2" charset="0"/>
              </a:rPr>
              <a:t>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3505200" y="2209800"/>
            <a:ext cx="1981200" cy="14478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0" y="3657600"/>
            <a:ext cx="9144000" cy="32004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400" dirty="0" smtClean="0"/>
              <a:t>انّ الفعل المضارع قسم مهمّ من اقسام الكلمات العربيّة, نذكر عن الفعل المضارع وفق السّوْال فيما يلى</a:t>
            </a:r>
            <a:r>
              <a:rPr lang="ar-SA" sz="1600" dirty="0" smtClean="0"/>
              <a:t>-</a:t>
            </a:r>
            <a:endParaRPr lang="en-US" sz="1600" dirty="0" smtClean="0"/>
          </a:p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আরবি শব্দাবলির প্রকারসমূহের মাঝে</a:t>
            </a:r>
            <a:r>
              <a:rPr lang="ar-SA" sz="3600" dirty="0" smtClean="0">
                <a:latin typeface="NikoshBAN" pitchFamily="2" charset="0"/>
                <a:cs typeface="NikoshBAN" pitchFamily="2" charset="0"/>
              </a:rPr>
              <a:t>فعل المضارع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অতীব গুরুত্বপূর্ণ একটি প্রকার। নিম্নে</a:t>
            </a:r>
            <a:r>
              <a:rPr lang="ar-SA" sz="3600" dirty="0" smtClean="0">
                <a:latin typeface="NikoshBAN" pitchFamily="2" charset="0"/>
                <a:cs typeface="NikoshBAN" pitchFamily="2" charset="0"/>
              </a:rPr>
              <a:t>فعل المضارع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আলোচনা করা হলো।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0527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588</TotalTime>
  <Words>616</Words>
  <Application>Microsoft Office PowerPoint</Application>
  <PresentationFormat>On-screen Show (4:3)</PresentationFormat>
  <Paragraphs>138</Paragraphs>
  <Slides>30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عمل الاجتماعى দলগত কাজ 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Rasullabad</dc:creator>
  <cp:lastModifiedBy>RASULLABAD</cp:lastModifiedBy>
  <cp:revision>316</cp:revision>
  <dcterms:created xsi:type="dcterms:W3CDTF">2006-08-16T00:00:00Z</dcterms:created>
  <dcterms:modified xsi:type="dcterms:W3CDTF">2020-03-01T05:53:48Z</dcterms:modified>
</cp:coreProperties>
</file>