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5" r:id="rId4"/>
    <p:sldId id="274" r:id="rId5"/>
    <p:sldId id="262" r:id="rId6"/>
    <p:sldId id="259" r:id="rId7"/>
    <p:sldId id="273" r:id="rId8"/>
    <p:sldId id="272" r:id="rId9"/>
    <p:sldId id="257" r:id="rId10"/>
    <p:sldId id="258" r:id="rId11"/>
    <p:sldId id="271" r:id="rId12"/>
    <p:sldId id="270" r:id="rId13"/>
    <p:sldId id="276" r:id="rId14"/>
    <p:sldId id="268" r:id="rId15"/>
    <p:sldId id="278" r:id="rId16"/>
    <p:sldId id="279" r:id="rId17"/>
    <p:sldId id="267" r:id="rId18"/>
    <p:sldId id="266" r:id="rId19"/>
    <p:sldId id="265" r:id="rId20"/>
    <p:sldId id="264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8A5A-C281-43E6-A3F0-1A6EC62103FB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70A-8374-4EA9-9CC5-EDB6EA0F1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8A5A-C281-43E6-A3F0-1A6EC62103FB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70A-8374-4EA9-9CC5-EDB6EA0F1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5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8A5A-C281-43E6-A3F0-1A6EC62103FB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70A-8374-4EA9-9CC5-EDB6EA0F1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8A5A-C281-43E6-A3F0-1A6EC62103FB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70A-8374-4EA9-9CC5-EDB6EA0F1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15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8A5A-C281-43E6-A3F0-1A6EC62103FB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70A-8374-4EA9-9CC5-EDB6EA0F1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4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8A5A-C281-43E6-A3F0-1A6EC62103FB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70A-8374-4EA9-9CC5-EDB6EA0F1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2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8A5A-C281-43E6-A3F0-1A6EC62103FB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70A-8374-4EA9-9CC5-EDB6EA0F1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1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8A5A-C281-43E6-A3F0-1A6EC62103FB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70A-8374-4EA9-9CC5-EDB6EA0F1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56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8A5A-C281-43E6-A3F0-1A6EC62103FB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70A-8374-4EA9-9CC5-EDB6EA0F1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5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8A5A-C281-43E6-A3F0-1A6EC62103FB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70A-8374-4EA9-9CC5-EDB6EA0F1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9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8A5A-C281-43E6-A3F0-1A6EC62103FB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0A70A-8374-4EA9-9CC5-EDB6EA0F1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9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E8A5A-C281-43E6-A3F0-1A6EC62103FB}" type="datetimeFigureOut">
              <a:rPr lang="en-GB" smtClean="0"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0A70A-8374-4EA9-9CC5-EDB6EA0F1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0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eZMAcuVy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-117231"/>
            <a:ext cx="12159206" cy="6975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87762" y="223446"/>
            <a:ext cx="453767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 WELCOME</a:t>
            </a:r>
            <a:endParaRPr lang="en-GB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78" y="1652627"/>
            <a:ext cx="4594158" cy="343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49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206" cy="6975231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414242" y="205498"/>
            <a:ext cx="9330720" cy="1959679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 dear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student’s. Open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your English book at page </a:t>
            </a:r>
            <a:r>
              <a:rPr lang="en-US" sz="3600" dirty="0">
                <a:solidFill>
                  <a:schemeClr val="tx1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2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and look activity A.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4229" r="2884" b="3710"/>
          <a:stretch/>
        </p:blipFill>
        <p:spPr>
          <a:xfrm>
            <a:off x="2049589" y="2165177"/>
            <a:ext cx="8286604" cy="3640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61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206" cy="697523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00165"/>
              </p:ext>
            </p:extLst>
          </p:nvPr>
        </p:nvGraphicFramePr>
        <p:xfrm>
          <a:off x="509286" y="1307939"/>
          <a:ext cx="10584537" cy="5092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5296"/>
                <a:gridCol w="4959241"/>
              </a:tblGrid>
              <a:tr h="1697621">
                <a:tc>
                  <a:txBody>
                    <a:bodyPr/>
                    <a:lstStyle/>
                    <a:p>
                      <a:r>
                        <a:rPr lang="en-US" sz="7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        </a:t>
                      </a:r>
                      <a:r>
                        <a:rPr lang="en-US" sz="4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kite</a:t>
                      </a:r>
                      <a:endParaRPr lang="en-GB" sz="4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200" dirty="0" smtClean="0">
                          <a:solidFill>
                            <a:srgbClr val="002060"/>
                          </a:solidFill>
                        </a:rPr>
                        <a:t>L </a:t>
                      </a:r>
                      <a:r>
                        <a:rPr lang="en-US" sz="8800" dirty="0" smtClean="0">
                          <a:solidFill>
                            <a:srgbClr val="002060"/>
                          </a:solidFill>
                        </a:rPr>
                        <a:t>          </a:t>
                      </a:r>
                      <a:r>
                        <a:rPr lang="en-US" sz="8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4400" baseline="0" dirty="0" smtClean="0">
                          <a:solidFill>
                            <a:srgbClr val="002060"/>
                          </a:solidFill>
                        </a:rPr>
                        <a:t>lion</a:t>
                      </a:r>
                      <a:endParaRPr lang="en-GB" sz="4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97621">
                <a:tc>
                  <a:txBody>
                    <a:bodyPr/>
                    <a:lstStyle/>
                    <a:p>
                      <a:r>
                        <a:rPr lang="en-US" sz="7200" b="1" dirty="0" smtClean="0"/>
                        <a:t>M </a:t>
                      </a:r>
                      <a:r>
                        <a:rPr lang="en-US" sz="6000" b="1" dirty="0" smtClean="0"/>
                        <a:t>            </a:t>
                      </a:r>
                      <a:r>
                        <a:rPr lang="en-US" sz="6000" b="0" i="1" u="none" dirty="0" smtClean="0"/>
                        <a:t>mango</a:t>
                      </a:r>
                      <a:endParaRPr lang="en-GB" sz="4800" b="0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6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net      </a:t>
                      </a:r>
                      <a:endParaRPr lang="en-GB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97621">
                <a:tc>
                  <a:txBody>
                    <a:bodyPr/>
                    <a:lstStyle/>
                    <a:p>
                      <a:r>
                        <a:rPr lang="en-US" sz="7200" dirty="0" smtClean="0"/>
                        <a:t>O            </a:t>
                      </a:r>
                      <a:r>
                        <a:rPr lang="en-US" sz="4800" dirty="0" smtClean="0"/>
                        <a:t>orange</a:t>
                      </a:r>
                      <a:endParaRPr lang="en-GB" sz="48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93344" y="366669"/>
            <a:ext cx="763612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Loud reading by the teacher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51828" r="77697" b="15105"/>
          <a:stretch/>
        </p:blipFill>
        <p:spPr>
          <a:xfrm>
            <a:off x="1670613" y="1612108"/>
            <a:ext cx="1223058" cy="99542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3" t="51828" r="61273" b="15105"/>
          <a:stretch/>
        </p:blipFill>
        <p:spPr>
          <a:xfrm>
            <a:off x="7184020" y="1612108"/>
            <a:ext cx="1554865" cy="99542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5" t="51828" r="41141" b="15105"/>
          <a:stretch/>
        </p:blipFill>
        <p:spPr>
          <a:xfrm>
            <a:off x="1670613" y="3067289"/>
            <a:ext cx="1755323" cy="115235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9" t="51828" r="18889" b="15105"/>
          <a:stretch/>
        </p:blipFill>
        <p:spPr>
          <a:xfrm>
            <a:off x="7284333" y="3224216"/>
            <a:ext cx="1354238" cy="995424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3" t="51828" r="4613" b="15105"/>
          <a:stretch/>
        </p:blipFill>
        <p:spPr>
          <a:xfrm>
            <a:off x="1400537" y="4787079"/>
            <a:ext cx="1689904" cy="16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7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-5893"/>
            <a:ext cx="12159206" cy="69752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59306" y="2569580"/>
            <a:ext cx="1881737" cy="7383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kite</a:t>
            </a:r>
            <a:endParaRPr lang="en-GB" sz="48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9306" y="4303059"/>
            <a:ext cx="1881737" cy="89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lion</a:t>
            </a:r>
            <a:endParaRPr lang="en-GB" sz="44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29669" y="1036617"/>
            <a:ext cx="2033439" cy="993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mango</a:t>
            </a:r>
            <a:endParaRPr lang="en-GB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29671" y="3184355"/>
            <a:ext cx="2033438" cy="9130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net</a:t>
            </a:r>
            <a:endParaRPr lang="en-GB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29670" y="4699238"/>
            <a:ext cx="2121955" cy="11082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orange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9035" y="14298"/>
            <a:ext cx="84616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picture’s and fill in the gaps.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6481" y="-5893"/>
            <a:ext cx="97723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IW</a:t>
            </a:r>
            <a:endParaRPr lang="en-GB" sz="3600" dirty="0"/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51828" r="77697" b="15105"/>
          <a:stretch/>
        </p:blipFill>
        <p:spPr>
          <a:xfrm>
            <a:off x="1941919" y="2441066"/>
            <a:ext cx="1554865" cy="99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3" t="51828" r="61273" b="15105"/>
          <a:stretch/>
        </p:blipFill>
        <p:spPr>
          <a:xfrm>
            <a:off x="1941920" y="4205635"/>
            <a:ext cx="1554865" cy="99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5" t="51828" r="41141" b="15105"/>
          <a:stretch/>
        </p:blipFill>
        <p:spPr>
          <a:xfrm>
            <a:off x="7482469" y="1036617"/>
            <a:ext cx="1586004" cy="1041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9" t="51828" r="18889" b="15105"/>
          <a:stretch/>
        </p:blipFill>
        <p:spPr>
          <a:xfrm>
            <a:off x="7538993" y="3184355"/>
            <a:ext cx="1529479" cy="99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3" t="51828" r="4613" b="15105"/>
          <a:stretch/>
        </p:blipFill>
        <p:spPr>
          <a:xfrm>
            <a:off x="7538993" y="4858329"/>
            <a:ext cx="1639731" cy="949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84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0"/>
            <a:ext cx="12159206" cy="6975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5377" y="712694"/>
            <a:ext cx="474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can you see ?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888830" y="3190201"/>
            <a:ext cx="6702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the letter’s name?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833361" y="4959822"/>
            <a:ext cx="681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letter’s sound?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666367" y="3936919"/>
            <a:ext cx="143883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3856857">
            <a:off x="6719232" y="2549677"/>
            <a:ext cx="866565" cy="413057"/>
          </a:xfrm>
          <a:prstGeom prst="rightArrow">
            <a:avLst>
              <a:gd name="adj1" fmla="val 50000"/>
              <a:gd name="adj2" fmla="val 3283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206318" y="242047"/>
            <a:ext cx="144022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WCW</a:t>
            </a:r>
            <a:endParaRPr lang="en-GB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6948" y="1562236"/>
            <a:ext cx="2730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k</a:t>
            </a:r>
            <a:r>
              <a:rPr lang="en-US" sz="6000" dirty="0" smtClean="0"/>
              <a:t>ite</a:t>
            </a:r>
            <a:endParaRPr lang="en-GB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6571" y="3936919"/>
            <a:ext cx="1102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k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51828" r="77697" b="15105"/>
          <a:stretch/>
        </p:blipFill>
        <p:spPr>
          <a:xfrm>
            <a:off x="1528403" y="1590461"/>
            <a:ext cx="2184164" cy="1398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43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 animBg="1"/>
      <p:bldP spid="9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0"/>
            <a:ext cx="12159206" cy="6975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5377" y="712694"/>
            <a:ext cx="474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can you see ?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888830" y="3190201"/>
            <a:ext cx="6702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the letter’s name?</a:t>
            </a:r>
            <a:endParaRPr lang="en-GB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833361" y="4959822"/>
            <a:ext cx="681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letter’s sound?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94555" y="4390435"/>
            <a:ext cx="143883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1824" y="1707776"/>
            <a:ext cx="1317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l</a:t>
            </a:r>
            <a:r>
              <a:rPr lang="en-US" sz="5400" dirty="0" smtClean="0"/>
              <a:t>ion</a:t>
            </a:r>
            <a:endParaRPr lang="en-GB" sz="5400" dirty="0"/>
          </a:p>
        </p:txBody>
      </p:sp>
      <p:sp>
        <p:nvSpPr>
          <p:cNvPr id="9" name="Right Arrow 8"/>
          <p:cNvSpPr/>
          <p:nvPr/>
        </p:nvSpPr>
        <p:spPr>
          <a:xfrm rot="13856857">
            <a:off x="6523617" y="2685046"/>
            <a:ext cx="711105" cy="343400"/>
          </a:xfrm>
          <a:prstGeom prst="rightArrow">
            <a:avLst>
              <a:gd name="adj1" fmla="val 50000"/>
              <a:gd name="adj2" fmla="val 3283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672817" y="3905734"/>
            <a:ext cx="1107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l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06318" y="242047"/>
            <a:ext cx="144022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WCW</a:t>
            </a:r>
            <a:endParaRPr lang="en-GB" sz="4000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3" t="51828" r="61273" b="15105"/>
          <a:stretch/>
        </p:blipFill>
        <p:spPr>
          <a:xfrm>
            <a:off x="945012" y="1916130"/>
            <a:ext cx="2412840" cy="15446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3676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 animBg="1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0"/>
            <a:ext cx="12159206" cy="6975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5377" y="712694"/>
            <a:ext cx="474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can you see ?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888830" y="3190201"/>
            <a:ext cx="6702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the letter’s name?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833361" y="4959822"/>
            <a:ext cx="681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letter’s sound?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546412" y="3959642"/>
            <a:ext cx="184497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Mm</a:t>
            </a:r>
            <a:endParaRPr lang="en-GB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02506" y="1775012"/>
            <a:ext cx="2738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ango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3590349">
            <a:off x="6876053" y="2846868"/>
            <a:ext cx="951276" cy="36854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206318" y="242047"/>
            <a:ext cx="144022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WCW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086533" y="3790855"/>
            <a:ext cx="69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m</a:t>
            </a:r>
            <a:endParaRPr lang="en-GB" sz="7200" dirty="0">
              <a:solidFill>
                <a:srgbClr val="FF0000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5" t="51828" r="41141" b="15105"/>
          <a:stretch/>
        </p:blipFill>
        <p:spPr>
          <a:xfrm>
            <a:off x="1211210" y="1482135"/>
            <a:ext cx="2427485" cy="15936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88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2" grpId="0" animBg="1"/>
      <p:bldP spid="10" grpId="0"/>
      <p:bldP spid="11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0"/>
            <a:ext cx="12159206" cy="6975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5377" y="712694"/>
            <a:ext cx="474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can you see ?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888830" y="3190201"/>
            <a:ext cx="6702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the letter’s name?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833361" y="4959822"/>
            <a:ext cx="681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letter’s sound?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546412" y="3959642"/>
            <a:ext cx="143883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 err="1" smtClean="0"/>
              <a:t>Nn</a:t>
            </a:r>
            <a:endParaRPr lang="en-GB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03702" y="1633675"/>
            <a:ext cx="1870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3590349">
            <a:off x="6876053" y="2846868"/>
            <a:ext cx="951276" cy="36854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206318" y="242047"/>
            <a:ext cx="144022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WCW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086533" y="3790855"/>
            <a:ext cx="69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n</a:t>
            </a:r>
            <a:endParaRPr lang="en-GB" sz="7200" dirty="0">
              <a:solidFill>
                <a:srgbClr val="FF0000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9" t="51828" r="18889" b="15105"/>
          <a:stretch/>
        </p:blipFill>
        <p:spPr>
          <a:xfrm>
            <a:off x="1163721" y="1407854"/>
            <a:ext cx="2254527" cy="1467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9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2" grpId="0" animBg="1"/>
      <p:bldP spid="10" grpId="0"/>
      <p:bldP spid="11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0"/>
            <a:ext cx="12159206" cy="6975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5377" y="712694"/>
            <a:ext cx="474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can you see ?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888830" y="3190201"/>
            <a:ext cx="6702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the letter’s name?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4833361" y="4959822"/>
            <a:ext cx="6813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the letter’s sound?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741395" y="3743241"/>
            <a:ext cx="1438835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b="1" dirty="0" err="1" smtClean="0"/>
              <a:t>Oo</a:t>
            </a:r>
            <a:endParaRPr lang="en-GB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03702" y="1633675"/>
            <a:ext cx="2745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3590349">
            <a:off x="6960534" y="2769923"/>
            <a:ext cx="951276" cy="36854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206318" y="242047"/>
            <a:ext cx="144022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WCW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086533" y="3790855"/>
            <a:ext cx="69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o</a:t>
            </a:r>
            <a:endParaRPr lang="en-GB" sz="7200" dirty="0">
              <a:solidFill>
                <a:srgbClr val="FF0000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3" t="51828" r="4613" b="15105"/>
          <a:stretch/>
        </p:blipFill>
        <p:spPr>
          <a:xfrm>
            <a:off x="1363935" y="1482135"/>
            <a:ext cx="2294894" cy="16037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77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2" grpId="0" animBg="1"/>
      <p:bldP spid="10" grpId="0"/>
      <p:bldP spid="11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206" cy="697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199" y="330463"/>
            <a:ext cx="696557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 letter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5221" y="1038349"/>
            <a:ext cx="117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5221" y="2093311"/>
            <a:ext cx="117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5220" y="3148273"/>
            <a:ext cx="1467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5221" y="4203235"/>
            <a:ext cx="117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5221" y="5168153"/>
            <a:ext cx="117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4655" y="2944361"/>
            <a:ext cx="1717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kite</a:t>
            </a:r>
            <a:endParaRPr lang="en-GB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1547" y="3994494"/>
            <a:ext cx="1670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  <a:endParaRPr lang="en-GB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4656" y="5126565"/>
            <a:ext cx="233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  <a:endParaRPr lang="en-GB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4169" y="2093311"/>
            <a:ext cx="1346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en-GB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3935" y="1093768"/>
            <a:ext cx="2685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endParaRPr lang="en-GB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92118" y="329069"/>
            <a:ext cx="95474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PW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872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132 L -0.30026 -0.2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-0.29323 -0.284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1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29648 -0.289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4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28997 0.3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5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28945 0.59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" y="33940"/>
            <a:ext cx="12159206" cy="6975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86552" y="1439660"/>
            <a:ext cx="3496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this ?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34151" y="3255238"/>
            <a:ext cx="3496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this ?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914398" y="5092031"/>
            <a:ext cx="3496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is this ?</a:t>
            </a:r>
            <a:endParaRPr lang="en-GB" sz="4400" dirty="0"/>
          </a:p>
        </p:txBody>
      </p:sp>
      <p:sp>
        <p:nvSpPr>
          <p:cNvPr id="7" name="Right Arrow 6"/>
          <p:cNvSpPr/>
          <p:nvPr/>
        </p:nvSpPr>
        <p:spPr>
          <a:xfrm>
            <a:off x="4464423" y="1693266"/>
            <a:ext cx="1640541" cy="38472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10634" y="3513755"/>
            <a:ext cx="1640541" cy="38472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4464423" y="5350548"/>
            <a:ext cx="1640541" cy="38472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9623610" y="1557209"/>
            <a:ext cx="1491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k</a:t>
            </a:r>
            <a:r>
              <a:rPr lang="en-US" sz="5400" dirty="0" smtClean="0"/>
              <a:t>ite</a:t>
            </a:r>
            <a:endParaRPr lang="en-GB" sz="5400" dirty="0"/>
          </a:p>
        </p:txBody>
      </p:sp>
      <p:sp>
        <p:nvSpPr>
          <p:cNvPr id="17" name="TextBox 16"/>
          <p:cNvSpPr txBox="1"/>
          <p:nvPr/>
        </p:nvSpPr>
        <p:spPr>
          <a:xfrm>
            <a:off x="9623610" y="5141374"/>
            <a:ext cx="2205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o</a:t>
            </a:r>
            <a:r>
              <a:rPr lang="en-US" sz="5400" dirty="0" smtClean="0"/>
              <a:t>range</a:t>
            </a:r>
            <a:endParaRPr lang="en-GB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9623610" y="3311511"/>
            <a:ext cx="1472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n</a:t>
            </a:r>
            <a:r>
              <a:rPr lang="en-US" sz="5400" dirty="0" smtClean="0"/>
              <a:t>et</a:t>
            </a:r>
            <a:endParaRPr lang="en-GB" sz="5400" dirty="0"/>
          </a:p>
        </p:txBody>
      </p:sp>
      <p:sp>
        <p:nvSpPr>
          <p:cNvPr id="19" name="Right Arrow 18"/>
          <p:cNvSpPr/>
          <p:nvPr/>
        </p:nvSpPr>
        <p:spPr>
          <a:xfrm>
            <a:off x="8405860" y="1834103"/>
            <a:ext cx="1058107" cy="36954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8394980" y="3592050"/>
            <a:ext cx="1068987" cy="3622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8405860" y="5476751"/>
            <a:ext cx="1058107" cy="372441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Wave 21"/>
          <p:cNvSpPr/>
          <p:nvPr/>
        </p:nvSpPr>
        <p:spPr>
          <a:xfrm>
            <a:off x="218676" y="33940"/>
            <a:ext cx="3953437" cy="140572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Evaluation</a:t>
            </a:r>
            <a:endParaRPr lang="en-GB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" name="Picture 2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t="51828" r="77697" b="15105"/>
          <a:stretch/>
        </p:blipFill>
        <p:spPr>
          <a:xfrm>
            <a:off x="6405794" y="1488318"/>
            <a:ext cx="1554865" cy="99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9" t="51828" r="18889" b="15105"/>
          <a:stretch/>
        </p:blipFill>
        <p:spPr>
          <a:xfrm>
            <a:off x="6357711" y="3208403"/>
            <a:ext cx="1529479" cy="995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3" t="51828" r="4613" b="15105"/>
          <a:stretch/>
        </p:blipFill>
        <p:spPr>
          <a:xfrm>
            <a:off x="6394183" y="4809107"/>
            <a:ext cx="1689904" cy="1467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1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0" grpId="0" animBg="1"/>
      <p:bldP spid="11" grpId="0" animBg="1"/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0"/>
            <a:ext cx="12159206" cy="697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6238" y="2327755"/>
            <a:ext cx="4495813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Md.Ali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 Hossain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Pathan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Franklin Gothic Heavy" panose="020B0903020102020204" pitchFamily="34" charset="0"/>
            </a:endParaRP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Assistant Teacher</a:t>
            </a:r>
          </a:p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Chowra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Nayabari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Gps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.</a:t>
            </a:r>
          </a:p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Kaligonj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,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Gazipur</a:t>
            </a:r>
            <a:r>
              <a:rPr lang="en-US" sz="3200" dirty="0" smtClean="0">
                <a:solidFill>
                  <a:srgbClr val="00B050"/>
                </a:solidFill>
                <a:latin typeface="Franklin Gothic Heavy" panose="020B0903020102020204" pitchFamily="34" charset="0"/>
              </a:rPr>
              <a:t>.</a:t>
            </a:r>
            <a:endParaRPr lang="en-US" sz="3200" dirty="0">
              <a:solidFill>
                <a:srgbClr val="00B05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14" y="2081533"/>
            <a:ext cx="2265281" cy="2554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36238" y="739588"/>
            <a:ext cx="449581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Bahnschrift SemiBold Condensed" panose="020B0502040204020203" pitchFamily="34" charset="0"/>
              </a:rPr>
              <a:t>Presented by-</a:t>
            </a:r>
            <a:endParaRPr lang="en-GB" sz="54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9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0"/>
            <a:ext cx="12159206" cy="697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1964" y="3446907"/>
            <a:ext cx="1196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</a:rPr>
              <a:t>Kk</a:t>
            </a:r>
            <a:endParaRPr lang="en-GB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8816" y="3446909"/>
            <a:ext cx="1800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Mm</a:t>
            </a:r>
            <a:endParaRPr lang="en-GB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8705897" y="3446911"/>
            <a:ext cx="1572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4">
                    <a:lumMod val="75000"/>
                  </a:schemeClr>
                </a:solidFill>
              </a:rPr>
              <a:t>Oo</a:t>
            </a:r>
            <a:endParaRPr lang="en-GB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7517" y="3442717"/>
            <a:ext cx="1196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Ll</a:t>
            </a:r>
            <a:endParaRPr lang="en-GB" sz="7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1786" y="3446908"/>
            <a:ext cx="134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</a:rPr>
              <a:t>Nn</a:t>
            </a:r>
            <a:endParaRPr lang="en-GB" sz="72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0823" y="235011"/>
            <a:ext cx="328610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Evaluation.</a:t>
            </a:r>
            <a:endParaRPr lang="en-GB" sz="5400" dirty="0"/>
          </a:p>
        </p:txBody>
      </p:sp>
      <p:sp>
        <p:nvSpPr>
          <p:cNvPr id="16" name="Horizontal Scroll 15"/>
          <p:cNvSpPr/>
          <p:nvPr/>
        </p:nvSpPr>
        <p:spPr>
          <a:xfrm>
            <a:off x="3584770" y="1393352"/>
            <a:ext cx="4518212" cy="146926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Fill in the blanks.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-117231"/>
            <a:ext cx="12159206" cy="6975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32" y="2796988"/>
            <a:ext cx="4468746" cy="25391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047565" y="1021976"/>
            <a:ext cx="363070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Thank You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29177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-117231"/>
            <a:ext cx="12159206" cy="697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3376" y="1872886"/>
            <a:ext cx="6192454" cy="2492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Lesson Identity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Class:two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Unit:Three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Lesson:</a:t>
            </a:r>
            <a:r>
              <a:rPr lang="en-US" sz="2800" dirty="0" smtClean="0">
                <a:latin typeface="Arial Narrow" panose="020B0606020202030204" pitchFamily="34" charset="0"/>
                <a:cs typeface="NikoshBAN" panose="02000000000000000000" pitchFamily="2" charset="0"/>
              </a:rPr>
              <a:t>4-5(A)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6667" r="4695" b="3367"/>
          <a:stretch/>
        </p:blipFill>
        <p:spPr>
          <a:xfrm>
            <a:off x="7302860" y="1918113"/>
            <a:ext cx="1768458" cy="23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-117231"/>
            <a:ext cx="12159206" cy="697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4020" y="126557"/>
            <a:ext cx="510443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itka Small" panose="02000505000000020004" pitchFamily="2" charset="0"/>
              </a:rPr>
              <a:t>Learning  outcomes</a:t>
            </a:r>
            <a:endParaRPr lang="en-GB" sz="3600" dirty="0">
              <a:latin typeface="Sitka Small" panose="02000505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757" y="952024"/>
            <a:ext cx="1019433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itka Small" panose="02000505000000020004" pitchFamily="2" charset="0"/>
              </a:rPr>
              <a:t>At the end of the lesson students will be </a:t>
            </a:r>
            <a:r>
              <a:rPr lang="en-US" sz="2800" smtClean="0">
                <a:latin typeface="Sitka Small" panose="02000505000000020004" pitchFamily="2" charset="0"/>
              </a:rPr>
              <a:t>able </a:t>
            </a:r>
            <a:r>
              <a:rPr lang="en-US" sz="2800" smtClean="0">
                <a:latin typeface="Sitka Small" panose="02000505000000020004" pitchFamily="2" charset="0"/>
              </a:rPr>
              <a:t>to :</a:t>
            </a:r>
            <a:endParaRPr lang="en-GB" sz="2800" dirty="0">
              <a:latin typeface="Sitka Small" panose="02000505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665" y="1654380"/>
            <a:ext cx="1157468" cy="3819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2495" y="2162535"/>
            <a:ext cx="7581417" cy="3819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listening to common English words.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0665" y="2636835"/>
            <a:ext cx="1157468" cy="3819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665" y="3231790"/>
            <a:ext cx="82643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 and stress 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0665" y="3733804"/>
            <a:ext cx="7581417" cy="3819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 with proper sounds and stress.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0665" y="4271728"/>
            <a:ext cx="111117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0665" y="4739377"/>
            <a:ext cx="7627715" cy="3819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and read the alphabet both small and capital(non-cursive).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495" y="5173002"/>
            <a:ext cx="851896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1.3.1 recognize and read the names of objects having the same initial and final sounds.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3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8" y="0"/>
            <a:ext cx="12159206" cy="697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7164" y="1237447"/>
            <a:ext cx="562617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Let’s see the video.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9797" y="4204781"/>
            <a:ext cx="5626173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Alphabet song.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57164" y="3244334"/>
            <a:ext cx="5077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https://www.youtube.com/watch?v=wDeZMAcuVyk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59507" y="3613666"/>
            <a:ext cx="60511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Link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8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0"/>
            <a:ext cx="12159206" cy="6975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5735" y="3317632"/>
            <a:ext cx="3595556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Alphabet</a:t>
            </a:r>
          </a:p>
          <a:p>
            <a:r>
              <a:rPr lang="en-US" sz="5400" dirty="0" smtClean="0"/>
              <a:t>    </a:t>
            </a:r>
            <a:r>
              <a:rPr lang="en-US" sz="5400" dirty="0" err="1" smtClean="0"/>
              <a:t>Kk</a:t>
            </a:r>
            <a:r>
              <a:rPr lang="en-US" sz="5400" dirty="0" smtClean="0"/>
              <a:t>---</a:t>
            </a:r>
            <a:r>
              <a:rPr lang="en-US" sz="5400" dirty="0" err="1" smtClean="0"/>
              <a:t>Oo</a:t>
            </a:r>
            <a:endParaRPr lang="en-GB" sz="5400" dirty="0"/>
          </a:p>
        </p:txBody>
      </p:sp>
      <p:sp>
        <p:nvSpPr>
          <p:cNvPr id="4" name="Flowchart: Decision 3"/>
          <p:cNvSpPr/>
          <p:nvPr/>
        </p:nvSpPr>
        <p:spPr>
          <a:xfrm>
            <a:off x="2988384" y="664269"/>
            <a:ext cx="6410259" cy="1989094"/>
          </a:xfrm>
          <a:prstGeom prst="flowChartDecis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</a:rPr>
              <a:t>Today’s </a:t>
            </a:r>
            <a:r>
              <a:rPr lang="en-US" sz="4000" dirty="0">
                <a:solidFill>
                  <a:schemeClr val="tx1"/>
                </a:solidFill>
              </a:rPr>
              <a:t>lesson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206" cy="6975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9753" y="5122009"/>
            <a:ext cx="151135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Kite</a:t>
            </a:r>
            <a:endParaRPr lang="en-GB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7971992" y="5383692"/>
            <a:ext cx="202557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  Lion</a:t>
            </a:r>
            <a:endParaRPr lang="en-GB" sz="4400" dirty="0"/>
          </a:p>
        </p:txBody>
      </p:sp>
      <p:sp>
        <p:nvSpPr>
          <p:cNvPr id="9" name="Oval Callout 8"/>
          <p:cNvSpPr/>
          <p:nvPr/>
        </p:nvSpPr>
        <p:spPr>
          <a:xfrm>
            <a:off x="879677" y="726866"/>
            <a:ext cx="4490976" cy="116517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</a:t>
            </a:r>
            <a:r>
              <a:rPr lang="en-US" sz="3600" dirty="0" smtClean="0">
                <a:solidFill>
                  <a:schemeClr val="tx1"/>
                </a:solidFill>
              </a:rPr>
              <a:t>this?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611074" y="725063"/>
            <a:ext cx="4490976" cy="116517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dirty="0">
                <a:solidFill>
                  <a:schemeClr val="tx1"/>
                </a:solidFill>
              </a:rPr>
              <a:t>is </a:t>
            </a:r>
            <a:r>
              <a:rPr lang="en-US" sz="3600" dirty="0" smtClean="0">
                <a:solidFill>
                  <a:schemeClr val="tx1"/>
                </a:solidFill>
              </a:rPr>
              <a:t>this?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9" y="2250224"/>
            <a:ext cx="3885623" cy="2513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4406" y="2250224"/>
            <a:ext cx="3964143" cy="2532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99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" y="-117231"/>
            <a:ext cx="12159206" cy="6975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801337" y="5084658"/>
            <a:ext cx="204628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Net</a:t>
            </a:r>
            <a:endParaRPr lang="en-GB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664094" y="5084658"/>
            <a:ext cx="305571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Mango</a:t>
            </a:r>
            <a:endParaRPr lang="en-GB" sz="4800" dirty="0"/>
          </a:p>
        </p:txBody>
      </p:sp>
      <p:sp>
        <p:nvSpPr>
          <p:cNvPr id="12" name="Oval Callout 11"/>
          <p:cNvSpPr/>
          <p:nvPr/>
        </p:nvSpPr>
        <p:spPr>
          <a:xfrm>
            <a:off x="1309301" y="322595"/>
            <a:ext cx="4356883" cy="1388617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What is this?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86" y="2176194"/>
            <a:ext cx="3793650" cy="2443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Oval Callout 15"/>
          <p:cNvSpPr/>
          <p:nvPr/>
        </p:nvSpPr>
        <p:spPr>
          <a:xfrm>
            <a:off x="6094525" y="335173"/>
            <a:ext cx="4356883" cy="1388617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What is this?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94" y="2176194"/>
            <a:ext cx="3354927" cy="25643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3228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231"/>
            <a:ext cx="12159206" cy="6975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9218" y="4958251"/>
            <a:ext cx="236157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Orange</a:t>
            </a:r>
            <a:endParaRPr lang="en-GB" sz="4800" dirty="0"/>
          </a:p>
        </p:txBody>
      </p:sp>
      <p:sp>
        <p:nvSpPr>
          <p:cNvPr id="7" name="Oval Callout 6"/>
          <p:cNvSpPr/>
          <p:nvPr/>
        </p:nvSpPr>
        <p:spPr>
          <a:xfrm>
            <a:off x="3483980" y="555585"/>
            <a:ext cx="4583575" cy="1050583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What is this?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42" y="1976723"/>
            <a:ext cx="2975167" cy="27679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2794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361</Words>
  <Application>Microsoft Office PowerPoint</Application>
  <PresentationFormat>Widescreen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Bahnschrift SemiBold Condensed</vt:lpstr>
      <vt:lpstr>Calibri</vt:lpstr>
      <vt:lpstr>Calibri Light</vt:lpstr>
      <vt:lpstr>Franklin Gothic Heavy</vt:lpstr>
      <vt:lpstr>NikoshBAN</vt:lpstr>
      <vt:lpstr>Sitka Small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105</cp:revision>
  <dcterms:created xsi:type="dcterms:W3CDTF">2019-12-19T17:11:00Z</dcterms:created>
  <dcterms:modified xsi:type="dcterms:W3CDTF">2020-03-01T17:11:17Z</dcterms:modified>
</cp:coreProperties>
</file>