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6" r:id="rId2"/>
    <p:sldId id="257" r:id="rId3"/>
    <p:sldId id="258" r:id="rId4"/>
    <p:sldId id="270" r:id="rId5"/>
    <p:sldId id="266" r:id="rId6"/>
    <p:sldId id="265" r:id="rId7"/>
    <p:sldId id="260" r:id="rId8"/>
    <p:sldId id="261" r:id="rId9"/>
    <p:sldId id="275" r:id="rId10"/>
    <p:sldId id="273" r:id="rId11"/>
    <p:sldId id="276" r:id="rId12"/>
    <p:sldId id="274" r:id="rId13"/>
    <p:sldId id="277" r:id="rId14"/>
    <p:sldId id="279" r:id="rId15"/>
    <p:sldId id="280" r:id="rId16"/>
    <p:sldId id="272" r:id="rId17"/>
    <p:sldId id="271" r:id="rId18"/>
    <p:sldId id="281"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F1C04-F992-4E0D-989D-0CA9529C4598}" type="datetimeFigureOut">
              <a:rPr lang="en-US" smtClean="0"/>
              <a:pPr/>
              <a:t>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8CA8A4-46AB-49A8-96AF-595A4A4F3F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75823-BF4D-499E-AC80-0D133084F3D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CA8A4-46AB-49A8-96AF-595A4A4F3F4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3/1/2020</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3/1/2020</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3/1/2020</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3/1/2020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3/1/2020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6.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674.jpg_wh1200=55.jpg"/>
          <p:cNvPicPr>
            <a:picLocks noChangeAspect="1"/>
          </p:cNvPicPr>
          <p:nvPr/>
        </p:nvPicPr>
        <p:blipFill>
          <a:blip r:embed="rId2"/>
          <a:stretch>
            <a:fillRect/>
          </a:stretch>
        </p:blipFill>
        <p:spPr>
          <a:xfrm>
            <a:off x="304800" y="381000"/>
            <a:ext cx="8534400" cy="556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16730007506-19d0db2c58-z_132_medium-7.jpg"/>
          <p:cNvPicPr>
            <a:picLocks noChangeAspect="1"/>
          </p:cNvPicPr>
          <p:nvPr/>
        </p:nvPicPr>
        <p:blipFill>
          <a:blip r:embed="rId3"/>
          <a:stretch>
            <a:fillRect/>
          </a:stretch>
        </p:blipFill>
        <p:spPr>
          <a:xfrm>
            <a:off x="304800" y="4191000"/>
            <a:ext cx="8610600" cy="1933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0"/>
            <a:ext cx="3496470" cy="369332"/>
          </a:xfrm>
          <a:prstGeom prst="rect">
            <a:avLst/>
          </a:prstGeom>
        </p:spPr>
        <p:txBody>
          <a:bodyPr wrap="none">
            <a:spAutoFit/>
          </a:bodyPr>
          <a:lstStyle/>
          <a:p>
            <a:r>
              <a:rPr lang="as-IN" b="1" dirty="0" smtClean="0"/>
              <a:t>বিভিন্ন ধরনের বৈদ্যুতিক সার্কিট</a:t>
            </a:r>
            <a:endParaRPr lang="as-IN" b="1" dirty="0"/>
          </a:p>
        </p:txBody>
      </p:sp>
      <p:sp>
        <p:nvSpPr>
          <p:cNvPr id="56326" name="AutoShape 6" descr="বৈদ্যুতিক সার্কিট "/>
          <p:cNvSpPr>
            <a:spLocks noChangeAspect="1" noChangeArrowheads="1"/>
          </p:cNvSpPr>
          <p:nvPr/>
        </p:nvSpPr>
        <p:spPr bwMode="auto">
          <a:xfrm>
            <a:off x="4343400" y="138113"/>
            <a:ext cx="11430000" cy="7620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7" name="Rectangle 7"/>
          <p:cNvSpPr>
            <a:spLocks noChangeArrowheads="1"/>
          </p:cNvSpPr>
          <p:nvPr/>
        </p:nvSpPr>
        <p:spPr bwMode="auto">
          <a:xfrm>
            <a:off x="304800" y="685800"/>
            <a:ext cx="8229600" cy="1200329"/>
          </a:xfrm>
          <a:prstGeom prst="rect">
            <a:avLst/>
          </a:prstGeom>
          <a:solidFill>
            <a:schemeClr val="accent3">
              <a:lumMod val="50000"/>
            </a:schemeClr>
          </a:solidFill>
          <a:ln w="9525">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a:t>
            </a:r>
            <a:r>
              <a:rPr kumimoji="0" lang="bn-IN" sz="1800" b="1" i="0" u="none" strike="noStrike" cap="none" normalizeH="0" baseline="0" dirty="0" smtClean="0">
                <a:ln>
                  <a:noFill/>
                </a:ln>
                <a:solidFill>
                  <a:schemeClr val="tx1"/>
                </a:solidFill>
                <a:effectLst/>
                <a:latin typeface="Arial" charset="0"/>
                <a:cs typeface="Vrinda"/>
              </a:rPr>
              <a:t>খ</a:t>
            </a:r>
            <a:r>
              <a:rPr kumimoji="0" lang="en-US" sz="1800" b="1" i="0" u="none" strike="noStrike" cap="none" normalizeH="0" baseline="0" dirty="0" smtClean="0">
                <a:ln>
                  <a:noFill/>
                </a:ln>
                <a:solidFill>
                  <a:schemeClr val="tx1"/>
                </a:solidFill>
                <a:effectLst/>
                <a:latin typeface="Arial" charset="0"/>
                <a:cs typeface="Arial" charset="0"/>
              </a:rPr>
              <a:t>) </a:t>
            </a:r>
            <a:r>
              <a:rPr kumimoji="0" lang="bn-IN" sz="1800" b="1" i="0" u="none" strike="noStrike" cap="none" normalizeH="0" baseline="0" dirty="0" smtClean="0">
                <a:ln>
                  <a:noFill/>
                </a:ln>
                <a:solidFill>
                  <a:schemeClr val="tx1"/>
                </a:solidFill>
                <a:effectLst/>
                <a:latin typeface="Arial" charset="0"/>
                <a:cs typeface="Vrinda"/>
              </a:rPr>
              <a:t>প্যারালাল সার্কিটঃ</a:t>
            </a:r>
            <a:r>
              <a:rPr kumimoji="0" lang="bn-IN" sz="1800" b="0" i="0" u="none" strike="noStrike" cap="none" normalizeH="0" baseline="0" dirty="0" smtClean="0">
                <a:ln>
                  <a:noFill/>
                </a:ln>
                <a:solidFill>
                  <a:schemeClr val="tx1"/>
                </a:solidFill>
                <a:effectLst/>
                <a:latin typeface="Arial" charset="0"/>
                <a:cs typeface="Vrinda"/>
              </a:rPr>
              <a:t> যদি একাধিক রোধের প্রথম প্রান্তগুলো একটি বিন্দুতে এবং ২য় প্রান্তগুলো অপর একটি বিন্দুতে এমনভাবে সংযুক্ত হয় যে একই বিভব পার্থক্য রোধগুলোর প্রত্যেকের দুই প্রান্তে কাজ করে এবং প্রতিটি রোধে কারেন্ট ভাগ হয়ে যায় তাকে রোধের প্যারালাল সংযোগ বলে।</a:t>
            </a:r>
            <a:r>
              <a:rPr kumimoji="0" lang="en-US" sz="1800" b="0" i="0" u="none" strike="noStrike" cap="none" normalizeH="0" baseline="0" dirty="0" smtClean="0">
                <a:ln>
                  <a:noFill/>
                </a:ln>
                <a:solidFill>
                  <a:schemeClr val="tx1"/>
                </a:solidFill>
                <a:effectLst/>
                <a:latin typeface="Arial" charset="0"/>
                <a:cs typeface="Arial" charset="0"/>
              </a:rPr>
              <a:t>  </a:t>
            </a:r>
            <a:endParaRPr kumimoji="0" lang="en-US" sz="48000" b="0" i="0" u="none" strike="noStrike" cap="none" normalizeH="0" baseline="0" dirty="0" smtClean="0">
              <a:ln>
                <a:noFill/>
              </a:ln>
              <a:solidFill>
                <a:schemeClr val="tx1"/>
              </a:solidFill>
              <a:effectLst/>
              <a:latin typeface="Arial" charset="0"/>
              <a:cs typeface="Arial" charset="0"/>
            </a:endParaRPr>
          </a:p>
        </p:txBody>
      </p:sp>
      <p:pic>
        <p:nvPicPr>
          <p:cNvPr id="7" name="Picture 6" descr="images=5.jfif"/>
          <p:cNvPicPr>
            <a:picLocks noChangeAspect="1"/>
          </p:cNvPicPr>
          <p:nvPr/>
        </p:nvPicPr>
        <p:blipFill>
          <a:blip r:embed="rId2"/>
          <a:stretch>
            <a:fillRect/>
          </a:stretch>
        </p:blipFill>
        <p:spPr>
          <a:xfrm>
            <a:off x="2590800" y="1981200"/>
            <a:ext cx="3200400" cy="1676400"/>
          </a:xfrm>
          <a:prstGeom prst="rect">
            <a:avLst/>
          </a:prstGeom>
        </p:spPr>
      </p:pic>
      <p:sp>
        <p:nvSpPr>
          <p:cNvPr id="8" name="Rectangle 7"/>
          <p:cNvSpPr/>
          <p:nvPr/>
        </p:nvSpPr>
        <p:spPr>
          <a:xfrm>
            <a:off x="457200" y="3810000"/>
            <a:ext cx="82296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dirty="0" smtClean="0"/>
              <a:t>প্যারালাল সার্কিটের বৈশিষ্ট্য সমূহঃ-</a:t>
            </a:r>
            <a:br>
              <a:rPr lang="as-IN" dirty="0" smtClean="0"/>
            </a:br>
            <a:r>
              <a:rPr lang="as-IN" dirty="0" smtClean="0"/>
              <a:t>(০১) প্যারালাল সার্কিটে সংযুক্ত প্রতিটি লোডের আড়াআড়িতে ভোল্টেজ,সার্কিটে প্রয়োগকৃত ভোল্টেজের সমান।</a:t>
            </a:r>
            <a:br>
              <a:rPr lang="as-IN" dirty="0" smtClean="0"/>
            </a:br>
            <a:r>
              <a:rPr lang="as-IN" dirty="0" smtClean="0"/>
              <a:t>                 </a:t>
            </a:r>
            <a:r>
              <a:rPr lang="en-US" dirty="0" smtClean="0"/>
              <a:t>V = v1 = v2 = v3 =---------------------</a:t>
            </a:r>
            <a:br>
              <a:rPr lang="en-US" dirty="0" smtClean="0"/>
            </a:br>
            <a:r>
              <a:rPr lang="en-US" dirty="0" smtClean="0"/>
              <a:t>(</a:t>
            </a:r>
            <a:r>
              <a:rPr lang="as-IN" dirty="0" smtClean="0"/>
              <a:t>০২) প্যারালাল সার্কিটে সংযুক্ত প্রতিটি লোডের মধ্য দিয়ে প্রবাহিত কারেন্টের যোগফল, উক্ত সার্কিটে প্রবাহিত মোট কারেন্টের সমান।</a:t>
            </a:r>
            <a:br>
              <a:rPr lang="as-IN" dirty="0" smtClean="0"/>
            </a:br>
            <a:r>
              <a:rPr lang="as-IN" dirty="0" smtClean="0"/>
              <a:t>                 </a:t>
            </a:r>
            <a:r>
              <a:rPr lang="en-US" dirty="0" smtClean="0"/>
              <a:t>I = i1 + i2 + i3 +---------------------</a:t>
            </a:r>
            <a:br>
              <a:rPr lang="en-US" dirty="0" smtClean="0"/>
            </a:br>
            <a:r>
              <a:rPr lang="en-US" dirty="0" smtClean="0"/>
              <a:t>(</a:t>
            </a:r>
            <a:r>
              <a:rPr lang="as-IN" dirty="0" smtClean="0"/>
              <a:t>০৩) প্যারালালা সার্কিটে সংযুক্ত প্রতিটি লোডের রেজিস্ট্যান্সের মান উল্টিয়ে যোগ করলে যোগফল মোট রেজিস্ট্যান্সের উল্টানো মানের সমান।</a:t>
            </a:r>
            <a:br>
              <a:rPr lang="as-IN" dirty="0" smtClean="0"/>
            </a:br>
            <a:r>
              <a:rPr lang="as-IN" dirty="0" smtClean="0"/>
              <a:t>               1/</a:t>
            </a:r>
            <a:r>
              <a:rPr lang="en-US" dirty="0" err="1" smtClean="0"/>
              <a:t>Rt</a:t>
            </a:r>
            <a:r>
              <a:rPr lang="en-US" dirty="0" smtClean="0"/>
              <a:t> = 1/R1 + 1/R2 + 1/R3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70" decel="100000"/>
                                        <p:tgtEl>
                                          <p:spTgt spid="7"/>
                                        </p:tgtEl>
                                      </p:cBhvr>
                                    </p:animEffect>
                                    <p:animScale>
                                      <p:cBhvr>
                                        <p:cTn id="13" dur="770" decel="100000"/>
                                        <p:tgtEl>
                                          <p:spTgt spid="7"/>
                                        </p:tgtEl>
                                      </p:cBhvr>
                                      <p:from x="10000" y="10000"/>
                                      <p:to x="200000" y="450000"/>
                                    </p:animScale>
                                    <p:animScale>
                                      <p:cBhvr>
                                        <p:cTn id="14" dur="1230" accel="100000" fill="hold">
                                          <p:stCondLst>
                                            <p:cond delay="770"/>
                                          </p:stCondLst>
                                        </p:cTn>
                                        <p:tgtEl>
                                          <p:spTgt spid="7"/>
                                        </p:tgtEl>
                                      </p:cBhvr>
                                      <p:from x="200000" y="450000"/>
                                      <p:to x="100000" y="100000"/>
                                    </p:animScale>
                                    <p:set>
                                      <p:cBhvr>
                                        <p:cTn id="15" dur="770" fill="hold"/>
                                        <p:tgtEl>
                                          <p:spTgt spid="7"/>
                                        </p:tgtEl>
                                        <p:attrNameLst>
                                          <p:attrName>ppt_x</p:attrName>
                                        </p:attrNameLst>
                                      </p:cBhvr>
                                      <p:to>
                                        <p:strVal val="(0.5)"/>
                                      </p:to>
                                    </p:set>
                                    <p:anim from="(0.5)" to="(#ppt_x)" calcmode="lin" valueType="num">
                                      <p:cBhvr>
                                        <p:cTn id="16" dur="1230" accel="100000" fill="hold">
                                          <p:stCondLst>
                                            <p:cond delay="770"/>
                                          </p:stCondLst>
                                        </p:cTn>
                                        <p:tgtEl>
                                          <p:spTgt spid="7"/>
                                        </p:tgtEl>
                                        <p:attrNameLst>
                                          <p:attrName>ppt_x</p:attrName>
                                        </p:attrNameLst>
                                      </p:cBhvr>
                                    </p:anim>
                                    <p:set>
                                      <p:cBhvr>
                                        <p:cTn id="17" dur="770" fill="hold"/>
                                        <p:tgtEl>
                                          <p:spTgt spid="7"/>
                                        </p:tgtEl>
                                        <p:attrNameLst>
                                          <p:attrName>ppt_y</p:attrName>
                                        </p:attrNameLst>
                                      </p:cBhvr>
                                      <p:to>
                                        <p:strVal val="(#ppt_y+0.4)"/>
                                      </p:to>
                                    </p:set>
                                    <p:anim from="(#ppt_y+0.4)" to="(#ppt_y)" calcmode="lin" valueType="num">
                                      <p:cBhvr>
                                        <p:cTn id="18" dur="1230" accel="100000" fill="hold">
                                          <p:stCondLst>
                                            <p:cond delay="770"/>
                                          </p:stCondLst>
                                        </p:cTn>
                                        <p:tgtEl>
                                          <p:spTgt spid="7"/>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56327"/>
                                        </p:tgtEl>
                                        <p:attrNameLst>
                                          <p:attrName>style.visibility</p:attrName>
                                        </p:attrNameLst>
                                      </p:cBhvr>
                                      <p:to>
                                        <p:strVal val="visible"/>
                                      </p:to>
                                    </p:set>
                                    <p:animEffect transition="in" filter="plus(in)">
                                      <p:cBhvr>
                                        <p:cTn id="23" dur="2000"/>
                                        <p:tgtEl>
                                          <p:spTgt spid="56327"/>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edge">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32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9248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as-IN" b="1" dirty="0" smtClean="0"/>
              <a:t>(গ) মিশ্র সার্কিটঃ</a:t>
            </a:r>
            <a:r>
              <a:rPr lang="as-IN" dirty="0" smtClean="0"/>
              <a:t> দুই বা ততোধিক রোধ প্যারালালে সংযোগ করে একটি ইউনিট তৈরি করে অন্য প্যারালাল গ্রুপের সাথে সিরিজ সংযোগ করে মিশ্র সার্কিট তৈরি করা হয়। আবার দুই বা ততোধিক রোধ সিরিজ সংযোগ করে অপরাপর প্যারালাল গ্রুপের সাথে সিরিজ বা প্যারালালে সংযোগ করে মিশ্র সার্কিট তৈরি করা যায়।</a:t>
            </a:r>
            <a:endParaRPr lang="en-US" dirty="0"/>
          </a:p>
        </p:txBody>
      </p:sp>
      <p:pic>
        <p:nvPicPr>
          <p:cNvPr id="3" name="Picture 2" descr="IMG_20190516_144648_0488.jpg"/>
          <p:cNvPicPr>
            <a:picLocks noChangeAspect="1"/>
          </p:cNvPicPr>
          <p:nvPr/>
        </p:nvPicPr>
        <p:blipFill>
          <a:blip r:embed="rId2"/>
          <a:stretch>
            <a:fillRect/>
          </a:stretch>
        </p:blipFill>
        <p:spPr>
          <a:xfrm>
            <a:off x="1447800" y="1905000"/>
            <a:ext cx="6096000" cy="4269324"/>
          </a:xfrm>
          <a:prstGeom prst="rect">
            <a:avLst/>
          </a:prstGeom>
        </p:spPr>
        <p:style>
          <a:lnRef idx="3">
            <a:schemeClr val="lt1"/>
          </a:lnRef>
          <a:fillRef idx="1">
            <a:schemeClr val="accent2"/>
          </a:fillRef>
          <a:effectRef idx="1">
            <a:schemeClr val="accent2"/>
          </a:effectRef>
          <a:fontRef idx="minor">
            <a:schemeClr val="lt1"/>
          </a:fontRef>
        </p:style>
      </p:pic>
      <p:pic>
        <p:nvPicPr>
          <p:cNvPr id="4" name="Picture 3" descr="Alpona66.png"/>
          <p:cNvPicPr>
            <a:picLocks noChangeAspect="1"/>
          </p:cNvPicPr>
          <p:nvPr/>
        </p:nvPicPr>
        <p:blipFill>
          <a:blip r:embed="rId3"/>
          <a:stretch>
            <a:fillRect/>
          </a:stretch>
        </p:blipFill>
        <p:spPr>
          <a:xfrm>
            <a:off x="-304800" y="-304800"/>
            <a:ext cx="14478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399593"/>
            <a:ext cx="3886200" cy="505407"/>
          </a:xfrm>
        </p:spPr>
        <p:style>
          <a:lnRef idx="2">
            <a:schemeClr val="dk1"/>
          </a:lnRef>
          <a:fillRef idx="1">
            <a:schemeClr val="lt1"/>
          </a:fillRef>
          <a:effectRef idx="0">
            <a:schemeClr val="dk1"/>
          </a:effectRef>
          <a:fontRef idx="minor">
            <a:schemeClr val="dk1"/>
          </a:fontRef>
        </p:style>
        <p:txBody>
          <a:bodyPr/>
          <a:lstStyle/>
          <a:p>
            <a:pPr algn="ctr"/>
            <a:r>
              <a:rPr lang="en-US"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সিরিজ</a:t>
            </a: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সার্কিট</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2"/>
          </p:nvPr>
        </p:nvSpPr>
        <p:spPr>
          <a:xfrm>
            <a:off x="228600" y="2201896"/>
            <a:ext cx="4114800" cy="4122704"/>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lgn="just">
              <a:lnSpc>
                <a:spcPct val="170000"/>
              </a:lnSpc>
            </a:pPr>
            <a:r>
              <a:rPr lang="as-IN" sz="4800" dirty="0" smtClean="0"/>
              <a:t>১। সিরিজ সার্কিটের সকল লোড একটি মাত্র</a:t>
            </a:r>
            <a:r>
              <a:rPr lang="en-US" sz="4800" dirty="0" smtClean="0"/>
              <a:t> </a:t>
            </a:r>
            <a:r>
              <a:rPr lang="en-US" sz="4800" dirty="0" err="1" smtClean="0"/>
              <a:t>সু</a:t>
            </a:r>
            <a:r>
              <a:rPr lang="as-IN" sz="4800" dirty="0" smtClean="0"/>
              <a:t>ইচ</a:t>
            </a:r>
            <a:r>
              <a:rPr lang="en-US" sz="4800" dirty="0" smtClean="0"/>
              <a:t> </a:t>
            </a:r>
            <a:r>
              <a:rPr lang="as-IN" sz="4800" dirty="0" smtClean="0"/>
              <a:t>দ্বারা নিয়ন্ত্রণ করা যায়।</a:t>
            </a:r>
          </a:p>
          <a:p>
            <a:pPr algn="just">
              <a:lnSpc>
                <a:spcPct val="170000"/>
              </a:lnSpc>
            </a:pPr>
            <a:r>
              <a:rPr lang="as-IN" sz="4800" dirty="0" smtClean="0"/>
              <a:t>২। একটি </a:t>
            </a:r>
            <a:r>
              <a:rPr lang="en-US" sz="4800" dirty="0" err="1" smtClean="0"/>
              <a:t>লোড</a:t>
            </a:r>
            <a:r>
              <a:rPr lang="as-IN" sz="4800" dirty="0" smtClean="0"/>
              <a:t> বিচ্ছিন্ন হলে সকল </a:t>
            </a:r>
            <a:r>
              <a:rPr lang="en-US" sz="4800" dirty="0" err="1" smtClean="0"/>
              <a:t>লো</a:t>
            </a:r>
            <a:r>
              <a:rPr lang="as-IN" sz="4800" dirty="0" smtClean="0"/>
              <a:t>ড বন্ধ হয়ে যায়।</a:t>
            </a:r>
          </a:p>
          <a:p>
            <a:pPr algn="just">
              <a:lnSpc>
                <a:spcPct val="170000"/>
              </a:lnSpc>
            </a:pPr>
            <a:r>
              <a:rPr lang="as-IN" sz="4800" dirty="0" smtClean="0"/>
              <a:t>৩। কারেন্ট কম প্রবাহিত হয়।</a:t>
            </a:r>
          </a:p>
          <a:p>
            <a:pPr algn="just">
              <a:lnSpc>
                <a:spcPct val="170000"/>
              </a:lnSpc>
            </a:pPr>
            <a:r>
              <a:rPr lang="as-IN" sz="4800" dirty="0" smtClean="0"/>
              <a:t>৪। সিরিজে বাতিগু</a:t>
            </a:r>
            <a:r>
              <a:rPr lang="en-US" sz="4800" dirty="0" err="1" smtClean="0"/>
              <a:t>লো</a:t>
            </a:r>
            <a:r>
              <a:rPr lang="en-US" sz="4800" dirty="0" smtClean="0"/>
              <a:t> </a:t>
            </a:r>
            <a:r>
              <a:rPr lang="as-IN" sz="4800" dirty="0" smtClean="0"/>
              <a:t>কম </a:t>
            </a:r>
            <a:r>
              <a:rPr lang="en-US" sz="4800" dirty="0" err="1" smtClean="0"/>
              <a:t>ভোল্টেজ</a:t>
            </a:r>
            <a:r>
              <a:rPr lang="as-IN" sz="4800" dirty="0" smtClean="0"/>
              <a:t> পায় বিধায় বাতিগুলো পূর্ণ ক্ষমতানুসারে চলতে পারে না।</a:t>
            </a:r>
          </a:p>
          <a:p>
            <a:pPr algn="just">
              <a:lnSpc>
                <a:spcPct val="170000"/>
              </a:lnSpc>
            </a:pPr>
            <a:r>
              <a:rPr lang="as-IN" sz="4800" dirty="0" smtClean="0"/>
              <a:t>৫।</a:t>
            </a:r>
            <a:r>
              <a:rPr lang="en-US" sz="4800" dirty="0" err="1" smtClean="0"/>
              <a:t>লোড</a:t>
            </a:r>
            <a:r>
              <a:rPr lang="as-IN" sz="4800" dirty="0" smtClean="0"/>
              <a:t> যত বৃদ্ধি পায় কারেন্ট তত কম প্রবাহিত হয়। বিধায় সেল (</a:t>
            </a:r>
            <a:r>
              <a:rPr lang="en-US" sz="4800" dirty="0" smtClean="0"/>
              <a:t>Cell) </a:t>
            </a:r>
            <a:r>
              <a:rPr lang="as-IN" sz="4800" dirty="0" smtClean="0"/>
              <a:t>বা ব্যাটারী দ্রুত ডিসচার্জ হয় না।</a:t>
            </a:r>
          </a:p>
          <a:p>
            <a:pPr algn="just">
              <a:lnSpc>
                <a:spcPct val="170000"/>
              </a:lnSpc>
            </a:pPr>
            <a:r>
              <a:rPr lang="as-IN" sz="4800" dirty="0" smtClean="0"/>
              <a:t>৬। অতিরিক্ত সাপ্লাই </a:t>
            </a:r>
            <a:r>
              <a:rPr lang="en-US" sz="4800" dirty="0" smtClean="0"/>
              <a:t> </a:t>
            </a:r>
            <a:r>
              <a:rPr lang="en-US" sz="4800" dirty="0" err="1" smtClean="0"/>
              <a:t>ভোল্টেজে</a:t>
            </a:r>
            <a:r>
              <a:rPr lang="en-US" sz="4800" dirty="0" smtClean="0"/>
              <a:t> </a:t>
            </a:r>
            <a:r>
              <a:rPr lang="as-IN" sz="4800" dirty="0" smtClean="0"/>
              <a:t>সিরিজসার্কিটেরতেমন ক্ষতি হয় না।</a:t>
            </a:r>
            <a:endParaRPr lang="en-US" sz="4800" dirty="0" smtClean="0"/>
          </a:p>
          <a:p>
            <a:pPr algn="just">
              <a:lnSpc>
                <a:spcPct val="170000"/>
              </a:lnSpc>
            </a:pPr>
            <a:r>
              <a:rPr lang="as-IN" sz="4800" dirty="0" smtClean="0"/>
              <a:t>৭। এর ব্যবহার ক্ষেত্র সীমিত।</a:t>
            </a:r>
            <a:endParaRPr lang="as-IN" sz="8000" dirty="0" smtClean="0"/>
          </a:p>
          <a:p>
            <a:endParaRPr lang="en-US" dirty="0"/>
          </a:p>
        </p:txBody>
      </p:sp>
      <p:sp>
        <p:nvSpPr>
          <p:cNvPr id="4" name="Content Placeholder 3"/>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nSpc>
                <a:spcPct val="170000"/>
              </a:lnSpc>
            </a:pPr>
            <a:r>
              <a:rPr lang="as-IN" dirty="0" smtClean="0"/>
              <a:t>১। প্যারালাল সার্কিটের প্রতিটি </a:t>
            </a:r>
            <a:r>
              <a:rPr lang="en-US" dirty="0" err="1" smtClean="0"/>
              <a:t>লোডকে</a:t>
            </a:r>
            <a:r>
              <a:rPr lang="as-IN" dirty="0" smtClean="0"/>
              <a:t> পৃথক পৃথক সুইচ দ্বারা নিয়ন্ত্রণ করা যায়।</a:t>
            </a:r>
          </a:p>
          <a:p>
            <a:pPr>
              <a:lnSpc>
                <a:spcPct val="170000"/>
              </a:lnSpc>
            </a:pPr>
            <a:r>
              <a:rPr lang="as-IN" dirty="0" smtClean="0"/>
              <a:t>২। একটি </a:t>
            </a:r>
            <a:r>
              <a:rPr lang="en-US" dirty="0" err="1" smtClean="0"/>
              <a:t>লোড</a:t>
            </a:r>
            <a:r>
              <a:rPr lang="as-IN" dirty="0" smtClean="0"/>
              <a:t> বিচ্ছিন্ন হলে অন্যান্য </a:t>
            </a:r>
            <a:r>
              <a:rPr lang="en-US" dirty="0" err="1" smtClean="0"/>
              <a:t>লোডগুলো</a:t>
            </a:r>
            <a:r>
              <a:rPr lang="en-US" dirty="0" smtClean="0"/>
              <a:t> </a:t>
            </a:r>
            <a:r>
              <a:rPr lang="as-IN" dirty="0" smtClean="0"/>
              <a:t>চালু (</a:t>
            </a:r>
            <a:r>
              <a:rPr lang="en-US" dirty="0" smtClean="0"/>
              <a:t>on) </a:t>
            </a:r>
            <a:r>
              <a:rPr lang="as-IN" dirty="0" smtClean="0"/>
              <a:t>থাকে।</a:t>
            </a:r>
          </a:p>
          <a:p>
            <a:pPr>
              <a:lnSpc>
                <a:spcPct val="170000"/>
              </a:lnSpc>
            </a:pPr>
            <a:r>
              <a:rPr lang="as-IN" dirty="0" smtClean="0"/>
              <a:t>৩। কারেন্ট বেশি প্রবাহিত হয়।</a:t>
            </a:r>
          </a:p>
          <a:p>
            <a:pPr>
              <a:lnSpc>
                <a:spcPct val="170000"/>
              </a:lnSpc>
            </a:pPr>
            <a:r>
              <a:rPr lang="as-IN" dirty="0" smtClean="0"/>
              <a:t>৪। প্রতিটি বাতি পূর্ণ </a:t>
            </a:r>
            <a:r>
              <a:rPr lang="en-US" dirty="0" err="1" smtClean="0"/>
              <a:t>ভোল্টেজ</a:t>
            </a:r>
            <a:r>
              <a:rPr lang="as-IN" dirty="0" smtClean="0"/>
              <a:t> পায় বিধায় পূর্ণ ক্ষমতানুসারে চলতে পারে।</a:t>
            </a:r>
          </a:p>
          <a:p>
            <a:pPr>
              <a:lnSpc>
                <a:spcPct val="170000"/>
              </a:lnSpc>
            </a:pPr>
            <a:r>
              <a:rPr lang="as-IN" dirty="0" smtClean="0"/>
              <a:t>৫।</a:t>
            </a:r>
            <a:r>
              <a:rPr lang="en-US" dirty="0" err="1" smtClean="0"/>
              <a:t>লোড</a:t>
            </a:r>
            <a:r>
              <a:rPr lang="as-IN" dirty="0" smtClean="0"/>
              <a:t> বৃদ্ধি পেলে কারেন্ট বৃদ্ধি পায়। বিধায় সেল বা ব্যাটারী দ্রুত ডিসচার্জ হয়ে যায় ।।</a:t>
            </a:r>
          </a:p>
          <a:p>
            <a:pPr>
              <a:lnSpc>
                <a:spcPct val="170000"/>
              </a:lnSpc>
            </a:pPr>
            <a:r>
              <a:rPr lang="as-IN" dirty="0" smtClean="0"/>
              <a:t>৬। অতিরিক্ত সাপ্লাই </a:t>
            </a:r>
            <a:r>
              <a:rPr lang="en-US" dirty="0" err="1" smtClean="0"/>
              <a:t>ভোল্টেজে</a:t>
            </a:r>
            <a:r>
              <a:rPr lang="as-IN" dirty="0" smtClean="0"/>
              <a:t> </a:t>
            </a:r>
            <a:r>
              <a:rPr lang="en-US" dirty="0" err="1" smtClean="0"/>
              <a:t>লোডগুলো</a:t>
            </a:r>
            <a:r>
              <a:rPr lang="as-IN" dirty="0" smtClean="0"/>
              <a:t> নষ্ট হয়ে যাওয়ার সম্ভাবনা বেশি।।</a:t>
            </a:r>
          </a:p>
          <a:p>
            <a:pPr>
              <a:lnSpc>
                <a:spcPct val="170000"/>
              </a:lnSpc>
            </a:pPr>
            <a:r>
              <a:rPr lang="as-IN" dirty="0" smtClean="0"/>
              <a:t>৭। প্রায় সর্বক্ষেত্রে ব্যবহার দেখা যায় ।</a:t>
            </a:r>
          </a:p>
          <a:p>
            <a:endParaRPr lang="en-US" dirty="0"/>
          </a:p>
        </p:txBody>
      </p:sp>
      <p:sp>
        <p:nvSpPr>
          <p:cNvPr id="6" name="Text Placeholder 5"/>
          <p:cNvSpPr>
            <a:spLocks noGrp="1"/>
          </p:cNvSpPr>
          <p:nvPr>
            <p:ph type="body" idx="3"/>
          </p:nvPr>
        </p:nvSpPr>
        <p:spPr>
          <a:xfrm>
            <a:off x="4648200" y="1399593"/>
            <a:ext cx="4040188" cy="505407"/>
          </a:xfrm>
        </p:spPr>
        <p:style>
          <a:lnRef idx="2">
            <a:schemeClr val="accent1"/>
          </a:lnRef>
          <a:fillRef idx="1">
            <a:schemeClr val="lt1"/>
          </a:fillRef>
          <a:effectRef idx="0">
            <a:schemeClr val="accent1"/>
          </a:effectRef>
          <a:fontRef idx="minor">
            <a:schemeClr val="dk1"/>
          </a:fontRef>
        </p:style>
        <p:txBody>
          <a:bodyPr/>
          <a:lstStyle/>
          <a:p>
            <a:pPr algn="ctr"/>
            <a:r>
              <a:rPr lang="en-US"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প্যারালাল</a:t>
            </a: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সার্কিট</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itle 6"/>
          <p:cNvSpPr>
            <a:spLocks noGrp="1"/>
          </p:cNvSpPr>
          <p:nvPr>
            <p:ph type="title"/>
          </p:nvPr>
        </p:nvSpPr>
        <p:spPr>
          <a:xfrm>
            <a:off x="457200" y="307848"/>
            <a:ext cx="8229600" cy="758952"/>
          </a:xfrm>
          <a:solidFill>
            <a:srgbClr val="00B0F0"/>
          </a:solidFill>
        </p:spPr>
        <p:style>
          <a:lnRef idx="2">
            <a:schemeClr val="accent1"/>
          </a:lnRef>
          <a:fillRef idx="1">
            <a:schemeClr val="lt1"/>
          </a:fillRef>
          <a:effectRef idx="0">
            <a:schemeClr val="accent1"/>
          </a:effectRef>
          <a:fontRef idx="minor">
            <a:schemeClr val="dk1"/>
          </a:fontRef>
        </p:style>
        <p:txBody>
          <a:bodyPr>
            <a:normAutofit/>
          </a:bodyPr>
          <a:lstStyle/>
          <a:p>
            <a:pPr algn="ctr"/>
            <a:r>
              <a:rPr sz="3600"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সিরিজ ও প্যারালাল সার্কিটের পার্থক্য</a:t>
            </a:r>
            <a:endParaRPr lang="en-US" sz="36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1000" fill="hold"/>
                                        <p:tgtEl>
                                          <p:spTgt spid="2">
                                            <p:bg/>
                                          </p:spTgt>
                                        </p:tgtEl>
                                        <p:attrNameLst>
                                          <p:attrName>ppt_x</p:attrName>
                                        </p:attrNameLst>
                                      </p:cBhvr>
                                      <p:tavLst>
                                        <p:tav tm="0">
                                          <p:val>
                                            <p:strVal val="#ppt_x-.2"/>
                                          </p:val>
                                        </p:tav>
                                        <p:tav tm="100000">
                                          <p:val>
                                            <p:strVal val="#ppt_x"/>
                                          </p:val>
                                        </p:tav>
                                      </p:tavLst>
                                    </p:anim>
                                    <p:anim calcmode="lin" valueType="num">
                                      <p:cBhvr>
                                        <p:cTn id="13" dur="1000" fill="hold"/>
                                        <p:tgtEl>
                                          <p:spTgt spid="2">
                                            <p:bg/>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bg/>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xEl>
                                              <p:pRg st="0" end="0"/>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
                                            <p:bg/>
                                          </p:spTgt>
                                        </p:tgtEl>
                                        <p:attrNameLst>
                                          <p:attrName>style.visibility</p:attrName>
                                        </p:attrNameLst>
                                      </p:cBhvr>
                                      <p:to>
                                        <p:strVal val="visible"/>
                                      </p:to>
                                    </p:set>
                                    <p:anim calcmode="lin" valueType="num">
                                      <p:cBhvr>
                                        <p:cTn id="24" dur="1000" fill="hold"/>
                                        <p:tgtEl>
                                          <p:spTgt spid="3">
                                            <p:bg/>
                                          </p:spTgt>
                                        </p:tgtEl>
                                        <p:attrNameLst>
                                          <p:attrName>ppt_x</p:attrName>
                                        </p:attrNameLst>
                                      </p:cBhvr>
                                      <p:tavLst>
                                        <p:tav tm="0">
                                          <p:val>
                                            <p:strVal val="#ppt_x-.2"/>
                                          </p:val>
                                        </p:tav>
                                        <p:tav tm="100000">
                                          <p:val>
                                            <p:strVal val="#ppt_x"/>
                                          </p:val>
                                        </p:tav>
                                      </p:tavLst>
                                    </p:anim>
                                    <p:anim calcmode="lin" valueType="num">
                                      <p:cBhvr>
                                        <p:cTn id="25"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bg/>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p:cTn id="3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p:cTn id="5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p:cTn id="59"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 calcmode="lin" valueType="num">
                                      <p:cBhvr>
                                        <p:cTn id="66"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67"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68" dur="1000"/>
                                        <p:tgtEl>
                                          <p:spTgt spid="3">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p:cTn id="7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74"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75" dur="1000"/>
                                        <p:tgtEl>
                                          <p:spTgt spid="3">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6">
                                            <p:bg/>
                                          </p:spTgt>
                                        </p:tgtEl>
                                        <p:attrNameLst>
                                          <p:attrName>style.visibility</p:attrName>
                                        </p:attrNameLst>
                                      </p:cBhvr>
                                      <p:to>
                                        <p:strVal val="visible"/>
                                      </p:to>
                                    </p:set>
                                    <p:anim calcmode="lin" valueType="num">
                                      <p:cBhvr>
                                        <p:cTn id="80" dur="1000" fill="hold"/>
                                        <p:tgtEl>
                                          <p:spTgt spid="6">
                                            <p:bg/>
                                          </p:spTgt>
                                        </p:tgtEl>
                                        <p:attrNameLst>
                                          <p:attrName>ppt_x</p:attrName>
                                        </p:attrNameLst>
                                      </p:cBhvr>
                                      <p:tavLst>
                                        <p:tav tm="0">
                                          <p:val>
                                            <p:strVal val="#ppt_x-.2"/>
                                          </p:val>
                                        </p:tav>
                                        <p:tav tm="100000">
                                          <p:val>
                                            <p:strVal val="#ppt_x"/>
                                          </p:val>
                                        </p:tav>
                                      </p:tavLst>
                                    </p:anim>
                                    <p:anim calcmode="lin" valueType="num">
                                      <p:cBhvr>
                                        <p:cTn id="81" dur="1000" fill="hold"/>
                                        <p:tgtEl>
                                          <p:spTgt spid="6">
                                            <p:bg/>
                                          </p:spTgt>
                                        </p:tgtEl>
                                        <p:attrNameLst>
                                          <p:attrName>ppt_y</p:attrName>
                                        </p:attrNameLst>
                                      </p:cBhvr>
                                      <p:tavLst>
                                        <p:tav tm="0">
                                          <p:val>
                                            <p:strVal val="#ppt_y"/>
                                          </p:val>
                                        </p:tav>
                                        <p:tav tm="100000">
                                          <p:val>
                                            <p:strVal val="#ppt_y"/>
                                          </p:val>
                                        </p:tav>
                                      </p:tavLst>
                                    </p:anim>
                                    <p:animEffect transition="in" filter="wipe(right)" prLst="gradientSize: 0.1">
                                      <p:cBhvr>
                                        <p:cTn id="82" dur="1000"/>
                                        <p:tgtEl>
                                          <p:spTgt spid="6">
                                            <p:bg/>
                                          </p:spTgt>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grpId="0" nodeType="click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 calcmode="lin" valueType="num">
                                      <p:cBhvr>
                                        <p:cTn id="8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9" dur="1000"/>
                                        <p:tgtEl>
                                          <p:spTgt spid="6">
                                            <p:txEl>
                                              <p:pRg st="0" end="0"/>
                                            </p:txEl>
                                          </p:spTgt>
                                        </p:tgtEl>
                                      </p:cBhvr>
                                    </p:animEffect>
                                  </p:childTnLst>
                                </p:cTn>
                              </p:par>
                              <p:par>
                                <p:cTn id="90" presetID="29" presetClass="entr" presetSubtype="0" fill="hold" grpId="0" nodeType="withEffect">
                                  <p:stCondLst>
                                    <p:cond delay="0"/>
                                  </p:stCondLst>
                                  <p:childTnLst>
                                    <p:set>
                                      <p:cBhvr>
                                        <p:cTn id="91" dur="1" fill="hold">
                                          <p:stCondLst>
                                            <p:cond delay="0"/>
                                          </p:stCondLst>
                                        </p:cTn>
                                        <p:tgtEl>
                                          <p:spTgt spid="4">
                                            <p:bg/>
                                          </p:spTgt>
                                        </p:tgtEl>
                                        <p:attrNameLst>
                                          <p:attrName>style.visibility</p:attrName>
                                        </p:attrNameLst>
                                      </p:cBhvr>
                                      <p:to>
                                        <p:strVal val="visible"/>
                                      </p:to>
                                    </p:set>
                                    <p:anim calcmode="lin" valueType="num">
                                      <p:cBhvr>
                                        <p:cTn id="92" dur="1000" fill="hold"/>
                                        <p:tgtEl>
                                          <p:spTgt spid="4">
                                            <p:bg/>
                                          </p:spTgt>
                                        </p:tgtEl>
                                        <p:attrNameLst>
                                          <p:attrName>ppt_x</p:attrName>
                                        </p:attrNameLst>
                                      </p:cBhvr>
                                      <p:tavLst>
                                        <p:tav tm="0">
                                          <p:val>
                                            <p:strVal val="#ppt_x-.2"/>
                                          </p:val>
                                        </p:tav>
                                        <p:tav tm="100000">
                                          <p:val>
                                            <p:strVal val="#ppt_x"/>
                                          </p:val>
                                        </p:tav>
                                      </p:tavLst>
                                    </p:anim>
                                    <p:anim calcmode="lin" valueType="num">
                                      <p:cBhvr>
                                        <p:cTn id="93" dur="1000" fill="hold"/>
                                        <p:tgtEl>
                                          <p:spTgt spid="4">
                                            <p:bg/>
                                          </p:spTgt>
                                        </p:tgtEl>
                                        <p:attrNameLst>
                                          <p:attrName>ppt_y</p:attrName>
                                        </p:attrNameLst>
                                      </p:cBhvr>
                                      <p:tavLst>
                                        <p:tav tm="0">
                                          <p:val>
                                            <p:strVal val="#ppt_y"/>
                                          </p:val>
                                        </p:tav>
                                        <p:tav tm="100000">
                                          <p:val>
                                            <p:strVal val="#ppt_y"/>
                                          </p:val>
                                        </p:tav>
                                      </p:tavLst>
                                    </p:anim>
                                    <p:animEffect transition="in" filter="wipe(right)" prLst="gradientSize: 0.1">
                                      <p:cBhvr>
                                        <p:cTn id="94" dur="1000"/>
                                        <p:tgtEl>
                                          <p:spTgt spid="4">
                                            <p:bg/>
                                          </p:spTgt>
                                        </p:tgtEl>
                                      </p:cBhvr>
                                    </p:animEffec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grpId="0" nodeType="clickEffect">
                                  <p:stCondLst>
                                    <p:cond delay="0"/>
                                  </p:stCondLst>
                                  <p:childTnLst>
                                    <p:set>
                                      <p:cBhvr>
                                        <p:cTn id="98" dur="1" fill="hold">
                                          <p:stCondLst>
                                            <p:cond delay="0"/>
                                          </p:stCondLst>
                                        </p:cTn>
                                        <p:tgtEl>
                                          <p:spTgt spid="4">
                                            <p:txEl>
                                              <p:pRg st="0" end="0"/>
                                            </p:txEl>
                                          </p:spTgt>
                                        </p:tgtEl>
                                        <p:attrNameLst>
                                          <p:attrName>style.visibility</p:attrName>
                                        </p:attrNameLst>
                                      </p:cBhvr>
                                      <p:to>
                                        <p:strVal val="visible"/>
                                      </p:to>
                                    </p:set>
                                    <p:anim calcmode="lin" valueType="num">
                                      <p:cBhvr>
                                        <p:cTn id="99"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0"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4">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9" presetClass="entr" presetSubtype="0" fill="hold" grpId="0" nodeType="clickEffect">
                                  <p:stCondLst>
                                    <p:cond delay="0"/>
                                  </p:stCondLst>
                                  <p:childTnLst>
                                    <p:set>
                                      <p:cBhvr>
                                        <p:cTn id="105" dur="1" fill="hold">
                                          <p:stCondLst>
                                            <p:cond delay="0"/>
                                          </p:stCondLst>
                                        </p:cTn>
                                        <p:tgtEl>
                                          <p:spTgt spid="4">
                                            <p:txEl>
                                              <p:pRg st="1" end="1"/>
                                            </p:txEl>
                                          </p:spTgt>
                                        </p:tgtEl>
                                        <p:attrNameLst>
                                          <p:attrName>style.visibility</p:attrName>
                                        </p:attrNameLst>
                                      </p:cBhvr>
                                      <p:to>
                                        <p:strVal val="visible"/>
                                      </p:to>
                                    </p:set>
                                    <p:anim calcmode="lin" valueType="num">
                                      <p:cBhvr>
                                        <p:cTn id="106"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07"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4">
                                            <p:txEl>
                                              <p:pRg st="1" end="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9" presetClass="entr" presetSubtype="0" fill="hold" grpId="0" nodeType="clickEffect">
                                  <p:stCondLst>
                                    <p:cond delay="0"/>
                                  </p:stCondLst>
                                  <p:childTnLst>
                                    <p:set>
                                      <p:cBhvr>
                                        <p:cTn id="112" dur="1" fill="hold">
                                          <p:stCondLst>
                                            <p:cond delay="0"/>
                                          </p:stCondLst>
                                        </p:cTn>
                                        <p:tgtEl>
                                          <p:spTgt spid="4">
                                            <p:txEl>
                                              <p:pRg st="2" end="2"/>
                                            </p:txEl>
                                          </p:spTgt>
                                        </p:tgtEl>
                                        <p:attrNameLst>
                                          <p:attrName>style.visibility</p:attrName>
                                        </p:attrNameLst>
                                      </p:cBhvr>
                                      <p:to>
                                        <p:strVal val="visible"/>
                                      </p:to>
                                    </p:set>
                                    <p:anim calcmode="lin" valueType="num">
                                      <p:cBhvr>
                                        <p:cTn id="113"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114"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4">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9" presetClass="entr" presetSubtype="0" fill="hold" grpId="0" nodeType="clickEffect">
                                  <p:stCondLst>
                                    <p:cond delay="0"/>
                                  </p:stCondLst>
                                  <p:childTnLst>
                                    <p:set>
                                      <p:cBhvr>
                                        <p:cTn id="119" dur="1" fill="hold">
                                          <p:stCondLst>
                                            <p:cond delay="0"/>
                                          </p:stCondLst>
                                        </p:cTn>
                                        <p:tgtEl>
                                          <p:spTgt spid="4">
                                            <p:txEl>
                                              <p:pRg st="3" end="3"/>
                                            </p:txEl>
                                          </p:spTgt>
                                        </p:tgtEl>
                                        <p:attrNameLst>
                                          <p:attrName>style.visibility</p:attrName>
                                        </p:attrNameLst>
                                      </p:cBhvr>
                                      <p:to>
                                        <p:strVal val="visible"/>
                                      </p:to>
                                    </p:set>
                                    <p:anim calcmode="lin" valueType="num">
                                      <p:cBhvr>
                                        <p:cTn id="120"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121"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4">
                                            <p:txEl>
                                              <p:pRg st="3" end="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9" presetClass="entr" presetSubtype="0" fill="hold" grpId="0" nodeType="clickEffect">
                                  <p:stCondLst>
                                    <p:cond delay="0"/>
                                  </p:stCondLst>
                                  <p:childTnLst>
                                    <p:set>
                                      <p:cBhvr>
                                        <p:cTn id="126" dur="1" fill="hold">
                                          <p:stCondLst>
                                            <p:cond delay="0"/>
                                          </p:stCondLst>
                                        </p:cTn>
                                        <p:tgtEl>
                                          <p:spTgt spid="4">
                                            <p:txEl>
                                              <p:pRg st="4" end="4"/>
                                            </p:txEl>
                                          </p:spTgt>
                                        </p:tgtEl>
                                        <p:attrNameLst>
                                          <p:attrName>style.visibility</p:attrName>
                                        </p:attrNameLst>
                                      </p:cBhvr>
                                      <p:to>
                                        <p:strVal val="visible"/>
                                      </p:to>
                                    </p:set>
                                    <p:anim calcmode="lin" valueType="num">
                                      <p:cBhvr>
                                        <p:cTn id="127"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128"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4">
                                            <p:txEl>
                                              <p:pRg st="4" end="4"/>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9" presetClass="entr" presetSubtype="0" fill="hold" grpId="0" nodeType="clickEffect">
                                  <p:stCondLst>
                                    <p:cond delay="0"/>
                                  </p:stCondLst>
                                  <p:childTnLst>
                                    <p:set>
                                      <p:cBhvr>
                                        <p:cTn id="133" dur="1" fill="hold">
                                          <p:stCondLst>
                                            <p:cond delay="0"/>
                                          </p:stCondLst>
                                        </p:cTn>
                                        <p:tgtEl>
                                          <p:spTgt spid="4">
                                            <p:txEl>
                                              <p:pRg st="5" end="5"/>
                                            </p:txEl>
                                          </p:spTgt>
                                        </p:tgtEl>
                                        <p:attrNameLst>
                                          <p:attrName>style.visibility</p:attrName>
                                        </p:attrNameLst>
                                      </p:cBhvr>
                                      <p:to>
                                        <p:strVal val="visible"/>
                                      </p:to>
                                    </p:set>
                                    <p:anim calcmode="lin" valueType="num">
                                      <p:cBhvr>
                                        <p:cTn id="134"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135"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4">
                                            <p:txEl>
                                              <p:pRg st="5" end="5"/>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9" presetClass="entr" presetSubtype="0" fill="hold" grpId="0" nodeType="clickEffect">
                                  <p:stCondLst>
                                    <p:cond delay="0"/>
                                  </p:stCondLst>
                                  <p:childTnLst>
                                    <p:set>
                                      <p:cBhvr>
                                        <p:cTn id="140" dur="1" fill="hold">
                                          <p:stCondLst>
                                            <p:cond delay="0"/>
                                          </p:stCondLst>
                                        </p:cTn>
                                        <p:tgtEl>
                                          <p:spTgt spid="4">
                                            <p:txEl>
                                              <p:pRg st="6" end="6"/>
                                            </p:txEl>
                                          </p:spTgt>
                                        </p:tgtEl>
                                        <p:attrNameLst>
                                          <p:attrName>style.visibility</p:attrName>
                                        </p:attrNameLst>
                                      </p:cBhvr>
                                      <p:to>
                                        <p:strVal val="visible"/>
                                      </p:to>
                                    </p:set>
                                    <p:anim calcmode="lin" valueType="num">
                                      <p:cBhvr>
                                        <p:cTn id="141" dur="1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142" dur="1000" fill="hold"/>
                                        <p:tgtEl>
                                          <p:spTgt spid="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P spid="4" grpId="0" build="p" animBg="1"/>
      <p:bldP spid="6" grpId="0" build="p"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3.JPG"/>
          <p:cNvPicPr>
            <a:picLocks noChangeAspect="1"/>
          </p:cNvPicPr>
          <p:nvPr/>
        </p:nvPicPr>
        <p:blipFill>
          <a:blip r:embed="rId2"/>
          <a:stretch>
            <a:fillRect/>
          </a:stretch>
        </p:blipFill>
        <p:spPr>
          <a:xfrm>
            <a:off x="533400" y="1295400"/>
            <a:ext cx="7731512" cy="4811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2286000" y="381000"/>
            <a:ext cx="487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err="1" smtClean="0"/>
              <a:t>সিরিজ</a:t>
            </a:r>
            <a:r>
              <a:rPr lang="en-US" dirty="0" smtClean="0"/>
              <a:t> </a:t>
            </a:r>
            <a:r>
              <a:rPr lang="en-US" dirty="0" err="1" smtClean="0"/>
              <a:t>সার্কিটের</a:t>
            </a:r>
            <a:r>
              <a:rPr lang="en-US" dirty="0" smtClean="0"/>
              <a:t>  </a:t>
            </a:r>
            <a:r>
              <a:rPr lang="en-US" dirty="0" err="1" smtClean="0"/>
              <a:t>প্রয়োজণীয়</a:t>
            </a:r>
            <a:r>
              <a:rPr lang="en-US" dirty="0" smtClean="0"/>
              <a:t> </a:t>
            </a:r>
            <a:r>
              <a:rPr lang="en-US" dirty="0" err="1" smtClean="0"/>
              <a:t>সুত্র</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2200" y="152400"/>
            <a:ext cx="487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err="1" smtClean="0"/>
              <a:t>সিরিজ</a:t>
            </a:r>
            <a:r>
              <a:rPr lang="en-US" dirty="0" smtClean="0"/>
              <a:t> </a:t>
            </a:r>
            <a:r>
              <a:rPr lang="en-US" dirty="0" err="1" smtClean="0"/>
              <a:t>সার্কিটের</a:t>
            </a:r>
            <a:r>
              <a:rPr lang="en-US" dirty="0" smtClean="0"/>
              <a:t>  </a:t>
            </a:r>
            <a:r>
              <a:rPr lang="en-US" dirty="0" err="1" smtClean="0"/>
              <a:t>সমস্যা</a:t>
            </a:r>
            <a:r>
              <a:rPr lang="en-US" dirty="0" smtClean="0"/>
              <a:t> ও </a:t>
            </a:r>
            <a:r>
              <a:rPr lang="en-US" dirty="0" err="1" smtClean="0"/>
              <a:t>সমাধান</a:t>
            </a:r>
            <a:endParaRPr lang="en-US" dirty="0"/>
          </a:p>
        </p:txBody>
      </p:sp>
      <p:pic>
        <p:nvPicPr>
          <p:cNvPr id="4" name="Picture 3" descr="Alpona66.png"/>
          <p:cNvPicPr>
            <a:picLocks noChangeAspect="1"/>
          </p:cNvPicPr>
          <p:nvPr/>
        </p:nvPicPr>
        <p:blipFill>
          <a:blip r:embed="rId2"/>
          <a:stretch>
            <a:fillRect/>
          </a:stretch>
        </p:blipFill>
        <p:spPr>
          <a:xfrm>
            <a:off x="-533400" y="-304800"/>
            <a:ext cx="1828800" cy="6858000"/>
          </a:xfrm>
          <a:prstGeom prst="rect">
            <a:avLst/>
          </a:prstGeom>
        </p:spPr>
      </p:pic>
      <p:pic>
        <p:nvPicPr>
          <p:cNvPr id="5" name="Picture 4" descr="Capture-s.JPG"/>
          <p:cNvPicPr>
            <a:picLocks noChangeAspect="1"/>
          </p:cNvPicPr>
          <p:nvPr/>
        </p:nvPicPr>
        <p:blipFill>
          <a:blip r:embed="rId3"/>
          <a:stretch>
            <a:fillRect/>
          </a:stretch>
        </p:blipFill>
        <p:spPr>
          <a:xfrm>
            <a:off x="685800" y="762000"/>
            <a:ext cx="7848600" cy="1400175"/>
          </a:xfrm>
          <a:prstGeom prst="rect">
            <a:avLst/>
          </a:prstGeom>
          <a:ln>
            <a:noFill/>
          </a:ln>
          <a:effectLst>
            <a:softEdge rad="112500"/>
          </a:effectLst>
        </p:spPr>
      </p:pic>
      <p:sp>
        <p:nvSpPr>
          <p:cNvPr id="6" name="Rounded Rectangle 5"/>
          <p:cNvSpPr/>
          <p:nvPr/>
        </p:nvSpPr>
        <p:spPr>
          <a:xfrm>
            <a:off x="609600" y="685800"/>
            <a:ext cx="914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সমাধান</a:t>
            </a:r>
            <a:r>
              <a:rPr lang="en-US" sz="1200" dirty="0" smtClean="0"/>
              <a:t>  </a:t>
            </a:r>
            <a:r>
              <a:rPr lang="en-US" sz="1200" dirty="0" err="1" smtClean="0"/>
              <a:t>কর</a:t>
            </a:r>
            <a:endParaRPr lang="en-US" sz="1200" dirty="0"/>
          </a:p>
        </p:txBody>
      </p:sp>
      <p:pic>
        <p:nvPicPr>
          <p:cNvPr id="7" name="Picture 6" descr="Capture-ুুু.JPG"/>
          <p:cNvPicPr>
            <a:picLocks noChangeAspect="1"/>
          </p:cNvPicPr>
          <p:nvPr/>
        </p:nvPicPr>
        <p:blipFill>
          <a:blip r:embed="rId4"/>
          <a:stretch>
            <a:fillRect/>
          </a:stretch>
        </p:blipFill>
        <p:spPr>
          <a:xfrm>
            <a:off x="1143000" y="2133600"/>
            <a:ext cx="6503983" cy="4495800"/>
          </a:xfrm>
          <a:prstGeom prst="rect">
            <a:avLst/>
          </a:prstGeom>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66.JPG"/>
          <p:cNvPicPr>
            <a:picLocks noChangeAspect="1"/>
          </p:cNvPicPr>
          <p:nvPr/>
        </p:nvPicPr>
        <p:blipFill>
          <a:blip r:embed="rId2"/>
          <a:stretch>
            <a:fillRect/>
          </a:stretch>
        </p:blipFill>
        <p:spPr>
          <a:xfrm>
            <a:off x="2971800" y="304800"/>
            <a:ext cx="5514975" cy="617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533400" y="609600"/>
            <a:ext cx="1524000" cy="5638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200000"/>
              </a:lnSpc>
            </a:pPr>
            <a:r>
              <a:rPr lang="en-US" sz="2000" b="1" dirty="0" err="1" smtClean="0"/>
              <a:t>প্যারালাল</a:t>
            </a:r>
            <a:endParaRPr lang="en-US" sz="2000" b="1" dirty="0" smtClean="0"/>
          </a:p>
          <a:p>
            <a:pPr algn="ctr">
              <a:lnSpc>
                <a:spcPct val="200000"/>
              </a:lnSpc>
            </a:pPr>
            <a:r>
              <a:rPr lang="en-US" sz="2000" b="1" dirty="0" err="1" smtClean="0"/>
              <a:t>সার্কিট</a:t>
            </a:r>
            <a:endParaRPr lang="en-US" sz="2000" b="1" dirty="0" smtClean="0"/>
          </a:p>
          <a:p>
            <a:pPr algn="ctr">
              <a:lnSpc>
                <a:spcPct val="200000"/>
              </a:lnSpc>
            </a:pPr>
            <a:r>
              <a:rPr lang="en-US" sz="2000" b="1" dirty="0" err="1" smtClean="0"/>
              <a:t>সমস্যা</a:t>
            </a:r>
            <a:endParaRPr lang="en-US" sz="2000" b="1" dirty="0" smtClean="0"/>
          </a:p>
          <a:p>
            <a:pPr algn="ctr">
              <a:lnSpc>
                <a:spcPct val="200000"/>
              </a:lnSpc>
            </a:pPr>
            <a:r>
              <a:rPr lang="en-US" sz="2000" b="1" dirty="0" err="1" smtClean="0"/>
              <a:t>সমাধান</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71800" y="533400"/>
            <a:ext cx="3429000" cy="838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দলগত</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কাজ</a:t>
            </a:r>
            <a:endPar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un 2"/>
          <p:cNvSpPr/>
          <p:nvPr/>
        </p:nvSpPr>
        <p:spPr>
          <a:xfrm>
            <a:off x="609600" y="4267200"/>
            <a:ext cx="1828800" cy="685800"/>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দল-১</a:t>
            </a:r>
            <a:endParaRPr lang="en-US" sz="2000" dirty="0"/>
          </a:p>
        </p:txBody>
      </p:sp>
      <p:sp>
        <p:nvSpPr>
          <p:cNvPr id="4" name="Round Diagonal Corner Rectangle 3"/>
          <p:cNvSpPr/>
          <p:nvPr/>
        </p:nvSpPr>
        <p:spPr>
          <a:xfrm>
            <a:off x="2590800" y="4267200"/>
            <a:ext cx="5257800" cy="609600"/>
          </a:xfrm>
          <a:prstGeom prst="round2DiagRect">
            <a:avLst>
              <a:gd name="adj1" fmla="val 34524"/>
              <a:gd name="adj2" fmla="val 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প্যারালাল</a:t>
            </a:r>
            <a:r>
              <a:rPr lang="en-US" dirty="0" smtClean="0"/>
              <a:t> </a:t>
            </a:r>
            <a:r>
              <a:rPr lang="en-US" dirty="0" err="1" smtClean="0"/>
              <a:t>সার্কিটের</a:t>
            </a:r>
            <a:r>
              <a:rPr lang="en-US" dirty="0" smtClean="0"/>
              <a:t> </a:t>
            </a:r>
            <a:r>
              <a:rPr lang="en-US" dirty="0" err="1" smtClean="0"/>
              <a:t>বৈশিষ্ট্য</a:t>
            </a:r>
            <a:r>
              <a:rPr lang="en-US" dirty="0" smtClean="0"/>
              <a:t> </a:t>
            </a:r>
            <a:r>
              <a:rPr lang="en-US" dirty="0" err="1" smtClean="0"/>
              <a:t>নির্ণয়</a:t>
            </a:r>
            <a:r>
              <a:rPr lang="en-US" dirty="0" smtClean="0"/>
              <a:t> </a:t>
            </a:r>
            <a:r>
              <a:rPr lang="en-US" dirty="0" err="1" smtClean="0"/>
              <a:t>করে</a:t>
            </a:r>
            <a:r>
              <a:rPr lang="en-US" dirty="0" smtClean="0"/>
              <a:t> </a:t>
            </a:r>
            <a:r>
              <a:rPr lang="en-US" dirty="0" err="1" smtClean="0"/>
              <a:t>দেখাও</a:t>
            </a:r>
            <a:r>
              <a:rPr lang="en-US" dirty="0" smtClean="0"/>
              <a:t> ।</a:t>
            </a:r>
            <a:endParaRPr lang="en-US" dirty="0"/>
          </a:p>
        </p:txBody>
      </p:sp>
      <p:pic>
        <p:nvPicPr>
          <p:cNvPr id="7" name="Picture 6" descr="Alpona66.png"/>
          <p:cNvPicPr>
            <a:picLocks noChangeAspect="1"/>
          </p:cNvPicPr>
          <p:nvPr/>
        </p:nvPicPr>
        <p:blipFill>
          <a:blip r:embed="rId3"/>
          <a:stretch>
            <a:fillRect/>
          </a:stretch>
        </p:blipFill>
        <p:spPr>
          <a:xfrm>
            <a:off x="-380999" y="0"/>
            <a:ext cx="1524000" cy="6705600"/>
          </a:xfrm>
          <a:prstGeom prst="rect">
            <a:avLst/>
          </a:prstGeom>
        </p:spPr>
      </p:pic>
      <p:pic>
        <p:nvPicPr>
          <p:cNvPr id="9" name="Picture 8" descr="6d3387b9c1d64bf3b9a103201db7d43e_28-collection-of-group-work-school-clipart-high-quality-free-_2500-1986-1.jpeg"/>
          <p:cNvPicPr>
            <a:picLocks noChangeAspect="1"/>
          </p:cNvPicPr>
          <p:nvPr/>
        </p:nvPicPr>
        <p:blipFill>
          <a:blip r:embed="rId4" cstate="print"/>
          <a:stretch>
            <a:fillRect/>
          </a:stretch>
        </p:blipFill>
        <p:spPr>
          <a:xfrm>
            <a:off x="2895600" y="1524000"/>
            <a:ext cx="3352800" cy="2663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756-adb-2014-bgd-aa-d0a8467=5.jpg"/>
          <p:cNvPicPr>
            <a:picLocks noChangeAspect="1"/>
          </p:cNvPicPr>
          <p:nvPr/>
        </p:nvPicPr>
        <p:blipFill>
          <a:blip r:embed="rId2"/>
          <a:stretch>
            <a:fillRect/>
          </a:stretch>
        </p:blipFill>
        <p:spPr>
          <a:xfrm>
            <a:off x="945014" y="685800"/>
            <a:ext cx="7665586"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1"/>
          <p:cNvSpPr/>
          <p:nvPr/>
        </p:nvSpPr>
        <p:spPr>
          <a:xfrm>
            <a:off x="2362200" y="457200"/>
            <a:ext cx="3200400" cy="838200"/>
          </a:xfrm>
          <a:prstGeom prst="ellipse">
            <a:avLst/>
          </a:prstGeom>
          <a:blipFill>
            <a:blip r:embed="rId3"/>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একক</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কাজ</a:t>
            </a:r>
            <a:endPar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ound Diagonal Corner Rectangle 3"/>
          <p:cNvSpPr/>
          <p:nvPr/>
        </p:nvSpPr>
        <p:spPr>
          <a:xfrm>
            <a:off x="990600" y="1447800"/>
            <a:ext cx="2286000" cy="914400"/>
          </a:xfrm>
          <a:prstGeom prst="round2DiagRect">
            <a:avLst>
              <a:gd name="adj1" fmla="val 50000"/>
              <a:gd name="adj2" fmla="val 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lumMod val="50000"/>
                  </a:schemeClr>
                </a:solidFill>
              </a:rPr>
              <a:t>সিরিজ</a:t>
            </a:r>
            <a:r>
              <a:rPr lang="en-US" dirty="0" smtClean="0">
                <a:solidFill>
                  <a:schemeClr val="accent1">
                    <a:lumMod val="50000"/>
                  </a:schemeClr>
                </a:solidFill>
              </a:rPr>
              <a:t> </a:t>
            </a:r>
            <a:r>
              <a:rPr lang="en-US" dirty="0" err="1" smtClean="0">
                <a:solidFill>
                  <a:schemeClr val="accent1">
                    <a:lumMod val="50000"/>
                  </a:schemeClr>
                </a:solidFill>
              </a:rPr>
              <a:t>সার্কিটে</a:t>
            </a:r>
            <a:r>
              <a:rPr lang="en-US" dirty="0" smtClean="0">
                <a:solidFill>
                  <a:schemeClr val="accent1">
                    <a:lumMod val="50000"/>
                  </a:schemeClr>
                </a:solidFill>
              </a:rPr>
              <a:t> </a:t>
            </a:r>
            <a:r>
              <a:rPr lang="en-US" dirty="0" err="1" smtClean="0">
                <a:solidFill>
                  <a:schemeClr val="accent1">
                    <a:lumMod val="50000"/>
                  </a:schemeClr>
                </a:solidFill>
              </a:rPr>
              <a:t>কারেন্ট</a:t>
            </a:r>
            <a:r>
              <a:rPr lang="en-US" dirty="0" smtClean="0">
                <a:solidFill>
                  <a:schemeClr val="accent1">
                    <a:lumMod val="50000"/>
                  </a:schemeClr>
                </a:solidFill>
              </a:rPr>
              <a:t> </a:t>
            </a:r>
            <a:r>
              <a:rPr lang="en-US" dirty="0" err="1" smtClean="0">
                <a:solidFill>
                  <a:schemeClr val="accent1">
                    <a:lumMod val="50000"/>
                  </a:schemeClr>
                </a:solidFill>
              </a:rPr>
              <a:t>চলাচলের</a:t>
            </a:r>
            <a:r>
              <a:rPr lang="en-US" dirty="0" smtClean="0">
                <a:solidFill>
                  <a:schemeClr val="accent1">
                    <a:lumMod val="50000"/>
                  </a:schemeClr>
                </a:solidFill>
              </a:rPr>
              <a:t> </a:t>
            </a:r>
            <a:r>
              <a:rPr lang="en-US" dirty="0" err="1" smtClean="0">
                <a:solidFill>
                  <a:schemeClr val="accent1">
                    <a:lumMod val="50000"/>
                  </a:schemeClr>
                </a:solidFill>
              </a:rPr>
              <a:t>কয়টি</a:t>
            </a:r>
            <a:r>
              <a:rPr lang="en-US" dirty="0" smtClean="0">
                <a:solidFill>
                  <a:schemeClr val="accent1">
                    <a:lumMod val="50000"/>
                  </a:schemeClr>
                </a:solidFill>
              </a:rPr>
              <a:t> </a:t>
            </a:r>
            <a:r>
              <a:rPr lang="en-US" dirty="0" err="1" smtClean="0">
                <a:solidFill>
                  <a:schemeClr val="accent1">
                    <a:lumMod val="50000"/>
                  </a:schemeClr>
                </a:solidFill>
              </a:rPr>
              <a:t>পথ</a:t>
            </a:r>
            <a:r>
              <a:rPr lang="en-US" dirty="0" smtClean="0">
                <a:solidFill>
                  <a:schemeClr val="accent1">
                    <a:lumMod val="50000"/>
                  </a:schemeClr>
                </a:solidFill>
              </a:rPr>
              <a:t> </a:t>
            </a:r>
            <a:r>
              <a:rPr lang="en-US" dirty="0" err="1" smtClean="0">
                <a:solidFill>
                  <a:schemeClr val="accent1">
                    <a:lumMod val="50000"/>
                  </a:schemeClr>
                </a:solidFill>
              </a:rPr>
              <a:t>থাকে</a:t>
            </a:r>
            <a:endParaRPr lang="en-US" dirty="0">
              <a:solidFill>
                <a:schemeClr val="accent1">
                  <a:lumMod val="50000"/>
                </a:schemeClr>
              </a:solidFill>
            </a:endParaRPr>
          </a:p>
        </p:txBody>
      </p:sp>
      <p:sp>
        <p:nvSpPr>
          <p:cNvPr id="6" name="Round Diagonal Corner Rectangle 5"/>
          <p:cNvSpPr/>
          <p:nvPr/>
        </p:nvSpPr>
        <p:spPr>
          <a:xfrm>
            <a:off x="838200" y="2819400"/>
            <a:ext cx="2514600" cy="1981200"/>
          </a:xfrm>
          <a:prstGeom prst="round2DiagRect">
            <a:avLst>
              <a:gd name="adj1" fmla="val 18047"/>
              <a:gd name="adj2" fmla="val 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accent1">
                  <a:lumMod val="50000"/>
                </a:schemeClr>
              </a:solidFill>
            </a:endParaRPr>
          </a:p>
          <a:p>
            <a:endParaRPr lang="en-US" dirty="0" smtClean="0">
              <a:solidFill>
                <a:schemeClr val="accent1">
                  <a:lumMod val="50000"/>
                </a:schemeClr>
              </a:solidFill>
            </a:endParaRPr>
          </a:p>
          <a:p>
            <a:endParaRPr lang="en-US" dirty="0" smtClean="0">
              <a:solidFill>
                <a:schemeClr val="accent1">
                  <a:lumMod val="50000"/>
                </a:schemeClr>
              </a:solidFill>
            </a:endParaRPr>
          </a:p>
          <a:p>
            <a:endParaRPr lang="en-US" dirty="0" smtClean="0">
              <a:solidFill>
                <a:schemeClr val="accent1">
                  <a:lumMod val="50000"/>
                </a:schemeClr>
              </a:solidFill>
            </a:endParaRPr>
          </a:p>
          <a:p>
            <a:endParaRPr lang="en-US" dirty="0" smtClean="0">
              <a:solidFill>
                <a:schemeClr val="accent1">
                  <a:lumMod val="50000"/>
                </a:schemeClr>
              </a:solidFill>
            </a:endParaRPr>
          </a:p>
          <a:p>
            <a:r>
              <a:rPr lang="en-US" dirty="0" err="1" smtClean="0">
                <a:solidFill>
                  <a:schemeClr val="accent1">
                    <a:lumMod val="50000"/>
                  </a:schemeClr>
                </a:solidFill>
              </a:rPr>
              <a:t>বর্নিত</a:t>
            </a:r>
            <a:r>
              <a:rPr lang="en-US" dirty="0" smtClean="0">
                <a:solidFill>
                  <a:schemeClr val="accent1">
                    <a:lumMod val="50000"/>
                  </a:schemeClr>
                </a:solidFill>
              </a:rPr>
              <a:t> </a:t>
            </a:r>
            <a:r>
              <a:rPr lang="en-US" dirty="0" err="1" smtClean="0">
                <a:solidFill>
                  <a:schemeClr val="accent1">
                    <a:lumMod val="50000"/>
                  </a:schemeClr>
                </a:solidFill>
              </a:rPr>
              <a:t>সার্কিটের</a:t>
            </a:r>
            <a:r>
              <a:rPr lang="en-US" dirty="0" smtClean="0">
                <a:solidFill>
                  <a:schemeClr val="accent1">
                    <a:lumMod val="50000"/>
                  </a:schemeClr>
                </a:solidFill>
              </a:rPr>
              <a:t> </a:t>
            </a:r>
            <a:r>
              <a:rPr lang="en-US" dirty="0" err="1" smtClean="0">
                <a:solidFill>
                  <a:schemeClr val="accent1">
                    <a:lumMod val="50000"/>
                  </a:schemeClr>
                </a:solidFill>
              </a:rPr>
              <a:t>নাম</a:t>
            </a:r>
            <a:r>
              <a:rPr lang="en-US" dirty="0" smtClean="0">
                <a:solidFill>
                  <a:schemeClr val="accent1">
                    <a:lumMod val="50000"/>
                  </a:schemeClr>
                </a:solidFill>
              </a:rPr>
              <a:t> </a:t>
            </a:r>
            <a:r>
              <a:rPr lang="en-US" dirty="0" err="1" smtClean="0">
                <a:solidFill>
                  <a:schemeClr val="accent1">
                    <a:lumMod val="50000"/>
                  </a:schemeClr>
                </a:solidFill>
              </a:rPr>
              <a:t>কি</a:t>
            </a:r>
            <a:endParaRPr lang="en-US" dirty="0">
              <a:solidFill>
                <a:schemeClr val="accent1">
                  <a:lumMod val="50000"/>
                </a:schemeClr>
              </a:solidFill>
            </a:endParaRPr>
          </a:p>
        </p:txBody>
      </p:sp>
      <p:sp>
        <p:nvSpPr>
          <p:cNvPr id="7" name="Round Diagonal Corner Rectangle 6"/>
          <p:cNvSpPr/>
          <p:nvPr/>
        </p:nvSpPr>
        <p:spPr>
          <a:xfrm>
            <a:off x="3429000" y="1752600"/>
            <a:ext cx="1524000" cy="609600"/>
          </a:xfrm>
          <a:prstGeom prst="round2DiagRect">
            <a:avLst>
              <a:gd name="adj1" fmla="val 50000"/>
              <a:gd name="adj2" fmla="val 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accent1">
                    <a:lumMod val="50000"/>
                  </a:schemeClr>
                </a:solidFill>
              </a:rPr>
              <a:t>একটি</a:t>
            </a:r>
            <a:endParaRPr lang="en-US" dirty="0">
              <a:solidFill>
                <a:schemeClr val="accent1">
                  <a:lumMod val="50000"/>
                </a:schemeClr>
              </a:solidFill>
            </a:endParaRPr>
          </a:p>
        </p:txBody>
      </p:sp>
      <p:sp>
        <p:nvSpPr>
          <p:cNvPr id="8" name="Round Diagonal Corner Rectangle 7"/>
          <p:cNvSpPr/>
          <p:nvPr/>
        </p:nvSpPr>
        <p:spPr>
          <a:xfrm>
            <a:off x="3733800" y="2895600"/>
            <a:ext cx="1219200" cy="609600"/>
          </a:xfrm>
          <a:prstGeom prst="round2DiagRect">
            <a:avLst>
              <a:gd name="adj1" fmla="val 50000"/>
              <a:gd name="adj2" fmla="val 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bg1"/>
                </a:solidFill>
                <a:latin typeface="Sitka Small" pitchFamily="2" charset="0"/>
              </a:rPr>
              <a:t>মিশ্র</a:t>
            </a:r>
            <a:endParaRPr lang="en-US" dirty="0">
              <a:solidFill>
                <a:schemeClr val="accent1">
                  <a:lumMod val="50000"/>
                </a:schemeClr>
              </a:solidFill>
            </a:endParaRPr>
          </a:p>
        </p:txBody>
      </p:sp>
      <p:pic>
        <p:nvPicPr>
          <p:cNvPr id="9" name="Picture 8" descr="images88.jfif"/>
          <p:cNvPicPr>
            <a:picLocks noChangeAspect="1"/>
          </p:cNvPicPr>
          <p:nvPr/>
        </p:nvPicPr>
        <p:blipFill>
          <a:blip r:embed="rId5"/>
          <a:stretch>
            <a:fillRect/>
          </a:stretch>
        </p:blipFill>
        <p:spPr>
          <a:xfrm>
            <a:off x="1066800" y="2895600"/>
            <a:ext cx="1828800" cy="1252800"/>
          </a:xfrm>
          <a:prstGeom prst="rect">
            <a:avLst/>
          </a:prstGeom>
        </p:spPr>
      </p:pic>
      <p:pic>
        <p:nvPicPr>
          <p:cNvPr id="10" name="Picture 9" descr="Alpona66.png"/>
          <p:cNvPicPr>
            <a:picLocks noChangeAspect="1"/>
          </p:cNvPicPr>
          <p:nvPr/>
        </p:nvPicPr>
        <p:blipFill>
          <a:blip r:embed="rId6"/>
          <a:stretch>
            <a:fillRect/>
          </a:stretch>
        </p:blipFill>
        <p:spPr>
          <a:xfrm>
            <a:off x="-380999" y="0"/>
            <a:ext cx="1524000" cy="670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plus(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ppt_x</p:attrName>
                                        </p:attrNameLst>
                                      </p:cBhvr>
                                      <p:tavLst>
                                        <p:tav tm="0">
                                          <p:val>
                                            <p:strVal val="#ppt_x-.2"/>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lide(fromBottom)">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00200" y="5181600"/>
            <a:ext cx="6172200" cy="1066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20000"/>
                  <a:lumOff val="80000"/>
                </a:schemeClr>
              </a:solidFill>
            </a:endParaRPr>
          </a:p>
        </p:txBody>
      </p:sp>
      <p:sp>
        <p:nvSpPr>
          <p:cNvPr id="3" name="Oval 2"/>
          <p:cNvSpPr/>
          <p:nvPr/>
        </p:nvSpPr>
        <p:spPr>
          <a:xfrm>
            <a:off x="2743200" y="457200"/>
            <a:ext cx="3124200" cy="9144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w="10160">
                  <a:solidFill>
                    <a:schemeClr val="accent1"/>
                  </a:solidFill>
                  <a:prstDash val="solid"/>
                </a:ln>
                <a:solidFill>
                  <a:srgbClr val="FFFFFF"/>
                </a:solidFill>
                <a:effectLst>
                  <a:outerShdw blurRad="38100" dist="32000" dir="5400000" algn="tl">
                    <a:srgbClr val="000000">
                      <a:alpha val="30000"/>
                    </a:srgbClr>
                  </a:outerShdw>
                </a:effectLst>
              </a:rPr>
              <a:t>বাড়ীর</a:t>
            </a:r>
            <a:r>
              <a:rPr lang="en-US" sz="2800" b="1"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800" b="1" dirty="0" err="1" smtClean="0">
                <a:ln w="10160">
                  <a:solidFill>
                    <a:schemeClr val="accent1"/>
                  </a:solidFill>
                  <a:prstDash val="solid"/>
                </a:ln>
                <a:solidFill>
                  <a:srgbClr val="FFFFFF"/>
                </a:solidFill>
                <a:effectLst>
                  <a:outerShdw blurRad="38100" dist="32000" dir="5400000" algn="tl">
                    <a:srgbClr val="000000">
                      <a:alpha val="30000"/>
                    </a:srgbClr>
                  </a:outerShdw>
                </a:effectLst>
              </a:rPr>
              <a:t>কাজ</a:t>
            </a:r>
            <a:endParaRPr lang="en-US" sz="2800" b="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Picture 4" descr="Capture-36.JPG"/>
          <p:cNvPicPr>
            <a:picLocks noChangeAspect="1"/>
          </p:cNvPicPr>
          <p:nvPr/>
        </p:nvPicPr>
        <p:blipFill>
          <a:blip r:embed="rId2"/>
          <a:stretch>
            <a:fillRect/>
          </a:stretch>
        </p:blipFill>
        <p:spPr>
          <a:xfrm>
            <a:off x="1905000" y="5267325"/>
            <a:ext cx="5486400" cy="981075"/>
          </a:xfrm>
          <a:prstGeom prst="rect">
            <a:avLst/>
          </a:prstGeom>
        </p:spPr>
      </p:pic>
      <p:pic>
        <p:nvPicPr>
          <p:cNvPr id="6" name="Picture 5" descr="Alpona66.png"/>
          <p:cNvPicPr>
            <a:picLocks noChangeAspect="1"/>
          </p:cNvPicPr>
          <p:nvPr/>
        </p:nvPicPr>
        <p:blipFill>
          <a:blip r:embed="rId3"/>
          <a:stretch>
            <a:fillRect/>
          </a:stretch>
        </p:blipFill>
        <p:spPr>
          <a:xfrm>
            <a:off x="-380999" y="0"/>
            <a:ext cx="1524000" cy="6705600"/>
          </a:xfrm>
          <a:prstGeom prst="rect">
            <a:avLst/>
          </a:prstGeom>
        </p:spPr>
      </p:pic>
      <p:pic>
        <p:nvPicPr>
          <p:cNvPr id="7" name="Picture 6" descr="130638738-stock-vector-house-building-with-plant-pot-isolated-icon-cartoon-vector-illustration-graphic-design1.jpg"/>
          <p:cNvPicPr>
            <a:picLocks noChangeAspect="1"/>
          </p:cNvPicPr>
          <p:nvPr/>
        </p:nvPicPr>
        <p:blipFill>
          <a:blip r:embed="rId4"/>
          <a:stretch>
            <a:fillRect/>
          </a:stretch>
        </p:blipFill>
        <p:spPr>
          <a:xfrm>
            <a:off x="1676400" y="1447800"/>
            <a:ext cx="6019800" cy="37439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pona66.png"/>
          <p:cNvPicPr>
            <a:picLocks noChangeAspect="1"/>
          </p:cNvPicPr>
          <p:nvPr/>
        </p:nvPicPr>
        <p:blipFill>
          <a:blip r:embed="rId2"/>
          <a:stretch>
            <a:fillRect/>
          </a:stretch>
        </p:blipFill>
        <p:spPr>
          <a:xfrm>
            <a:off x="-228600" y="-152400"/>
            <a:ext cx="1143000" cy="6858000"/>
          </a:xfrm>
          <a:prstGeom prst="rect">
            <a:avLst/>
          </a:prstGeom>
        </p:spPr>
      </p:pic>
      <p:pic>
        <p:nvPicPr>
          <p:cNvPr id="8" name="Picture 7" descr="Alpona66.png"/>
          <p:cNvPicPr>
            <a:picLocks noChangeAspect="1"/>
          </p:cNvPicPr>
          <p:nvPr/>
        </p:nvPicPr>
        <p:blipFill>
          <a:blip r:embed="rId2"/>
          <a:stretch>
            <a:fillRect/>
          </a:stretch>
        </p:blipFill>
        <p:spPr>
          <a:xfrm flipH="1">
            <a:off x="8077200" y="-457200"/>
            <a:ext cx="838200" cy="6858000"/>
          </a:xfrm>
          <a:prstGeom prst="rect">
            <a:avLst/>
          </a:prstGeom>
        </p:spPr>
      </p:pic>
      <p:pic>
        <p:nvPicPr>
          <p:cNvPr id="10" name="Picture 9" descr="unnamed-2.jpg"/>
          <p:cNvPicPr>
            <a:picLocks noChangeAspect="1"/>
          </p:cNvPicPr>
          <p:nvPr/>
        </p:nvPicPr>
        <p:blipFill>
          <a:blip r:embed="rId3"/>
          <a:stretch>
            <a:fillRect/>
          </a:stretch>
        </p:blipFill>
        <p:spPr>
          <a:xfrm>
            <a:off x="762000" y="457200"/>
            <a:ext cx="7391400" cy="5867400"/>
          </a:xfrm>
          <a:prstGeom prst="rect">
            <a:avLst/>
          </a:prstGeom>
        </p:spPr>
      </p:pic>
      <p:sp>
        <p:nvSpPr>
          <p:cNvPr id="9" name="TextBox 8"/>
          <p:cNvSpPr txBox="1"/>
          <p:nvPr/>
        </p:nvSpPr>
        <p:spPr>
          <a:xfrm>
            <a:off x="990600" y="5909846"/>
            <a:ext cx="7391400" cy="338554"/>
          </a:xfrm>
          <a:prstGeom prst="rect">
            <a:avLst/>
          </a:prstGeom>
          <a:noFill/>
        </p:spPr>
        <p:txBody>
          <a:bodyPr wrap="square" rtlCol="0">
            <a:spAutoFit/>
          </a:bodyPr>
          <a:lstStyle/>
          <a:p>
            <a:r>
              <a:rPr lang="en-US" sz="1600" dirty="0" err="1" smtClean="0"/>
              <a:t>ইঞ্জিঃ</a:t>
            </a:r>
            <a:r>
              <a:rPr lang="en-US" sz="1600" dirty="0" smtClean="0"/>
              <a:t> </a:t>
            </a:r>
            <a:r>
              <a:rPr lang="en-US" sz="1600" dirty="0" err="1" smtClean="0"/>
              <a:t>মোঃ</a:t>
            </a:r>
            <a:r>
              <a:rPr lang="en-US" sz="1600" dirty="0" smtClean="0"/>
              <a:t> </a:t>
            </a:r>
            <a:r>
              <a:rPr lang="en-US" sz="1600" dirty="0" err="1" smtClean="0"/>
              <a:t>আতিকুর</a:t>
            </a:r>
            <a:r>
              <a:rPr lang="en-US" sz="1600" dirty="0" smtClean="0"/>
              <a:t> </a:t>
            </a:r>
            <a:r>
              <a:rPr lang="en-US" sz="1600" dirty="0" err="1" smtClean="0"/>
              <a:t>রহমান,ট্রেড</a:t>
            </a:r>
            <a:r>
              <a:rPr lang="en-US" sz="1600" dirty="0" smtClean="0"/>
              <a:t> </a:t>
            </a:r>
            <a:r>
              <a:rPr lang="en-US" sz="1600" dirty="0" err="1" smtClean="0"/>
              <a:t>ইন্সট্রাক্টর,ফুলকোট</a:t>
            </a:r>
            <a:r>
              <a:rPr lang="en-US" sz="1600" dirty="0" smtClean="0"/>
              <a:t> </a:t>
            </a:r>
            <a:r>
              <a:rPr lang="en-US" sz="1600" dirty="0" err="1" smtClean="0"/>
              <a:t>নবোদয়</a:t>
            </a:r>
            <a:r>
              <a:rPr lang="en-US" sz="1600" dirty="0" smtClean="0"/>
              <a:t> </a:t>
            </a:r>
            <a:r>
              <a:rPr lang="en-US" sz="1600" dirty="0" err="1" smtClean="0"/>
              <a:t>কারি</a:t>
            </a:r>
            <a:r>
              <a:rPr lang="en-US" sz="1600" dirty="0" smtClean="0"/>
              <a:t> </a:t>
            </a:r>
            <a:r>
              <a:rPr lang="en-US" sz="1600" dirty="0" err="1" smtClean="0"/>
              <a:t>উচ্চ</a:t>
            </a:r>
            <a:r>
              <a:rPr lang="en-US" sz="1600" dirty="0" smtClean="0"/>
              <a:t> </a:t>
            </a:r>
            <a:r>
              <a:rPr lang="en-US" sz="1600" dirty="0" err="1" smtClean="0"/>
              <a:t>বিদ্যালয়</a:t>
            </a:r>
            <a:endParaRPr lang="en-US" sz="1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plus(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pona66.png"/>
          <p:cNvPicPr>
            <a:picLocks noChangeAspect="1"/>
          </p:cNvPicPr>
          <p:nvPr/>
        </p:nvPicPr>
        <p:blipFill>
          <a:blip r:embed="rId2"/>
          <a:stretch>
            <a:fillRect/>
          </a:stretch>
        </p:blipFill>
        <p:spPr>
          <a:xfrm>
            <a:off x="-533400" y="-304800"/>
            <a:ext cx="1981200" cy="6858000"/>
          </a:xfrm>
          <a:prstGeom prst="rect">
            <a:avLst/>
          </a:prstGeom>
        </p:spPr>
      </p:pic>
      <p:sp>
        <p:nvSpPr>
          <p:cNvPr id="6" name="Rounded Rectangle 5"/>
          <p:cNvSpPr/>
          <p:nvPr/>
        </p:nvSpPr>
        <p:spPr>
          <a:xfrm>
            <a:off x="2667000" y="152400"/>
            <a:ext cx="41148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শিক্ষক</a:t>
            </a:r>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32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পরিচিতি</a:t>
            </a:r>
            <a:endParaRPr lang="en-US" sz="3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Rounded Rectangle 6"/>
          <p:cNvSpPr/>
          <p:nvPr/>
        </p:nvSpPr>
        <p:spPr>
          <a:xfrm>
            <a:off x="4572000" y="1524000"/>
            <a:ext cx="3505200" cy="4898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90600" y="1524000"/>
            <a:ext cx="3505200" cy="487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20190805_152234 copy=3.JPG"/>
          <p:cNvPicPr>
            <a:picLocks noChangeAspect="1"/>
          </p:cNvPicPr>
          <p:nvPr/>
        </p:nvPicPr>
        <p:blipFill>
          <a:blip r:embed="rId3" cstate="print"/>
          <a:stretch>
            <a:fillRect/>
          </a:stretch>
        </p:blipFill>
        <p:spPr>
          <a:xfrm>
            <a:off x="4702632" y="1828800"/>
            <a:ext cx="3297836" cy="4191000"/>
          </a:xfrm>
          <a:prstGeom prst="rect">
            <a:avLst/>
          </a:prstGeom>
          <a:ln>
            <a:noFill/>
          </a:ln>
          <a:effectLst>
            <a:softEdge rad="112500"/>
          </a:effectLst>
        </p:spPr>
      </p:pic>
      <p:pic>
        <p:nvPicPr>
          <p:cNvPr id="11" name="Picture 10" descr="20191125_081518.jpg"/>
          <p:cNvPicPr>
            <a:picLocks noChangeAspect="1"/>
          </p:cNvPicPr>
          <p:nvPr/>
        </p:nvPicPr>
        <p:blipFill>
          <a:blip r:embed="rId4" cstate="print"/>
          <a:stretch>
            <a:fillRect/>
          </a:stretch>
        </p:blipFill>
        <p:spPr>
          <a:xfrm rot="5400000">
            <a:off x="631370" y="2286000"/>
            <a:ext cx="4267200" cy="32004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plus(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67000" y="228600"/>
            <a:ext cx="4114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ctr"/>
            <a:r>
              <a:rPr lang="en-US" sz="3200" dirty="0" err="1" smtClean="0">
                <a:solidFill>
                  <a:schemeClr val="tx1"/>
                </a:solidFill>
                <a:effectLst>
                  <a:outerShdw blurRad="50800" dist="38100" dir="16200000" rotWithShape="0">
                    <a:prstClr val="black">
                      <a:alpha val="40000"/>
                    </a:prstClr>
                  </a:outerShdw>
                </a:effectLst>
              </a:rPr>
              <a:t>পাঠ</a:t>
            </a:r>
            <a:r>
              <a:rPr lang="en-US" sz="3200" dirty="0" smtClean="0">
                <a:solidFill>
                  <a:schemeClr val="tx1"/>
                </a:solidFill>
                <a:effectLst>
                  <a:outerShdw blurRad="50800" dist="38100" dir="16200000" rotWithShape="0">
                    <a:prstClr val="black">
                      <a:alpha val="40000"/>
                    </a:prstClr>
                  </a:outerShdw>
                </a:effectLst>
              </a:rPr>
              <a:t> </a:t>
            </a:r>
            <a:r>
              <a:rPr lang="en-US" sz="3200" dirty="0" err="1" smtClean="0">
                <a:solidFill>
                  <a:schemeClr val="tx1"/>
                </a:solidFill>
                <a:effectLst>
                  <a:outerShdw blurRad="50800" dist="38100" dir="16200000" rotWithShape="0">
                    <a:prstClr val="black">
                      <a:alpha val="40000"/>
                    </a:prstClr>
                  </a:outerShdw>
                </a:effectLst>
              </a:rPr>
              <a:t>পরিচিতি</a:t>
            </a:r>
            <a:endParaRPr lang="en-US" sz="3200" dirty="0">
              <a:solidFill>
                <a:schemeClr val="tx1"/>
              </a:solidFill>
              <a:effectLst>
                <a:outerShdw blurRad="50800" dist="38100" dir="16200000" rotWithShape="0">
                  <a:prstClr val="black">
                    <a:alpha val="40000"/>
                  </a:prstClr>
                </a:outerShdw>
              </a:effectLst>
            </a:endParaRPr>
          </a:p>
        </p:txBody>
      </p:sp>
      <p:sp>
        <p:nvSpPr>
          <p:cNvPr id="8" name="Rounded Rectangle 4"/>
          <p:cNvSpPr/>
          <p:nvPr/>
        </p:nvSpPr>
        <p:spPr>
          <a:xfrm>
            <a:off x="992462" y="2003252"/>
            <a:ext cx="7159075" cy="2851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endParaRPr lang="en-US" sz="1400" b="1" kern="1200" dirty="0" smtClean="0">
              <a:solidFill>
                <a:schemeClr val="accent3"/>
              </a:solidFill>
            </a:endParaRPr>
          </a:p>
          <a:p>
            <a:pPr lvl="0" algn="just" defTabSz="622300" rtl="0">
              <a:lnSpc>
                <a:spcPct val="90000"/>
              </a:lnSpc>
              <a:spcBef>
                <a:spcPct val="0"/>
              </a:spcBef>
              <a:spcAft>
                <a:spcPct val="35000"/>
              </a:spcAft>
            </a:pPr>
            <a:endParaRPr lang="en-US" sz="2000" b="1" kern="1200" dirty="0" smtClean="0">
              <a:solidFill>
                <a:schemeClr val="accent3"/>
              </a:solidFill>
              <a:latin typeface="NikoshBAN" pitchFamily="2" charset="0"/>
              <a:cs typeface="NikoshBAN" pitchFamily="2" charset="0"/>
            </a:endParaRPr>
          </a:p>
          <a:p>
            <a:pPr lvl="0" algn="just" defTabSz="622300" rtl="0">
              <a:lnSpc>
                <a:spcPct val="90000"/>
              </a:lnSpc>
              <a:spcBef>
                <a:spcPct val="0"/>
              </a:spcBef>
              <a:spcAft>
                <a:spcPct val="35000"/>
              </a:spcAft>
            </a:pPr>
            <a:r>
              <a:rPr lang="bn-BD" sz="700" b="1" kern="1200" dirty="0" smtClean="0">
                <a:solidFill>
                  <a:schemeClr val="accent3"/>
                </a:solidFill>
              </a:rPr>
              <a:t/>
            </a:r>
            <a:br>
              <a:rPr lang="bn-BD" sz="700" b="1" kern="1200" dirty="0" smtClean="0">
                <a:solidFill>
                  <a:schemeClr val="accent3"/>
                </a:solidFill>
              </a:rPr>
            </a:br>
            <a:r>
              <a:rPr lang="bn-BD" sz="700" b="1" kern="1200" dirty="0" smtClean="0">
                <a:solidFill>
                  <a:schemeClr val="accent3"/>
                </a:solidFill>
              </a:rPr>
              <a:t/>
            </a:r>
            <a:br>
              <a:rPr lang="bn-BD" sz="700" b="1" kern="1200" dirty="0" smtClean="0">
                <a:solidFill>
                  <a:schemeClr val="accent3"/>
                </a:solidFill>
              </a:rPr>
            </a:br>
            <a:r>
              <a:rPr lang="bn-BD" sz="700" b="1" kern="1200" dirty="0" smtClean="0"/>
              <a:t/>
            </a:r>
            <a:br>
              <a:rPr lang="bn-BD" sz="700" b="1" kern="1200" dirty="0" smtClean="0"/>
            </a:br>
            <a:r>
              <a:rPr lang="bn-BD" sz="700" b="1" kern="1200" dirty="0" smtClean="0"/>
              <a:t/>
            </a:r>
            <a:br>
              <a:rPr lang="bn-BD" sz="700" b="1" kern="1200" dirty="0" smtClean="0"/>
            </a:br>
            <a:r>
              <a:rPr lang="bn-BD" sz="700" b="1" kern="1200" dirty="0" smtClean="0"/>
              <a:t/>
            </a:r>
            <a:br>
              <a:rPr lang="bn-BD" sz="700" b="1" kern="1200" dirty="0" smtClean="0"/>
            </a:br>
            <a:endParaRPr lang="en-US" sz="700" kern="1200" dirty="0"/>
          </a:p>
        </p:txBody>
      </p:sp>
      <p:sp>
        <p:nvSpPr>
          <p:cNvPr id="10" name="Rectangle 9"/>
          <p:cNvSpPr/>
          <p:nvPr/>
        </p:nvSpPr>
        <p:spPr>
          <a:xfrm>
            <a:off x="1371600" y="4384956"/>
            <a:ext cx="12192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70C0"/>
                </a:solidFill>
              </a:rPr>
              <a:t>শ্রেণী</a:t>
            </a:r>
            <a:endParaRPr lang="en-US" b="1" dirty="0">
              <a:solidFill>
                <a:srgbClr val="0070C0"/>
              </a:solidFill>
            </a:endParaRPr>
          </a:p>
        </p:txBody>
      </p:sp>
      <p:sp>
        <p:nvSpPr>
          <p:cNvPr id="11" name="Rectangle 10"/>
          <p:cNvSpPr/>
          <p:nvPr/>
        </p:nvSpPr>
        <p:spPr>
          <a:xfrm>
            <a:off x="2743200" y="4384956"/>
            <a:ext cx="48006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r>
              <a:rPr lang="en-US" b="1" dirty="0" err="1" smtClean="0">
                <a:solidFill>
                  <a:srgbClr val="0070C0"/>
                </a:solidFill>
              </a:rPr>
              <a:t>নবম</a:t>
            </a:r>
            <a:endParaRPr lang="en-US" b="1" dirty="0" smtClean="0">
              <a:solidFill>
                <a:srgbClr val="0070C0"/>
              </a:solidFill>
            </a:endParaRPr>
          </a:p>
          <a:p>
            <a:pPr algn="ctr"/>
            <a:endParaRPr lang="en-US" dirty="0"/>
          </a:p>
        </p:txBody>
      </p:sp>
      <p:sp>
        <p:nvSpPr>
          <p:cNvPr id="12" name="Rectangle 11"/>
          <p:cNvSpPr/>
          <p:nvPr/>
        </p:nvSpPr>
        <p:spPr>
          <a:xfrm>
            <a:off x="1371600" y="4765956"/>
            <a:ext cx="12192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70C0"/>
                </a:solidFill>
              </a:rPr>
              <a:t>বিষয়</a:t>
            </a:r>
            <a:endParaRPr lang="en-US" b="1" dirty="0">
              <a:solidFill>
                <a:srgbClr val="0070C0"/>
              </a:solidFill>
            </a:endParaRPr>
          </a:p>
        </p:txBody>
      </p:sp>
      <p:sp>
        <p:nvSpPr>
          <p:cNvPr id="13" name="Rectangle 12"/>
          <p:cNvSpPr/>
          <p:nvPr/>
        </p:nvSpPr>
        <p:spPr>
          <a:xfrm>
            <a:off x="2743200" y="4765956"/>
            <a:ext cx="48006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r>
              <a:rPr lang="en-US" sz="2400" b="1" dirty="0" err="1" smtClean="0">
                <a:solidFill>
                  <a:schemeClr val="accent6">
                    <a:lumMod val="25000"/>
                  </a:schemeClr>
                </a:solidFill>
                <a:latin typeface="Times New Roman"/>
                <a:ea typeface="SimSun"/>
                <a:cs typeface="NikoshBAN"/>
              </a:rPr>
              <a:t>জেনারেল</a:t>
            </a:r>
            <a:r>
              <a:rPr lang="en-US" sz="2400" b="1" dirty="0" smtClean="0">
                <a:solidFill>
                  <a:schemeClr val="accent6">
                    <a:lumMod val="25000"/>
                  </a:schemeClr>
                </a:solidFill>
                <a:latin typeface="Times New Roman"/>
                <a:ea typeface="SimSun"/>
                <a:cs typeface="NikoshBAN"/>
              </a:rPr>
              <a:t> </a:t>
            </a:r>
            <a:r>
              <a:rPr lang="en-US" sz="2400" b="1" dirty="0" err="1" smtClean="0">
                <a:solidFill>
                  <a:schemeClr val="accent6">
                    <a:lumMod val="25000"/>
                  </a:schemeClr>
                </a:solidFill>
                <a:latin typeface="Times New Roman"/>
                <a:ea typeface="SimSun"/>
                <a:cs typeface="NikoshBAN"/>
              </a:rPr>
              <a:t>ইলেকট্রিক্যাল</a:t>
            </a:r>
            <a:r>
              <a:rPr lang="en-US" sz="2400" b="1" dirty="0" smtClean="0">
                <a:solidFill>
                  <a:schemeClr val="accent6">
                    <a:lumMod val="25000"/>
                  </a:schemeClr>
                </a:solidFill>
                <a:latin typeface="Times New Roman"/>
                <a:ea typeface="SimSun"/>
                <a:cs typeface="NikoshBAN"/>
              </a:rPr>
              <a:t> ওযার্কস-১</a:t>
            </a:r>
            <a:endParaRPr lang="en-US" sz="2400" dirty="0" smtClean="0">
              <a:solidFill>
                <a:schemeClr val="accent6">
                  <a:lumMod val="25000"/>
                </a:schemeClr>
              </a:solidFill>
              <a:latin typeface="Times New Roman"/>
              <a:ea typeface="SimSun"/>
              <a:cs typeface="NikoshBAN"/>
            </a:endParaRPr>
          </a:p>
          <a:p>
            <a:pPr algn="ctr"/>
            <a:endParaRPr lang="en-US" dirty="0"/>
          </a:p>
        </p:txBody>
      </p:sp>
      <p:sp>
        <p:nvSpPr>
          <p:cNvPr id="14" name="Rectangle 13"/>
          <p:cNvSpPr/>
          <p:nvPr/>
        </p:nvSpPr>
        <p:spPr>
          <a:xfrm>
            <a:off x="1371600" y="5146956"/>
            <a:ext cx="12192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70C0"/>
                </a:solidFill>
              </a:rPr>
              <a:t>অধ্যায়</a:t>
            </a:r>
            <a:endParaRPr lang="en-US" b="1" dirty="0">
              <a:solidFill>
                <a:srgbClr val="0070C0"/>
              </a:solidFill>
            </a:endParaRPr>
          </a:p>
        </p:txBody>
      </p:sp>
      <p:sp>
        <p:nvSpPr>
          <p:cNvPr id="15" name="Rectangle 14"/>
          <p:cNvSpPr/>
          <p:nvPr/>
        </p:nvSpPr>
        <p:spPr>
          <a:xfrm>
            <a:off x="2743200" y="5146956"/>
            <a:ext cx="48006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r>
              <a:rPr lang="en-US" b="1" dirty="0" err="1" smtClean="0">
                <a:solidFill>
                  <a:srgbClr val="0070C0"/>
                </a:solidFill>
              </a:rPr>
              <a:t>অষ্টম</a:t>
            </a:r>
            <a:endParaRPr lang="en-US" b="1" dirty="0" smtClean="0">
              <a:solidFill>
                <a:srgbClr val="0070C0"/>
              </a:solidFill>
            </a:endParaRPr>
          </a:p>
          <a:p>
            <a:pPr algn="ctr"/>
            <a:endParaRPr lang="en-US" dirty="0"/>
          </a:p>
        </p:txBody>
      </p:sp>
      <p:sp>
        <p:nvSpPr>
          <p:cNvPr id="16" name="Rectangle 15"/>
          <p:cNvSpPr/>
          <p:nvPr/>
        </p:nvSpPr>
        <p:spPr>
          <a:xfrm>
            <a:off x="1371600" y="5527956"/>
            <a:ext cx="12192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70C0"/>
                </a:solidFill>
              </a:rPr>
              <a:t>পাঠ</a:t>
            </a:r>
            <a:endParaRPr lang="en-US" b="1" dirty="0">
              <a:solidFill>
                <a:srgbClr val="0070C0"/>
              </a:solidFill>
            </a:endParaRPr>
          </a:p>
        </p:txBody>
      </p:sp>
      <p:sp>
        <p:nvSpPr>
          <p:cNvPr id="17" name="Rectangle 16"/>
          <p:cNvSpPr/>
          <p:nvPr/>
        </p:nvSpPr>
        <p:spPr>
          <a:xfrm>
            <a:off x="2743200" y="5527956"/>
            <a:ext cx="48006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r>
              <a:rPr lang="en-US" sz="2400" b="1" dirty="0" err="1" smtClean="0">
                <a:solidFill>
                  <a:schemeClr val="accent6">
                    <a:lumMod val="25000"/>
                  </a:schemeClr>
                </a:solidFill>
                <a:latin typeface="Times New Roman"/>
                <a:ea typeface="SimSun"/>
                <a:cs typeface="NikoshBAN"/>
              </a:rPr>
              <a:t>বৈদ্যুতিক</a:t>
            </a:r>
            <a:r>
              <a:rPr lang="en-US" sz="2400" b="1" dirty="0" smtClean="0">
                <a:solidFill>
                  <a:schemeClr val="accent6">
                    <a:lumMod val="25000"/>
                  </a:schemeClr>
                </a:solidFill>
                <a:latin typeface="Times New Roman"/>
                <a:ea typeface="SimSun"/>
                <a:cs typeface="NikoshBAN"/>
              </a:rPr>
              <a:t> </a:t>
            </a:r>
            <a:r>
              <a:rPr lang="en-US" sz="2400" b="1" dirty="0" err="1" smtClean="0">
                <a:solidFill>
                  <a:schemeClr val="accent6">
                    <a:lumMod val="25000"/>
                  </a:schemeClr>
                </a:solidFill>
                <a:latin typeface="Times New Roman"/>
                <a:ea typeface="SimSun"/>
                <a:cs typeface="NikoshBAN"/>
              </a:rPr>
              <a:t>সার্কিট</a:t>
            </a:r>
            <a:endParaRPr lang="en-US" sz="2400" dirty="0" smtClean="0">
              <a:solidFill>
                <a:schemeClr val="accent6">
                  <a:lumMod val="25000"/>
                </a:schemeClr>
              </a:solidFill>
              <a:latin typeface="Times New Roman"/>
              <a:ea typeface="SimSun"/>
              <a:cs typeface="NikoshBAN"/>
            </a:endParaRPr>
          </a:p>
          <a:p>
            <a:pPr algn="ctr"/>
            <a:endParaRPr lang="en-US" dirty="0"/>
          </a:p>
        </p:txBody>
      </p:sp>
      <p:sp>
        <p:nvSpPr>
          <p:cNvPr id="18" name="Rectangle 17"/>
          <p:cNvSpPr/>
          <p:nvPr/>
        </p:nvSpPr>
        <p:spPr>
          <a:xfrm>
            <a:off x="1371600" y="5878936"/>
            <a:ext cx="12192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70C0"/>
                </a:solidFill>
              </a:rPr>
              <a:t>সময়</a:t>
            </a:r>
            <a:endParaRPr lang="en-US" b="1" dirty="0">
              <a:solidFill>
                <a:srgbClr val="0070C0"/>
              </a:solidFill>
            </a:endParaRPr>
          </a:p>
        </p:txBody>
      </p:sp>
      <p:sp>
        <p:nvSpPr>
          <p:cNvPr id="19" name="Rectangle 18"/>
          <p:cNvSpPr/>
          <p:nvPr/>
        </p:nvSpPr>
        <p:spPr>
          <a:xfrm>
            <a:off x="2743200" y="5878936"/>
            <a:ext cx="48006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r>
              <a:rPr lang="en-US" b="1" dirty="0" smtClean="0">
                <a:solidFill>
                  <a:srgbClr val="0070C0"/>
                </a:solidFill>
              </a:rPr>
              <a:t>৫০ </a:t>
            </a:r>
            <a:r>
              <a:rPr lang="en-US" b="1" dirty="0" err="1" smtClean="0">
                <a:solidFill>
                  <a:srgbClr val="0070C0"/>
                </a:solidFill>
              </a:rPr>
              <a:t>মিনিট</a:t>
            </a:r>
            <a:endParaRPr lang="en-US" b="1" dirty="0" smtClean="0">
              <a:solidFill>
                <a:srgbClr val="0070C0"/>
              </a:solidFill>
            </a:endParaRPr>
          </a:p>
          <a:p>
            <a:pPr algn="ctr"/>
            <a:endParaRPr lang="en-US" dirty="0"/>
          </a:p>
        </p:txBody>
      </p:sp>
      <p:sp>
        <p:nvSpPr>
          <p:cNvPr id="20" name="Rectangle 19"/>
          <p:cNvSpPr/>
          <p:nvPr/>
        </p:nvSpPr>
        <p:spPr>
          <a:xfrm>
            <a:off x="1371600" y="6289956"/>
            <a:ext cx="12192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70C0"/>
                </a:solidFill>
              </a:rPr>
              <a:t>তারিখ</a:t>
            </a:r>
            <a:r>
              <a:rPr lang="en-US" b="1" dirty="0" smtClean="0">
                <a:solidFill>
                  <a:srgbClr val="0070C0"/>
                </a:solidFill>
              </a:rPr>
              <a:t> </a:t>
            </a:r>
            <a:endParaRPr lang="en-US" b="1" dirty="0">
              <a:solidFill>
                <a:srgbClr val="0070C0"/>
              </a:solidFill>
            </a:endParaRPr>
          </a:p>
        </p:txBody>
      </p:sp>
      <p:sp>
        <p:nvSpPr>
          <p:cNvPr id="21" name="Rectangle 20"/>
          <p:cNvSpPr/>
          <p:nvPr/>
        </p:nvSpPr>
        <p:spPr>
          <a:xfrm>
            <a:off x="2743200" y="6289956"/>
            <a:ext cx="4800600" cy="304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3" name="Picture 22" descr="Alpona66.png"/>
          <p:cNvPicPr>
            <a:picLocks noChangeAspect="1"/>
          </p:cNvPicPr>
          <p:nvPr/>
        </p:nvPicPr>
        <p:blipFill>
          <a:blip r:embed="rId3"/>
          <a:stretch>
            <a:fillRect/>
          </a:stretch>
        </p:blipFill>
        <p:spPr>
          <a:xfrm>
            <a:off x="-381000" y="-152400"/>
            <a:ext cx="1447800" cy="6858000"/>
          </a:xfrm>
          <a:prstGeom prst="rect">
            <a:avLst/>
          </a:prstGeom>
        </p:spPr>
      </p:pic>
      <p:pic>
        <p:nvPicPr>
          <p:cNvPr id="22" name="Picture 21" descr="67343047_334147520853549_3177353308784295936_n66.jpg"/>
          <p:cNvPicPr>
            <a:picLocks noChangeAspect="1"/>
          </p:cNvPicPr>
          <p:nvPr/>
        </p:nvPicPr>
        <p:blipFill>
          <a:blip r:embed="rId4"/>
          <a:stretch>
            <a:fillRect/>
          </a:stretch>
        </p:blipFill>
        <p:spPr>
          <a:xfrm>
            <a:off x="1524000" y="1066800"/>
            <a:ext cx="5715000" cy="3210223"/>
          </a:xfrm>
          <a:prstGeom prst="rect">
            <a:avLst/>
          </a:prstGeom>
          <a:ln>
            <a:solidFill>
              <a:srgbClr val="00B0F0"/>
            </a:solid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ppt_x</p:attrName>
                                        </p:attrNameLst>
                                      </p:cBhvr>
                                      <p:tavLst>
                                        <p:tav tm="0">
                                          <p:val>
                                            <p:strVal val="#ppt_x-.2"/>
                                          </p:val>
                                        </p:tav>
                                        <p:tav tm="100000">
                                          <p:val>
                                            <p:strVal val="#ppt_x"/>
                                          </p:val>
                                        </p:tav>
                                      </p:tavLst>
                                    </p:anim>
                                    <p:anim calcmode="lin" valueType="num">
                                      <p:cBhvr>
                                        <p:cTn id="16"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plus(in)">
                                      <p:cBhvr>
                                        <p:cTn id="22" dur="2000"/>
                                        <p:tgtEl>
                                          <p:spTgt spid="10"/>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plus(in)">
                                      <p:cBhvr>
                                        <p:cTn id="25" dur="2000"/>
                                        <p:tgtEl>
                                          <p:spTgt spid="11"/>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plus(in)">
                                      <p:cBhvr>
                                        <p:cTn id="28" dur="2000"/>
                                        <p:tgtEl>
                                          <p:spTgt spid="12"/>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plus(in)">
                                      <p:cBhvr>
                                        <p:cTn id="31" dur="2000"/>
                                        <p:tgtEl>
                                          <p:spTgt spid="13"/>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plus(in)">
                                      <p:cBhvr>
                                        <p:cTn id="34" dur="2000"/>
                                        <p:tgtEl>
                                          <p:spTgt spid="14"/>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plus(in)">
                                      <p:cBhvr>
                                        <p:cTn id="37" dur="2000"/>
                                        <p:tgtEl>
                                          <p:spTgt spid="15"/>
                                        </p:tgtEl>
                                      </p:cBhvr>
                                    </p:animEffect>
                                  </p:childTnLst>
                                </p:cTn>
                              </p:par>
                              <p:par>
                                <p:cTn id="38" presetID="1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plus(in)">
                                      <p:cBhvr>
                                        <p:cTn id="40" dur="2000"/>
                                        <p:tgtEl>
                                          <p:spTgt spid="16"/>
                                        </p:tgtEl>
                                      </p:cBhvr>
                                    </p:animEffect>
                                  </p:childTnLst>
                                </p:cTn>
                              </p:par>
                              <p:par>
                                <p:cTn id="41" presetID="1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plus(in)">
                                      <p:cBhvr>
                                        <p:cTn id="43" dur="2000"/>
                                        <p:tgtEl>
                                          <p:spTgt spid="17"/>
                                        </p:tgtEl>
                                      </p:cBhvr>
                                    </p:animEffect>
                                  </p:childTnLst>
                                </p:cTn>
                              </p:par>
                              <p:par>
                                <p:cTn id="44" presetID="1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plus(in)">
                                      <p:cBhvr>
                                        <p:cTn id="46" dur="2000"/>
                                        <p:tgtEl>
                                          <p:spTgt spid="18"/>
                                        </p:tgtEl>
                                      </p:cBhvr>
                                    </p:animEffect>
                                  </p:childTnLst>
                                </p:cTn>
                              </p:par>
                              <p:par>
                                <p:cTn id="47" presetID="1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plus(in)">
                                      <p:cBhvr>
                                        <p:cTn id="49" dur="2000"/>
                                        <p:tgtEl>
                                          <p:spTgt spid="19"/>
                                        </p:tgtEl>
                                      </p:cBhvr>
                                    </p:animEffect>
                                  </p:childTnLst>
                                </p:cTn>
                              </p:par>
                              <p:par>
                                <p:cTn id="50" presetID="1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plus(in)">
                                      <p:cBhvr>
                                        <p:cTn id="52" dur="2000"/>
                                        <p:tgtEl>
                                          <p:spTgt spid="20"/>
                                        </p:tgtEl>
                                      </p:cBhvr>
                                    </p:animEffect>
                                  </p:childTnLst>
                                </p:cTn>
                              </p:par>
                              <p:par>
                                <p:cTn id="53" presetID="13"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plus(in)">
                                      <p:cBhvr>
                                        <p:cTn id="5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819400" y="381000"/>
            <a:ext cx="4114800" cy="838200"/>
          </a:xfrm>
          <a:prstGeom prst="ellipse">
            <a:avLst/>
          </a:prstGeom>
          <a:blipFill>
            <a:blip r:embed="rId3"/>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শিখনফল</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ound Diagonal Corner Rectangle 10"/>
          <p:cNvSpPr/>
          <p:nvPr/>
        </p:nvSpPr>
        <p:spPr>
          <a:xfrm>
            <a:off x="1600200" y="2057400"/>
            <a:ext cx="6019800" cy="609600"/>
          </a:xfrm>
          <a:prstGeom prst="round2DiagRect">
            <a:avLst>
              <a:gd name="adj1" fmla="val 50000"/>
              <a:gd name="adj2" fmla="val 0"/>
            </a:avLst>
          </a:prstGeom>
          <a:blipFill>
            <a:blip r:embed="rId4"/>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itchFamily="2" charset="0"/>
                <a:cs typeface="NikoshBAN" pitchFamily="2" charset="0"/>
              </a:rPr>
              <a:t>বৈদ্যূতিক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p:txBody>
      </p:sp>
      <p:sp>
        <p:nvSpPr>
          <p:cNvPr id="12" name="Round Diagonal Corner Rectangle 11"/>
          <p:cNvSpPr/>
          <p:nvPr/>
        </p:nvSpPr>
        <p:spPr>
          <a:xfrm>
            <a:off x="1600200" y="3200400"/>
            <a:ext cx="6019800" cy="609600"/>
          </a:xfrm>
          <a:prstGeom prst="round2DiagRect">
            <a:avLst>
              <a:gd name="adj1" fmla="val 50000"/>
              <a:gd name="adj2" fmla="val 0"/>
            </a:avLst>
          </a:prstGeom>
          <a:blipFill>
            <a:blip r:embed="rId4"/>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itchFamily="2" charset="0"/>
                <a:cs typeface="NikoshBAN" pitchFamily="2" charset="0"/>
              </a:rPr>
              <a:t>সিরিজ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সার্কিটের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বৈশিশ্ট্য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p:txBody>
      </p:sp>
      <p:sp>
        <p:nvSpPr>
          <p:cNvPr id="13" name="Round Diagonal Corner Rectangle 12"/>
          <p:cNvSpPr/>
          <p:nvPr/>
        </p:nvSpPr>
        <p:spPr>
          <a:xfrm>
            <a:off x="1600200" y="4343400"/>
            <a:ext cx="6019800" cy="685800"/>
          </a:xfrm>
          <a:prstGeom prst="round2DiagRect">
            <a:avLst>
              <a:gd name="adj1" fmla="val 50000"/>
              <a:gd name="adj2" fmla="val 0"/>
            </a:avLst>
          </a:prstGeom>
          <a:blipFill>
            <a:blip r:embed="rId4"/>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NikoshBAN" pitchFamily="2" charset="0"/>
                <a:cs typeface="NikoshBAN" pitchFamily="2" charset="0"/>
              </a:rPr>
              <a:t> </a:t>
            </a:r>
            <a:r>
              <a:rPr lang="en-US" sz="3200" dirty="0" err="1" smtClean="0">
                <a:latin typeface="NikoshBAN" pitchFamily="2" charset="0"/>
                <a:cs typeface="NikoshBAN" pitchFamily="2" charset="0"/>
              </a:rPr>
              <a:t>সার্কিটের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ব্যবহার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endParaRPr lang="as-IN" sz="2800" dirty="0"/>
          </a:p>
        </p:txBody>
      </p:sp>
      <p:sp>
        <p:nvSpPr>
          <p:cNvPr id="14" name="Heptagon 13"/>
          <p:cNvSpPr/>
          <p:nvPr/>
        </p:nvSpPr>
        <p:spPr>
          <a:xfrm>
            <a:off x="685800" y="2057400"/>
            <a:ext cx="685800" cy="533400"/>
          </a:xfrm>
          <a:prstGeom prst="hep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১</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Heptagon 15"/>
          <p:cNvSpPr/>
          <p:nvPr/>
        </p:nvSpPr>
        <p:spPr>
          <a:xfrm>
            <a:off x="685800" y="3167744"/>
            <a:ext cx="685800" cy="533400"/>
          </a:xfrm>
          <a:prstGeom prst="hep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২</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Heptagon 16"/>
          <p:cNvSpPr/>
          <p:nvPr/>
        </p:nvSpPr>
        <p:spPr>
          <a:xfrm>
            <a:off x="685800" y="4343400"/>
            <a:ext cx="685800" cy="533400"/>
          </a:xfrm>
          <a:prstGeom prst="hep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৩</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8" descr="Alpona66.png"/>
          <p:cNvPicPr>
            <a:picLocks noChangeAspect="1"/>
          </p:cNvPicPr>
          <p:nvPr/>
        </p:nvPicPr>
        <p:blipFill>
          <a:blip r:embed="rId6"/>
          <a:stretch>
            <a:fillRect/>
          </a:stretch>
        </p:blipFill>
        <p:spPr>
          <a:xfrm>
            <a:off x="-304800" y="0"/>
            <a:ext cx="1447800" cy="6858000"/>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amond(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amond(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pona66.png"/>
          <p:cNvPicPr>
            <a:picLocks noChangeAspect="1"/>
          </p:cNvPicPr>
          <p:nvPr/>
        </p:nvPicPr>
        <p:blipFill>
          <a:blip r:embed="rId3"/>
          <a:stretch>
            <a:fillRect/>
          </a:stretch>
        </p:blipFill>
        <p:spPr>
          <a:xfrm>
            <a:off x="-152400" y="-152400"/>
            <a:ext cx="1066800" cy="6858000"/>
          </a:xfrm>
          <a:prstGeom prst="rect">
            <a:avLst/>
          </a:prstGeom>
        </p:spPr>
      </p:pic>
      <p:sp>
        <p:nvSpPr>
          <p:cNvPr id="6" name="Rounded Rectangle 5"/>
          <p:cNvSpPr/>
          <p:nvPr/>
        </p:nvSpPr>
        <p:spPr>
          <a:xfrm>
            <a:off x="2260600" y="88900"/>
            <a:ext cx="4191000" cy="4572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আমরা</a:t>
            </a:r>
            <a:r>
              <a:rPr lang="en-US" b="1" dirty="0" smtClean="0"/>
              <a:t> </a:t>
            </a:r>
            <a:r>
              <a:rPr lang="en-US" b="1" dirty="0" err="1" smtClean="0"/>
              <a:t>একটি</a:t>
            </a:r>
            <a:r>
              <a:rPr lang="en-US" b="1" dirty="0" smtClean="0"/>
              <a:t>  </a:t>
            </a:r>
            <a:r>
              <a:rPr lang="en-US" b="1" dirty="0" err="1" smtClean="0"/>
              <a:t>ভিডিও</a:t>
            </a:r>
            <a:r>
              <a:rPr lang="en-US" b="1" dirty="0" smtClean="0"/>
              <a:t> </a:t>
            </a:r>
            <a:r>
              <a:rPr lang="en-US" b="1" dirty="0" err="1" smtClean="0"/>
              <a:t>দেখি</a:t>
            </a:r>
            <a:endParaRPr lang="en-US" b="1" dirty="0"/>
          </a:p>
        </p:txBody>
      </p:sp>
      <p:sp>
        <p:nvSpPr>
          <p:cNvPr id="7" name="Rounded Rectangle 6"/>
          <p:cNvSpPr/>
          <p:nvPr/>
        </p:nvSpPr>
        <p:spPr>
          <a:xfrm>
            <a:off x="381000" y="6248400"/>
            <a:ext cx="81534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t>ইঞ্জি</a:t>
            </a:r>
            <a:r>
              <a:rPr lang="en-US" b="1" dirty="0" smtClean="0"/>
              <a:t> ঃ </a:t>
            </a:r>
            <a:r>
              <a:rPr lang="en-US" b="1" dirty="0" err="1" smtClean="0"/>
              <a:t>মোঃ</a:t>
            </a:r>
            <a:r>
              <a:rPr lang="en-US" b="1" dirty="0" smtClean="0"/>
              <a:t> </a:t>
            </a:r>
            <a:r>
              <a:rPr lang="en-US" b="1" dirty="0" err="1" smtClean="0"/>
              <a:t>আতিকুর</a:t>
            </a:r>
            <a:r>
              <a:rPr lang="en-US" b="1" dirty="0" smtClean="0"/>
              <a:t> </a:t>
            </a:r>
            <a:r>
              <a:rPr lang="en-US" b="1" dirty="0" err="1" smtClean="0"/>
              <a:t>রহমান,ট্রেড</a:t>
            </a:r>
            <a:r>
              <a:rPr lang="en-US" b="1" dirty="0" smtClean="0"/>
              <a:t> </a:t>
            </a:r>
            <a:r>
              <a:rPr lang="en-US" b="1" dirty="0" err="1" smtClean="0"/>
              <a:t>ইন্সট্রাক্টর</a:t>
            </a:r>
            <a:r>
              <a:rPr lang="en-US" b="1" dirty="0" smtClean="0"/>
              <a:t> ( </a:t>
            </a:r>
            <a:r>
              <a:rPr lang="en-US" b="1" dirty="0" err="1" smtClean="0"/>
              <a:t>ইলেক</a:t>
            </a:r>
            <a:r>
              <a:rPr lang="en-US" b="1" dirty="0" smtClean="0"/>
              <a:t>)</a:t>
            </a:r>
            <a:endParaRPr lang="en-US" b="1" dirty="0"/>
          </a:p>
        </p:txBody>
      </p:sp>
      <p:graphicFrame>
        <p:nvGraphicFramePr>
          <p:cNvPr id="9" name="Object 8">
            <a:hlinkClick r:id="" action="ppaction://ole?verb=0"/>
          </p:cNvPr>
          <p:cNvGraphicFramePr>
            <a:graphicFrameLocks noChangeAspect="1"/>
          </p:cNvGraphicFramePr>
          <p:nvPr/>
        </p:nvGraphicFramePr>
        <p:xfrm>
          <a:off x="611188" y="3136900"/>
          <a:ext cx="7920037" cy="582613"/>
        </p:xfrm>
        <a:graphic>
          <a:graphicData uri="http://schemas.openxmlformats.org/presentationml/2006/ole">
            <p:oleObj spid="_x0000_s17414" name="Packager Shell Object" r:id="rId5" imgW="7920360" imgH="582120" progId="Package">
              <p:embed/>
            </p:oleObj>
          </a:graphicData>
        </a:graphic>
      </p:graphicFrame>
    </p:spTree>
  </p:cSld>
  <p:clrMapOvr>
    <a:masterClrMapping/>
  </p:clrMapOvr>
  <p:transition advTm="27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pona66.png"/>
          <p:cNvPicPr>
            <a:picLocks noChangeAspect="1"/>
          </p:cNvPicPr>
          <p:nvPr/>
        </p:nvPicPr>
        <p:blipFill>
          <a:blip r:embed="rId2"/>
          <a:stretch>
            <a:fillRect/>
          </a:stretch>
        </p:blipFill>
        <p:spPr>
          <a:xfrm>
            <a:off x="-152400" y="-152400"/>
            <a:ext cx="1143000" cy="6858000"/>
          </a:xfrm>
          <a:prstGeom prst="rect">
            <a:avLst/>
          </a:prstGeom>
        </p:spPr>
      </p:pic>
      <p:sp>
        <p:nvSpPr>
          <p:cNvPr id="7" name="Rounded Rectangle 6"/>
          <p:cNvSpPr/>
          <p:nvPr/>
        </p:nvSpPr>
        <p:spPr>
          <a:xfrm>
            <a:off x="990600" y="304800"/>
            <a:ext cx="7543800" cy="5715000"/>
          </a:xfrm>
          <a:prstGeom prst="roundRect">
            <a:avLst>
              <a:gd name="adj" fmla="val 10503"/>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smtClean="0">
              <a:solidFill>
                <a:schemeClr val="accent5">
                  <a:lumMod val="75000"/>
                </a:schemeClr>
              </a:solidFill>
            </a:endParaRPr>
          </a:p>
          <a:p>
            <a:pPr algn="just"/>
            <a:endParaRPr lang="en-US" sz="2000" dirty="0" smtClean="0">
              <a:solidFill>
                <a:schemeClr val="accent5">
                  <a:lumMod val="75000"/>
                </a:schemeClr>
              </a:solidFill>
            </a:endParaRPr>
          </a:p>
          <a:p>
            <a:pPr algn="just"/>
            <a:endParaRPr lang="en-US" sz="2000" dirty="0" smtClean="0">
              <a:solidFill>
                <a:schemeClr val="accent5">
                  <a:lumMod val="75000"/>
                </a:schemeClr>
              </a:solidFill>
            </a:endParaRPr>
          </a:p>
          <a:p>
            <a:pPr algn="just"/>
            <a:endParaRPr lang="en-US" sz="2000" dirty="0" smtClean="0">
              <a:solidFill>
                <a:schemeClr val="accent5">
                  <a:lumMod val="75000"/>
                </a:schemeClr>
              </a:solidFill>
            </a:endParaRPr>
          </a:p>
          <a:p>
            <a:pPr algn="just"/>
            <a:endParaRPr lang="en-US" sz="2000" dirty="0" smtClean="0">
              <a:solidFill>
                <a:schemeClr val="accent5">
                  <a:lumMod val="75000"/>
                </a:schemeClr>
              </a:solidFill>
            </a:endParaRPr>
          </a:p>
          <a:p>
            <a:pPr algn="just"/>
            <a:endParaRPr lang="en-US" sz="2000" dirty="0" smtClean="0">
              <a:solidFill>
                <a:schemeClr val="accent5">
                  <a:lumMod val="75000"/>
                </a:schemeClr>
              </a:solidFill>
            </a:endParaRPr>
          </a:p>
          <a:p>
            <a:pPr algn="just"/>
            <a:endParaRPr lang="en-US" sz="2000" dirty="0" smtClean="0">
              <a:solidFill>
                <a:schemeClr val="accent5">
                  <a:lumMod val="75000"/>
                </a:schemeClr>
              </a:solidFill>
            </a:endParaRPr>
          </a:p>
          <a:p>
            <a:pPr algn="just"/>
            <a:endParaRPr lang="en-US" sz="2000" dirty="0" smtClean="0">
              <a:solidFill>
                <a:schemeClr val="accent5">
                  <a:lumMod val="75000"/>
                </a:schemeClr>
              </a:solidFill>
            </a:endParaRPr>
          </a:p>
          <a:p>
            <a:pPr algn="just"/>
            <a:endParaRPr lang="en-US" sz="2000" dirty="0" smtClean="0">
              <a:solidFill>
                <a:schemeClr val="accent5">
                  <a:lumMod val="75000"/>
                </a:schemeClr>
              </a:solidFill>
            </a:endParaRPr>
          </a:p>
          <a:p>
            <a:pPr algn="just"/>
            <a:endParaRPr lang="en-US" sz="2000" b="1" dirty="0" smtClean="0">
              <a:solidFill>
                <a:srgbClr val="0070C0"/>
              </a:solidFill>
            </a:endParaRPr>
          </a:p>
          <a:p>
            <a:pPr algn="just"/>
            <a:r>
              <a:rPr lang="en-US" sz="2000" b="1" dirty="0" err="1" smtClean="0">
                <a:solidFill>
                  <a:srgbClr val="0070C0"/>
                </a:solidFill>
              </a:rPr>
              <a:t>বৈদ্যুতিক</a:t>
            </a:r>
            <a:r>
              <a:rPr lang="en-US" sz="2000" b="1" dirty="0" smtClean="0">
                <a:solidFill>
                  <a:srgbClr val="0070C0"/>
                </a:solidFill>
              </a:rPr>
              <a:t> </a:t>
            </a:r>
            <a:r>
              <a:rPr lang="en-US" sz="2000" b="1" dirty="0" err="1" smtClean="0">
                <a:solidFill>
                  <a:srgbClr val="0070C0"/>
                </a:solidFill>
              </a:rPr>
              <a:t>সার্কিট</a:t>
            </a:r>
            <a:r>
              <a:rPr lang="en-US" sz="2000" dirty="0" smtClean="0">
                <a:solidFill>
                  <a:schemeClr val="accent5">
                    <a:lumMod val="75000"/>
                  </a:schemeClr>
                </a:solidFill>
              </a:rPr>
              <a:t>: </a:t>
            </a:r>
            <a:r>
              <a:rPr lang="as-IN" sz="2000" dirty="0" smtClean="0">
                <a:solidFill>
                  <a:schemeClr val="bg1"/>
                </a:solidFill>
              </a:rPr>
              <a:t>যে পথ যার মধ্যে দিয়ে কারেন্ট প্রবাহিত হতে পারে তাকে সার্কিট বলে।</a:t>
            </a:r>
            <a:r>
              <a:rPr lang="en-US" sz="2000" dirty="0" smtClean="0">
                <a:solidFill>
                  <a:schemeClr val="bg1"/>
                </a:solidFill>
              </a:rPr>
              <a:t> </a:t>
            </a:r>
            <a:r>
              <a:rPr lang="en-US" sz="2000" dirty="0" err="1" smtClean="0">
                <a:solidFill>
                  <a:schemeClr val="bg1"/>
                </a:solidFill>
              </a:rPr>
              <a:t>বৈদুতিক</a:t>
            </a:r>
            <a:r>
              <a:rPr lang="en-US" sz="2000" dirty="0" smtClean="0">
                <a:solidFill>
                  <a:schemeClr val="bg1"/>
                </a:solidFill>
              </a:rPr>
              <a:t> </a:t>
            </a:r>
            <a:r>
              <a:rPr lang="en-US" sz="2000" dirty="0" err="1" smtClean="0">
                <a:solidFill>
                  <a:schemeClr val="bg1"/>
                </a:solidFill>
              </a:rPr>
              <a:t>সার্কিট</a:t>
            </a:r>
            <a:r>
              <a:rPr lang="en-US" sz="2000" dirty="0" smtClean="0">
                <a:solidFill>
                  <a:schemeClr val="bg1"/>
                </a:solidFill>
              </a:rPr>
              <a:t> </a:t>
            </a:r>
            <a:r>
              <a:rPr lang="en-US" sz="2000" dirty="0" err="1" smtClean="0">
                <a:solidFill>
                  <a:schemeClr val="bg1"/>
                </a:solidFill>
              </a:rPr>
              <a:t>তৈরী</a:t>
            </a:r>
            <a:r>
              <a:rPr lang="en-US" sz="2000" dirty="0" smtClean="0">
                <a:solidFill>
                  <a:schemeClr val="bg1"/>
                </a:solidFill>
              </a:rPr>
              <a:t> </a:t>
            </a:r>
            <a:r>
              <a:rPr lang="en-US" sz="2000" dirty="0" err="1" smtClean="0">
                <a:solidFill>
                  <a:schemeClr val="bg1"/>
                </a:solidFill>
              </a:rPr>
              <a:t>করতে</a:t>
            </a:r>
            <a:r>
              <a:rPr lang="en-US" sz="2000" dirty="0" smtClean="0">
                <a:solidFill>
                  <a:schemeClr val="bg1"/>
                </a:solidFill>
              </a:rPr>
              <a:t> </a:t>
            </a:r>
            <a:r>
              <a:rPr lang="en-US" sz="2000" dirty="0" err="1" smtClean="0">
                <a:solidFill>
                  <a:schemeClr val="bg1"/>
                </a:solidFill>
              </a:rPr>
              <a:t>তিনটি</a:t>
            </a:r>
            <a:r>
              <a:rPr lang="en-US" sz="2000" dirty="0" smtClean="0">
                <a:solidFill>
                  <a:schemeClr val="bg1"/>
                </a:solidFill>
              </a:rPr>
              <a:t> </a:t>
            </a:r>
            <a:r>
              <a:rPr lang="en-US" sz="2000" dirty="0" err="1" smtClean="0">
                <a:solidFill>
                  <a:schemeClr val="bg1"/>
                </a:solidFill>
              </a:rPr>
              <a:t>মৌলিক</a:t>
            </a:r>
            <a:r>
              <a:rPr lang="en-US" sz="2000" dirty="0" smtClean="0">
                <a:solidFill>
                  <a:schemeClr val="bg1"/>
                </a:solidFill>
              </a:rPr>
              <a:t> </a:t>
            </a:r>
            <a:r>
              <a:rPr lang="en-US" sz="2000" dirty="0" err="1" smtClean="0">
                <a:solidFill>
                  <a:schemeClr val="bg1"/>
                </a:solidFill>
              </a:rPr>
              <a:t>উপাদান</a:t>
            </a:r>
            <a:r>
              <a:rPr lang="en-US" sz="2000" dirty="0" smtClean="0">
                <a:solidFill>
                  <a:schemeClr val="bg1"/>
                </a:solidFill>
              </a:rPr>
              <a:t> </a:t>
            </a:r>
            <a:r>
              <a:rPr lang="en-US" sz="2000" dirty="0" err="1" smtClean="0">
                <a:solidFill>
                  <a:schemeClr val="bg1"/>
                </a:solidFill>
              </a:rPr>
              <a:t>লাগে</a:t>
            </a:r>
            <a:r>
              <a:rPr lang="en-US" sz="2000" dirty="0" smtClean="0">
                <a:solidFill>
                  <a:schemeClr val="bg1"/>
                </a:solidFill>
              </a:rPr>
              <a:t>।</a:t>
            </a:r>
          </a:p>
          <a:p>
            <a:pPr algn="just"/>
            <a:r>
              <a:rPr lang="en-US" sz="2000" dirty="0" smtClean="0">
                <a:solidFill>
                  <a:schemeClr val="bg1"/>
                </a:solidFill>
              </a:rPr>
              <a:t>ক) </a:t>
            </a:r>
            <a:r>
              <a:rPr lang="en-US" sz="2000" dirty="0" err="1" smtClean="0">
                <a:solidFill>
                  <a:schemeClr val="bg1"/>
                </a:solidFill>
              </a:rPr>
              <a:t>লোল্টেজ</a:t>
            </a:r>
            <a:r>
              <a:rPr lang="en-US" sz="2000" dirty="0" smtClean="0">
                <a:solidFill>
                  <a:schemeClr val="bg1"/>
                </a:solidFill>
              </a:rPr>
              <a:t> </a:t>
            </a:r>
            <a:r>
              <a:rPr lang="en-US" sz="2000" dirty="0" err="1" smtClean="0">
                <a:solidFill>
                  <a:schemeClr val="bg1"/>
                </a:solidFill>
              </a:rPr>
              <a:t>উৎস</a:t>
            </a:r>
            <a:endParaRPr lang="en-US" sz="2000" dirty="0" smtClean="0">
              <a:solidFill>
                <a:schemeClr val="bg1"/>
              </a:solidFill>
            </a:endParaRPr>
          </a:p>
          <a:p>
            <a:pPr algn="just"/>
            <a:r>
              <a:rPr lang="en-US" sz="2000" dirty="0" smtClean="0">
                <a:solidFill>
                  <a:schemeClr val="bg1"/>
                </a:solidFill>
              </a:rPr>
              <a:t>খ) </a:t>
            </a:r>
            <a:r>
              <a:rPr lang="en-US" sz="2000" dirty="0" err="1" smtClean="0">
                <a:solidFill>
                  <a:schemeClr val="bg1"/>
                </a:solidFill>
              </a:rPr>
              <a:t>বৈদ্যুতিক</a:t>
            </a:r>
            <a:r>
              <a:rPr lang="en-US" sz="2000" dirty="0" smtClean="0">
                <a:solidFill>
                  <a:schemeClr val="bg1"/>
                </a:solidFill>
              </a:rPr>
              <a:t> </a:t>
            </a:r>
            <a:r>
              <a:rPr lang="en-US" sz="2000" dirty="0" err="1" smtClean="0">
                <a:solidFill>
                  <a:schemeClr val="bg1"/>
                </a:solidFill>
              </a:rPr>
              <a:t>লোড</a:t>
            </a:r>
            <a:endParaRPr lang="en-US" sz="2000" dirty="0" smtClean="0">
              <a:solidFill>
                <a:schemeClr val="bg1"/>
              </a:solidFill>
            </a:endParaRPr>
          </a:p>
          <a:p>
            <a:pPr algn="just"/>
            <a:r>
              <a:rPr lang="en-US" sz="2000" dirty="0" smtClean="0">
                <a:solidFill>
                  <a:schemeClr val="bg1"/>
                </a:solidFill>
              </a:rPr>
              <a:t>গ) </a:t>
            </a:r>
            <a:r>
              <a:rPr lang="en-US" sz="2000" dirty="0" err="1" smtClean="0">
                <a:solidFill>
                  <a:schemeClr val="bg1"/>
                </a:solidFill>
              </a:rPr>
              <a:t>বৈদ্যুতিক</a:t>
            </a:r>
            <a:r>
              <a:rPr lang="en-US" sz="2000" dirty="0" smtClean="0">
                <a:solidFill>
                  <a:schemeClr val="bg1"/>
                </a:solidFill>
              </a:rPr>
              <a:t> </a:t>
            </a:r>
            <a:r>
              <a:rPr lang="en-US" sz="2000" dirty="0" err="1" smtClean="0">
                <a:solidFill>
                  <a:schemeClr val="bg1"/>
                </a:solidFill>
              </a:rPr>
              <a:t>লোড</a:t>
            </a:r>
            <a:r>
              <a:rPr lang="en-US" sz="2000" dirty="0" smtClean="0">
                <a:solidFill>
                  <a:schemeClr val="bg1"/>
                </a:solidFill>
              </a:rPr>
              <a:t>  </a:t>
            </a:r>
            <a:r>
              <a:rPr lang="en-US" sz="2000" dirty="0" err="1" smtClean="0">
                <a:solidFill>
                  <a:schemeClr val="bg1"/>
                </a:solidFill>
              </a:rPr>
              <a:t>সংযোগের</a:t>
            </a:r>
            <a:r>
              <a:rPr lang="en-US" sz="2000" dirty="0" smtClean="0">
                <a:solidFill>
                  <a:schemeClr val="bg1"/>
                </a:solidFill>
              </a:rPr>
              <a:t> </a:t>
            </a:r>
            <a:r>
              <a:rPr lang="en-US" sz="2000" dirty="0" err="1" smtClean="0">
                <a:solidFill>
                  <a:schemeClr val="bg1"/>
                </a:solidFill>
              </a:rPr>
              <a:t>প্রয়োজণীয়</a:t>
            </a:r>
            <a:r>
              <a:rPr lang="en-US" sz="2000" dirty="0" smtClean="0">
                <a:solidFill>
                  <a:schemeClr val="bg1"/>
                </a:solidFill>
              </a:rPr>
              <a:t> </a:t>
            </a:r>
            <a:r>
              <a:rPr lang="en-US" sz="2000" dirty="0" err="1" smtClean="0">
                <a:solidFill>
                  <a:schemeClr val="bg1"/>
                </a:solidFill>
              </a:rPr>
              <a:t>তার</a:t>
            </a:r>
            <a:endParaRPr lang="as-IN" sz="2000" dirty="0">
              <a:solidFill>
                <a:schemeClr val="bg1"/>
              </a:solidFill>
            </a:endParaRPr>
          </a:p>
        </p:txBody>
      </p:sp>
      <p:sp>
        <p:nvSpPr>
          <p:cNvPr id="8" name="Rounded Rectangle 7"/>
          <p:cNvSpPr/>
          <p:nvPr/>
        </p:nvSpPr>
        <p:spPr>
          <a:xfrm>
            <a:off x="2667000" y="457200"/>
            <a:ext cx="4495800" cy="609600"/>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err="1" smtClean="0"/>
              <a:t>বৈদুতিক</a:t>
            </a:r>
            <a:r>
              <a:rPr lang="en-US" sz="3200" dirty="0" smtClean="0"/>
              <a:t> </a:t>
            </a:r>
            <a:r>
              <a:rPr lang="en-US" sz="3200" dirty="0" err="1" smtClean="0"/>
              <a:t>সার্কিট</a:t>
            </a:r>
            <a:r>
              <a:rPr lang="en-US" sz="3200" dirty="0" smtClean="0"/>
              <a:t> </a:t>
            </a:r>
            <a:r>
              <a:rPr lang="en-US" sz="3200" dirty="0" err="1" smtClean="0"/>
              <a:t>কি</a:t>
            </a:r>
            <a:r>
              <a:rPr lang="en-US" sz="3200" dirty="0" smtClean="0"/>
              <a:t> </a:t>
            </a:r>
            <a:endParaRPr lang="en-US" sz="3200" dirty="0"/>
          </a:p>
        </p:txBody>
      </p:sp>
      <p:pic>
        <p:nvPicPr>
          <p:cNvPr id="5" name="Picture 4" descr="27331747_1898665023797277_5292067852831200036_n2.jpg"/>
          <p:cNvPicPr>
            <a:picLocks noChangeAspect="1"/>
          </p:cNvPicPr>
          <p:nvPr/>
        </p:nvPicPr>
        <p:blipFill>
          <a:blip r:embed="rId4"/>
          <a:stretch>
            <a:fillRect/>
          </a:stretch>
        </p:blipFill>
        <p:spPr>
          <a:xfrm>
            <a:off x="2819400" y="1130300"/>
            <a:ext cx="4191000" cy="23948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 calcmode="lin" valueType="num">
                                      <p:cBhvr additive="base">
                                        <p:cTn id="1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animEffect transition="in" filter="fade">
                                      <p:cBhvr>
                                        <p:cTn id="25" dur="800" decel="100000"/>
                                        <p:tgtEl>
                                          <p:spTgt spid="7">
                                            <p:txEl>
                                              <p:pRg st="11" end="11"/>
                                            </p:txEl>
                                          </p:spTgt>
                                        </p:tgtEl>
                                      </p:cBhvr>
                                    </p:animEffect>
                                    <p:anim calcmode="lin" valueType="num">
                                      <p:cBhvr>
                                        <p:cTn id="26" dur="800" decel="100000" fill="hold"/>
                                        <p:tgtEl>
                                          <p:spTgt spid="7">
                                            <p:txEl>
                                              <p:pRg st="11" end="1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7">
                                            <p:txEl>
                                              <p:pRg st="11" end="1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7">
                                            <p:txEl>
                                              <p:pRg st="11" end="1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xEl>
                                              <p:pRg st="11" end="1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xEl>
                                              <p:pRg st="11" end="1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animEffect transition="in" filter="fade">
                                      <p:cBhvr>
                                        <p:cTn id="35" dur="800" decel="100000"/>
                                        <p:tgtEl>
                                          <p:spTgt spid="7">
                                            <p:txEl>
                                              <p:pRg st="12" end="12"/>
                                            </p:txEl>
                                          </p:spTgt>
                                        </p:tgtEl>
                                      </p:cBhvr>
                                    </p:animEffect>
                                    <p:anim calcmode="lin" valueType="num">
                                      <p:cBhvr>
                                        <p:cTn id="36" dur="800" decel="100000" fill="hold"/>
                                        <p:tgtEl>
                                          <p:spTgt spid="7">
                                            <p:txEl>
                                              <p:pRg st="12" end="1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7">
                                            <p:txEl>
                                              <p:pRg st="12" end="1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7">
                                            <p:txEl>
                                              <p:pRg st="12" end="1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7">
                                            <p:txEl>
                                              <p:pRg st="12" end="1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7">
                                            <p:txEl>
                                              <p:pRg st="12" end="1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7">
                                            <p:txEl>
                                              <p:pRg st="13" end="13"/>
                                            </p:txEl>
                                          </p:spTgt>
                                        </p:tgtEl>
                                        <p:attrNameLst>
                                          <p:attrName>style.visibility</p:attrName>
                                        </p:attrNameLst>
                                      </p:cBhvr>
                                      <p:to>
                                        <p:strVal val="visible"/>
                                      </p:to>
                                    </p:set>
                                    <p:animEffect transition="in" filter="fade">
                                      <p:cBhvr>
                                        <p:cTn id="45" dur="800" decel="100000"/>
                                        <p:tgtEl>
                                          <p:spTgt spid="7">
                                            <p:txEl>
                                              <p:pRg st="13" end="13"/>
                                            </p:txEl>
                                          </p:spTgt>
                                        </p:tgtEl>
                                      </p:cBhvr>
                                    </p:animEffect>
                                    <p:anim calcmode="lin" valueType="num">
                                      <p:cBhvr>
                                        <p:cTn id="46" dur="800" decel="100000" fill="hold"/>
                                        <p:tgtEl>
                                          <p:spTgt spid="7">
                                            <p:txEl>
                                              <p:pRg st="13" end="1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7">
                                            <p:txEl>
                                              <p:pRg st="13" end="1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7">
                                            <p:txEl>
                                              <p:pRg st="13" end="1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7">
                                            <p:txEl>
                                              <p:pRg st="13" end="1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7">
                                            <p:txEl>
                                              <p:pRg st="13" end="1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81200" y="381000"/>
            <a:ext cx="6019800" cy="457200"/>
          </a:xfrm>
          <a:prstGeom prst="roundRect">
            <a:avLst/>
          </a:prstGeom>
        </p:spPr>
        <p:style>
          <a:lnRef idx="1">
            <a:schemeClr val="accent4"/>
          </a:lnRef>
          <a:fillRef idx="1002">
            <a:schemeClr val="lt2"/>
          </a:fillRef>
          <a:effectRef idx="1">
            <a:schemeClr val="accent4"/>
          </a:effectRef>
          <a:fontRef idx="minor">
            <a:schemeClr val="dk1"/>
          </a:fontRef>
        </p:style>
        <p:txBody>
          <a:bodyPr rtlCol="0" anchor="ct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আদর্শ</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সার্কিট</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Alpona66.png"/>
          <p:cNvPicPr>
            <a:picLocks noChangeAspect="1"/>
          </p:cNvPicPr>
          <p:nvPr/>
        </p:nvPicPr>
        <p:blipFill>
          <a:blip r:embed="rId2"/>
          <a:stretch>
            <a:fillRect/>
          </a:stretch>
        </p:blipFill>
        <p:spPr>
          <a:xfrm>
            <a:off x="-380999" y="0"/>
            <a:ext cx="1524000" cy="6705600"/>
          </a:xfrm>
          <a:prstGeom prst="rect">
            <a:avLst/>
          </a:prstGeom>
        </p:spPr>
      </p:pic>
      <p:sp>
        <p:nvSpPr>
          <p:cNvPr id="6" name="Rectangle 5"/>
          <p:cNvSpPr/>
          <p:nvPr/>
        </p:nvSpPr>
        <p:spPr>
          <a:xfrm>
            <a:off x="1066800" y="1066800"/>
            <a:ext cx="7086600" cy="923330"/>
          </a:xfrm>
          <a:prstGeom prst="rect">
            <a:avLst/>
          </a:prstGeom>
        </p:spPr>
        <p:txBody>
          <a:bodyPr wrap="square">
            <a:spAutoFit/>
          </a:bodyPr>
          <a:lstStyle/>
          <a:p>
            <a:r>
              <a:rPr lang="as-IN" b="1" dirty="0" smtClean="0"/>
              <a:t>আদর্শ সার্কিট</a:t>
            </a:r>
            <a:r>
              <a:rPr lang="en-US" b="1" dirty="0" smtClean="0"/>
              <a:t>ঃ  </a:t>
            </a:r>
            <a:r>
              <a:rPr lang="en-US" dirty="0" err="1" smtClean="0"/>
              <a:t>যে</a:t>
            </a:r>
            <a:r>
              <a:rPr lang="en-US" dirty="0" smtClean="0"/>
              <a:t> </a:t>
            </a:r>
            <a:r>
              <a:rPr lang="en-US" dirty="0" err="1" smtClean="0"/>
              <a:t>সার্কিটে</a:t>
            </a:r>
            <a:r>
              <a:rPr lang="en-US" dirty="0" smtClean="0"/>
              <a:t> </a:t>
            </a:r>
            <a:r>
              <a:rPr lang="en-US" dirty="0" err="1" smtClean="0"/>
              <a:t>মুল</a:t>
            </a:r>
            <a:r>
              <a:rPr lang="en-US" dirty="0" smtClean="0"/>
              <a:t> ৫টি </a:t>
            </a:r>
            <a:r>
              <a:rPr lang="en-US" dirty="0" err="1" smtClean="0"/>
              <a:t>উপাদান</a:t>
            </a:r>
            <a:r>
              <a:rPr lang="en-US" dirty="0" smtClean="0"/>
              <a:t> </a:t>
            </a:r>
            <a:r>
              <a:rPr lang="as-IN" dirty="0" smtClean="0"/>
              <a:t>যথা- (ক) বৈদ্যুতিক সোর্স (খ) বৈদ্যুতিক লোড (গ) পরিবাহী (ঘ) নিয়ন্ত্রণ যন্ত্র (ঙ) রক্ষণ যন্ত্র</a:t>
            </a:r>
            <a:r>
              <a:rPr lang="en-US" dirty="0" smtClean="0"/>
              <a:t> </a:t>
            </a:r>
            <a:r>
              <a:rPr lang="en-US" dirty="0" err="1" smtClean="0"/>
              <a:t>থাকে</a:t>
            </a:r>
            <a:r>
              <a:rPr lang="en-US" dirty="0" smtClean="0"/>
              <a:t> </a:t>
            </a:r>
            <a:r>
              <a:rPr lang="en-US" dirty="0" err="1" smtClean="0"/>
              <a:t>তাকে</a:t>
            </a:r>
            <a:r>
              <a:rPr lang="en-US" dirty="0" smtClean="0"/>
              <a:t> </a:t>
            </a:r>
            <a:r>
              <a:rPr lang="en-US" dirty="0" err="1" smtClean="0"/>
              <a:t>আদর্শ</a:t>
            </a:r>
            <a:r>
              <a:rPr lang="en-US" dirty="0" smtClean="0"/>
              <a:t> </a:t>
            </a:r>
            <a:r>
              <a:rPr lang="en-US" dirty="0" err="1" smtClean="0"/>
              <a:t>সার্কিট</a:t>
            </a:r>
            <a:r>
              <a:rPr lang="en-US" dirty="0" smtClean="0"/>
              <a:t> </a:t>
            </a:r>
            <a:r>
              <a:rPr lang="en-US" dirty="0" err="1" smtClean="0"/>
              <a:t>বলে</a:t>
            </a:r>
            <a:r>
              <a:rPr lang="en-US" dirty="0" smtClean="0"/>
              <a:t>।</a:t>
            </a:r>
            <a:r>
              <a:rPr lang="as-IN" dirty="0" smtClean="0"/>
              <a:t> উক্ত অংশ গুলো নিচে বর্ণনা করা হল।</a:t>
            </a:r>
            <a:endParaRPr lang="as-IN" dirty="0"/>
          </a:p>
        </p:txBody>
      </p:sp>
      <p:pic>
        <p:nvPicPr>
          <p:cNvPr id="8" name="Picture 7" descr="Capture5.JPG"/>
          <p:cNvPicPr>
            <a:picLocks noChangeAspect="1"/>
          </p:cNvPicPr>
          <p:nvPr/>
        </p:nvPicPr>
        <p:blipFill>
          <a:blip r:embed="rId3"/>
          <a:stretch>
            <a:fillRect/>
          </a:stretch>
        </p:blipFill>
        <p:spPr>
          <a:xfrm>
            <a:off x="838200" y="2209800"/>
            <a:ext cx="7391400" cy="4155645"/>
          </a:xfrm>
          <a:prstGeom prst="rect">
            <a:avLst/>
          </a:prstGeom>
          <a:ln>
            <a:solidFill>
              <a:srgbClr val="00B0F0"/>
            </a:solid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66800" y="381000"/>
            <a:ext cx="73914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err="1" smtClean="0">
                <a:ln w="10160">
                  <a:solidFill>
                    <a:schemeClr val="accent1"/>
                  </a:solidFill>
                  <a:prstDash val="solid"/>
                </a:ln>
                <a:solidFill>
                  <a:srgbClr val="00B0F0"/>
                </a:solidFill>
                <a:effectLst>
                  <a:outerShdw blurRad="38100" dist="32000" dir="5400000" algn="tl">
                    <a:srgbClr val="000000">
                      <a:alpha val="30000"/>
                    </a:srgbClr>
                  </a:outerShdw>
                </a:effectLst>
              </a:rPr>
              <a:t>আদশূ</a:t>
            </a:r>
            <a:r>
              <a:rPr lang="en-US" sz="3200" dirty="0" smtClean="0">
                <a:ln w="10160">
                  <a:solidFill>
                    <a:schemeClr val="accent1"/>
                  </a:solidFill>
                  <a:prstDash val="solid"/>
                </a:ln>
                <a:solidFill>
                  <a:srgbClr val="00B0F0"/>
                </a:solidFill>
                <a:effectLst>
                  <a:outerShdw blurRad="38100" dist="32000" dir="5400000" algn="tl">
                    <a:srgbClr val="000000">
                      <a:alpha val="30000"/>
                    </a:srgbClr>
                  </a:outerShdw>
                </a:effectLst>
              </a:rPr>
              <a:t> </a:t>
            </a:r>
            <a:r>
              <a:rPr lang="en-US" sz="3200" dirty="0" err="1" smtClean="0">
                <a:ln w="10160">
                  <a:solidFill>
                    <a:schemeClr val="accent1"/>
                  </a:solidFill>
                  <a:prstDash val="solid"/>
                </a:ln>
                <a:solidFill>
                  <a:srgbClr val="00B0F0"/>
                </a:solidFill>
                <a:effectLst>
                  <a:outerShdw blurRad="38100" dist="32000" dir="5400000" algn="tl">
                    <a:srgbClr val="000000">
                      <a:alpha val="30000"/>
                    </a:srgbClr>
                  </a:outerShdw>
                </a:effectLst>
              </a:rPr>
              <a:t>সার্কিটের</a:t>
            </a:r>
            <a:r>
              <a:rPr lang="en-US" sz="3200" dirty="0" smtClean="0">
                <a:ln w="10160">
                  <a:solidFill>
                    <a:schemeClr val="accent1"/>
                  </a:solidFill>
                  <a:prstDash val="solid"/>
                </a:ln>
                <a:solidFill>
                  <a:srgbClr val="00B0F0"/>
                </a:solidFill>
                <a:effectLst>
                  <a:outerShdw blurRad="38100" dist="32000" dir="5400000" algn="tl">
                    <a:srgbClr val="000000">
                      <a:alpha val="30000"/>
                    </a:srgbClr>
                  </a:outerShdw>
                </a:effectLst>
              </a:rPr>
              <a:t> </a:t>
            </a:r>
            <a:r>
              <a:rPr lang="en-US" sz="3200" dirty="0" err="1" smtClean="0">
                <a:ln w="10160">
                  <a:solidFill>
                    <a:schemeClr val="accent1"/>
                  </a:solidFill>
                  <a:prstDash val="solid"/>
                </a:ln>
                <a:solidFill>
                  <a:srgbClr val="00B0F0"/>
                </a:solidFill>
                <a:effectLst>
                  <a:outerShdw blurRad="38100" dist="32000" dir="5400000" algn="tl">
                    <a:srgbClr val="000000">
                      <a:alpha val="30000"/>
                    </a:srgbClr>
                  </a:outerShdw>
                </a:effectLst>
              </a:rPr>
              <a:t>মুল</a:t>
            </a:r>
            <a:r>
              <a:rPr lang="en-US" sz="3200" dirty="0" smtClean="0">
                <a:ln w="10160">
                  <a:solidFill>
                    <a:schemeClr val="accent1"/>
                  </a:solidFill>
                  <a:prstDash val="solid"/>
                </a:ln>
                <a:solidFill>
                  <a:srgbClr val="00B0F0"/>
                </a:solidFill>
                <a:effectLst>
                  <a:outerShdw blurRad="38100" dist="32000" dir="5400000" algn="tl">
                    <a:srgbClr val="000000">
                      <a:alpha val="30000"/>
                    </a:srgbClr>
                  </a:outerShdw>
                </a:effectLst>
              </a:rPr>
              <a:t> </a:t>
            </a:r>
            <a:r>
              <a:rPr lang="en-US" sz="3200" dirty="0" err="1" smtClean="0">
                <a:ln w="10160">
                  <a:solidFill>
                    <a:schemeClr val="accent1"/>
                  </a:solidFill>
                  <a:prstDash val="solid"/>
                </a:ln>
                <a:solidFill>
                  <a:srgbClr val="00B0F0"/>
                </a:solidFill>
                <a:effectLst>
                  <a:outerShdw blurRad="38100" dist="32000" dir="5400000" algn="tl">
                    <a:srgbClr val="000000">
                      <a:alpha val="30000"/>
                    </a:srgbClr>
                  </a:outerShdw>
                </a:effectLst>
              </a:rPr>
              <a:t>উপাদানের</a:t>
            </a:r>
            <a:r>
              <a:rPr lang="en-US" sz="3200" dirty="0" smtClean="0">
                <a:ln w="10160">
                  <a:solidFill>
                    <a:schemeClr val="accent1"/>
                  </a:solidFill>
                  <a:prstDash val="solid"/>
                </a:ln>
                <a:solidFill>
                  <a:srgbClr val="00B0F0"/>
                </a:solidFill>
                <a:effectLst>
                  <a:outerShdw blurRad="38100" dist="32000" dir="5400000" algn="tl">
                    <a:srgbClr val="000000">
                      <a:alpha val="30000"/>
                    </a:srgbClr>
                  </a:outerShdw>
                </a:effectLst>
              </a:rPr>
              <a:t> </a:t>
            </a:r>
            <a:r>
              <a:rPr lang="en-US" sz="3200" dirty="0" err="1" smtClean="0">
                <a:ln w="10160">
                  <a:solidFill>
                    <a:schemeClr val="accent1"/>
                  </a:solidFill>
                  <a:prstDash val="solid"/>
                </a:ln>
                <a:solidFill>
                  <a:srgbClr val="00B0F0"/>
                </a:solidFill>
                <a:effectLst>
                  <a:outerShdw blurRad="38100" dist="32000" dir="5400000" algn="tl">
                    <a:srgbClr val="000000">
                      <a:alpha val="30000"/>
                    </a:srgbClr>
                  </a:outerShdw>
                </a:effectLst>
              </a:rPr>
              <a:t>বিবরন</a:t>
            </a:r>
            <a:endParaRPr lang="en-US" sz="3200" dirty="0">
              <a:ln w="10160">
                <a:solidFill>
                  <a:schemeClr val="accent1"/>
                </a:solidFill>
                <a:prstDash val="solid"/>
              </a:ln>
              <a:solidFill>
                <a:srgbClr val="00B0F0"/>
              </a:solidFill>
              <a:effectLst>
                <a:outerShdw blurRad="38100" dist="32000" dir="5400000" algn="tl">
                  <a:srgbClr val="000000">
                    <a:alpha val="30000"/>
                  </a:srgbClr>
                </a:outerShdw>
              </a:effectLst>
            </a:endParaRPr>
          </a:p>
        </p:txBody>
      </p:sp>
      <p:pic>
        <p:nvPicPr>
          <p:cNvPr id="4" name="Picture 3" descr="Alpona66.png"/>
          <p:cNvPicPr>
            <a:picLocks noChangeAspect="1"/>
          </p:cNvPicPr>
          <p:nvPr/>
        </p:nvPicPr>
        <p:blipFill>
          <a:blip r:embed="rId2"/>
          <a:stretch>
            <a:fillRect/>
          </a:stretch>
        </p:blipFill>
        <p:spPr>
          <a:xfrm>
            <a:off x="-381000" y="-152400"/>
            <a:ext cx="1524000" cy="6858000"/>
          </a:xfrm>
          <a:prstGeom prst="rect">
            <a:avLst/>
          </a:prstGeom>
        </p:spPr>
      </p:pic>
      <p:sp>
        <p:nvSpPr>
          <p:cNvPr id="6" name="TextBox 5"/>
          <p:cNvSpPr txBox="1"/>
          <p:nvPr/>
        </p:nvSpPr>
        <p:spPr>
          <a:xfrm>
            <a:off x="838200" y="1066800"/>
            <a:ext cx="7086600"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b="1" dirty="0" smtClean="0"/>
              <a:t>(ক) বৈদ্যুতিক সোর্সঃ</a:t>
            </a:r>
            <a:r>
              <a:rPr lang="as-IN" dirty="0" smtClean="0"/>
              <a:t> যে ডিভাইস বা যন্ত্রের সাহায্যে বিদ্যুৎ চালক বল উৎপন্ন করে বৈদ্যুতিক বর্তনীতে প্রয়োগ করা হয় যার ফলে কারেন্ট প্রবাহিত হয় তাকে বৈদ্যুতিক সোর্স বলে। যেমন, ব্যাটারি, ড জেনারেটর, এসি জেনারেটর।</a:t>
            </a:r>
          </a:p>
          <a:p>
            <a:r>
              <a:rPr lang="as-IN" b="1" dirty="0" smtClean="0"/>
              <a:t>(খ) বৈদ্যুতিক লোডঃ</a:t>
            </a:r>
            <a:r>
              <a:rPr lang="as-IN" dirty="0" smtClean="0"/>
              <a:t> যে সকল যন্ত্র বা ডিভাইসের মধ্যদিয়ে কারেন্ট প্রবাহের ফলে কোন না কোন কাজ পাওয়া যায় তাদেরকে বৈদ্যুতিক লোড বলে। যেমন বাতি থেকে আলো, পাখা থেকে বাতাস, হিটার থেকে তাপ, বৈদ্যুতিক বেল থেকে শব্দ।</a:t>
            </a:r>
          </a:p>
          <a:p>
            <a:r>
              <a:rPr lang="as-IN" b="1" dirty="0" smtClean="0"/>
              <a:t>(গ) পরিবাহীঃ</a:t>
            </a:r>
            <a:r>
              <a:rPr lang="as-IN" dirty="0" smtClean="0"/>
              <a:t> বৈদ্যুতিক বর্তনীর বিভিন্ন উপাদানের মধ্যে পারস্পরিক সংযোগ দেওয়ার জন্য যে পরিবাহী পদার্থ ব্যবহার করা হয় তাকে পরিবাহী বা তার বলে। এ তার তামা বা অ্যালুমিনিয়াম এর তৈরি হয়ে থাকে।</a:t>
            </a:r>
          </a:p>
          <a:p>
            <a:r>
              <a:rPr lang="as-IN" b="1" dirty="0" smtClean="0"/>
              <a:t>(ঘ) নিয়ন্ত্রণ যন্ত্রঃ</a:t>
            </a:r>
            <a:r>
              <a:rPr lang="as-IN" dirty="0" smtClean="0"/>
              <a:t> যে সকল যন্ত্রের সাহায্যে আমরা বিদ্যুৎ শক্তি ইচ্ছামতো নিয়ন্ত্রণ করে ব্যবহার করা যায় তাদেরকে নিয়ন্ত্রণ যন্ত্র বলে। যেমন, সুইচ, ভোল্টেজ রেগুলেটর, স্ট্যাবিলাইজার।</a:t>
            </a:r>
          </a:p>
          <a:p>
            <a:r>
              <a:rPr lang="as-IN" b="1" dirty="0" smtClean="0"/>
              <a:t>(ঙ) রক্ষণ যন্ত্রঃ</a:t>
            </a:r>
            <a:r>
              <a:rPr lang="as-IN" dirty="0" smtClean="0"/>
              <a:t> যে সকল যন্ত্রের সাহায্যে বৈদ্যুতিক বর্তনীকে শর্ট সার্কিট, বেশি ভোল্টেজ, বেশি কারেন্ট জনিত দুর্ঘটনার হাত থেকে রক্ষা করা যায়, তাদেরকে রক্ষণ যন্ত্র বলে। যেমন, সার্কিট ব্রেকার, ফিউজ, আইসোলেটর, রিলে ইত্যাদি।</a:t>
            </a:r>
            <a:endParaRPr lang="as-IN"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14400"/>
            <a:ext cx="8153400" cy="923330"/>
          </a:xfrm>
          <a:prstGeom prst="rect">
            <a:avLst/>
          </a:prstGeom>
        </p:spPr>
        <p:txBody>
          <a:bodyPr wrap="square">
            <a:spAutoFit/>
          </a:bodyPr>
          <a:lstStyle/>
          <a:p>
            <a:r>
              <a:rPr lang="as-IN" b="1" dirty="0" smtClean="0"/>
              <a:t>(০১) সিরিজ সার্কিটঃ- দুই বা ততোধিক লোড একের পর এক সংযোগ করে বৈদ্যুতিক উৎসের সাথে আড়াআড়িতে এমনভাবে সংযুক্ত করা হয়,যাতে কারেন্ট প্রবাহের একটি   মাএ পথ থাকে তাকে সিরিজ সার্কিট বলে।</a:t>
            </a:r>
            <a:endParaRPr lang="as-IN" b="1" dirty="0"/>
          </a:p>
        </p:txBody>
      </p:sp>
      <p:sp>
        <p:nvSpPr>
          <p:cNvPr id="5" name="Rectangle 4"/>
          <p:cNvSpPr/>
          <p:nvPr/>
        </p:nvSpPr>
        <p:spPr>
          <a:xfrm>
            <a:off x="685800" y="1905000"/>
            <a:ext cx="4495800" cy="4247317"/>
          </a:xfrm>
          <a:prstGeom prst="rect">
            <a:avLst/>
          </a:prstGeom>
        </p:spPr>
        <p:txBody>
          <a:bodyPr wrap="square">
            <a:spAutoFit/>
          </a:bodyPr>
          <a:lstStyle/>
          <a:p>
            <a:r>
              <a:rPr lang="as-IN" dirty="0" smtClean="0"/>
              <a:t>সিরিজ সার্কিটের বৈশিষ্ট্যঃ-</a:t>
            </a:r>
            <a:br>
              <a:rPr lang="as-IN" dirty="0" smtClean="0"/>
            </a:br>
            <a:r>
              <a:rPr lang="as-IN" dirty="0" smtClean="0"/>
              <a:t>নিম্নোক্ত সিরিজ সার্কিটের কিছু বৈশিষ্ট্য দেওয়া হলোঃ-</a:t>
            </a:r>
            <a:br>
              <a:rPr lang="as-IN" dirty="0" smtClean="0"/>
            </a:br>
            <a:r>
              <a:rPr lang="as-IN" dirty="0" smtClean="0"/>
              <a:t>(০১) সিরিজ সার্কিটে সংযুক্ত বিভিন্ন লোডের মধ্য দিয়ে একই পরিমান কারেন্ট প্রবাহিত হয়।</a:t>
            </a:r>
            <a:br>
              <a:rPr lang="as-IN" dirty="0" smtClean="0"/>
            </a:br>
            <a:r>
              <a:rPr lang="as-IN" dirty="0" smtClean="0"/>
              <a:t>                </a:t>
            </a:r>
            <a:r>
              <a:rPr lang="en-US" dirty="0" smtClean="0"/>
              <a:t>I = i1 = i2 = i3=------------------</a:t>
            </a:r>
            <a:br>
              <a:rPr lang="en-US" dirty="0" smtClean="0"/>
            </a:br>
            <a:r>
              <a:rPr lang="en-US" dirty="0" smtClean="0"/>
              <a:t>(</a:t>
            </a:r>
            <a:r>
              <a:rPr lang="as-IN" dirty="0" smtClean="0"/>
              <a:t>০২) সিরিজ সার্কিটে সংযুক্ত বিভিন্ন লোডের ভোল্টেজ ড্রপের যোগফল উক্ত সার্কিটে প্রয়োগকৃত ভোল্টেজের সমান।</a:t>
            </a:r>
            <a:br>
              <a:rPr lang="as-IN" dirty="0" smtClean="0"/>
            </a:br>
            <a:r>
              <a:rPr lang="as-IN" dirty="0" smtClean="0"/>
              <a:t>                </a:t>
            </a:r>
            <a:r>
              <a:rPr lang="en-US" dirty="0" smtClean="0"/>
              <a:t>V = v1 + v2 + v3 +--------------</a:t>
            </a:r>
            <a:br>
              <a:rPr lang="en-US" dirty="0" smtClean="0"/>
            </a:br>
            <a:r>
              <a:rPr lang="en-US" dirty="0" smtClean="0"/>
              <a:t>(</a:t>
            </a:r>
            <a:r>
              <a:rPr lang="as-IN" dirty="0" smtClean="0"/>
              <a:t>০৩) সিরিজ সার্কিটের সংযুক্ত লোড সমূহের রেজিস্ট্যান্সের যোগাযোগফল মোট রেজিস্ট্যান্সের সমান।</a:t>
            </a:r>
            <a:br>
              <a:rPr lang="as-IN" dirty="0" smtClean="0"/>
            </a:br>
            <a:r>
              <a:rPr lang="as-IN" dirty="0" smtClean="0"/>
              <a:t>                </a:t>
            </a:r>
            <a:r>
              <a:rPr lang="en-US" dirty="0" smtClean="0"/>
              <a:t>R = r1 + r2 + r3 +----------------</a:t>
            </a:r>
            <a:endParaRPr lang="en-US" dirty="0"/>
          </a:p>
        </p:txBody>
      </p:sp>
      <p:pic>
        <p:nvPicPr>
          <p:cNvPr id="7" name="Picture 6" descr="series-circuit=22.jpg"/>
          <p:cNvPicPr>
            <a:picLocks noChangeAspect="1"/>
          </p:cNvPicPr>
          <p:nvPr/>
        </p:nvPicPr>
        <p:blipFill>
          <a:blip r:embed="rId3"/>
          <a:stretch>
            <a:fillRect/>
          </a:stretch>
        </p:blipFill>
        <p:spPr>
          <a:xfrm>
            <a:off x="5334000" y="2590800"/>
            <a:ext cx="3257550" cy="2790825"/>
          </a:xfrm>
          <a:prstGeom prst="rect">
            <a:avLst/>
          </a:prstGeom>
        </p:spPr>
      </p:pic>
      <p:sp>
        <p:nvSpPr>
          <p:cNvPr id="8" name="Rectangle 7"/>
          <p:cNvSpPr/>
          <p:nvPr/>
        </p:nvSpPr>
        <p:spPr>
          <a:xfrm>
            <a:off x="2667000" y="457200"/>
            <a:ext cx="349647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s-IN" b="1" dirty="0" smtClean="0"/>
              <a:t>বিভিন্ন ধরনের বৈদ্যুতিক সার্কিট</a:t>
            </a:r>
            <a:endParaRPr lang="as-IN" b="1" dirty="0"/>
          </a:p>
        </p:txBody>
      </p:sp>
      <p:pic>
        <p:nvPicPr>
          <p:cNvPr id="6" name="Picture 5" descr="Alpona66.png"/>
          <p:cNvPicPr>
            <a:picLocks noChangeAspect="1"/>
          </p:cNvPicPr>
          <p:nvPr/>
        </p:nvPicPr>
        <p:blipFill>
          <a:blip r:embed="rId4"/>
          <a:stretch>
            <a:fillRect/>
          </a:stretch>
        </p:blipFill>
        <p:spPr>
          <a:xfrm>
            <a:off x="-457200" y="-304800"/>
            <a:ext cx="14478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ppt_x</p:attrName>
                                        </p:attrNameLst>
                                      </p:cBhvr>
                                      <p:tavLst>
                                        <p:tav tm="0">
                                          <p:val>
                                            <p:strVal val="#ppt_x-.2"/>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2">
      <a:dk1>
        <a:sysClr val="windowText" lastClr="000000"/>
      </a:dk1>
      <a:lt1>
        <a:sysClr val="window" lastClr="FFFFFF"/>
      </a:lt1>
      <a:dk2>
        <a:srgbClr val="676A55"/>
      </a:dk2>
      <a:lt2>
        <a:srgbClr val="EAEBDE"/>
      </a:lt2>
      <a:accent1>
        <a:srgbClr val="AAC7AC"/>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649</TotalTime>
  <Words>694</Words>
  <Application>Microsoft Office PowerPoint</Application>
  <PresentationFormat>On-screen Show (4:3)</PresentationFormat>
  <Paragraphs>101</Paragraphs>
  <Slides>19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Paper</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সিরিজ ও প্যারালাল সার্কিটের পার্থক্য</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Atik</dc:creator>
  <cp:lastModifiedBy>Windows User</cp:lastModifiedBy>
  <cp:revision>101</cp:revision>
  <dcterms:created xsi:type="dcterms:W3CDTF">2006-08-16T00:00:00Z</dcterms:created>
  <dcterms:modified xsi:type="dcterms:W3CDTF">2020-03-01T11:36:07Z</dcterms:modified>
</cp:coreProperties>
</file>