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9" d="100"/>
          <a:sy n="69" d="100"/>
        </p:scale>
        <p:origin x="756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D30B33-A91F-431B-BB41-8EA7C07A73E8}" type="datetimeFigureOut">
              <a:rPr lang="en-US" smtClean="0"/>
              <a:t>2/29/2020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F27887-8C16-4D68-8B31-2847AACC22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94517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D30B33-A91F-431B-BB41-8EA7C07A73E8}" type="datetimeFigureOut">
              <a:rPr lang="en-US" smtClean="0"/>
              <a:t>2/29/2020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F27887-8C16-4D68-8B31-2847AACC22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6186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D30B33-A91F-431B-BB41-8EA7C07A73E8}" type="datetimeFigureOut">
              <a:rPr lang="en-US" smtClean="0"/>
              <a:t>2/29/2020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F27887-8C16-4D68-8B31-2847AACC22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48851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D30B33-A91F-431B-BB41-8EA7C07A73E8}" type="datetimeFigureOut">
              <a:rPr lang="en-US" smtClean="0"/>
              <a:t>2/29/2020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F27887-8C16-4D68-8B31-2847AACC22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20732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D30B33-A91F-431B-BB41-8EA7C07A73E8}" type="datetimeFigureOut">
              <a:rPr lang="en-US" smtClean="0"/>
              <a:t>2/29/2020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F27887-8C16-4D68-8B31-2847AACC22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78887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D30B33-A91F-431B-BB41-8EA7C07A73E8}" type="datetimeFigureOut">
              <a:rPr lang="en-US" smtClean="0"/>
              <a:t>2/29/2020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F27887-8C16-4D68-8B31-2847AACC22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13285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D30B33-A91F-431B-BB41-8EA7C07A73E8}" type="datetimeFigureOut">
              <a:rPr lang="en-US" smtClean="0"/>
              <a:t>2/29/2020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F27887-8C16-4D68-8B31-2847AACC22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88863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D30B33-A91F-431B-BB41-8EA7C07A73E8}" type="datetimeFigureOut">
              <a:rPr lang="en-US" smtClean="0"/>
              <a:t>2/29/2020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F27887-8C16-4D68-8B31-2847AACC22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08616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D30B33-A91F-431B-BB41-8EA7C07A73E8}" type="datetimeFigureOut">
              <a:rPr lang="en-US" smtClean="0"/>
              <a:t>2/29/2020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F27887-8C16-4D68-8B31-2847AACC22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4435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D30B33-A91F-431B-BB41-8EA7C07A73E8}" type="datetimeFigureOut">
              <a:rPr lang="en-US" smtClean="0"/>
              <a:t>2/29/2020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F27887-8C16-4D68-8B31-2847AACC22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2796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D30B33-A91F-431B-BB41-8EA7C07A73E8}" type="datetimeFigureOut">
              <a:rPr lang="en-US" smtClean="0"/>
              <a:t>2/29/2020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F27887-8C16-4D68-8B31-2847AACC22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04840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0D30B33-A91F-431B-BB41-8EA7C07A73E8}" type="datetimeFigureOut">
              <a:rPr lang="en-US" smtClean="0"/>
              <a:t>2/29/2020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F27887-8C16-4D68-8B31-2847AACC22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68085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hyperlink" Target="mailto:Sweetsorror_robi@yahoo.com" TargetMode="Externa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jp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05" r="6378"/>
          <a:stretch/>
        </p:blipFill>
        <p:spPr>
          <a:xfrm>
            <a:off x="1" y="2470004"/>
            <a:ext cx="12192000" cy="4353951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713849" y="685503"/>
            <a:ext cx="617806" cy="37360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3900" b="1" spc="50" dirty="0" err="1">
                <a:ln w="0"/>
                <a:solidFill>
                  <a:srgbClr val="56F0F4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স্বা</a:t>
            </a:r>
            <a:endParaRPr lang="en-US" sz="23900" b="1" spc="50" dirty="0">
              <a:ln w="0"/>
              <a:solidFill>
                <a:srgbClr val="56F0F4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436012" y="651335"/>
            <a:ext cx="2869809" cy="37702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3900" b="1" spc="50" dirty="0">
                <a:ln w="0"/>
                <a:solidFill>
                  <a:srgbClr val="56F0F4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754293" y="668418"/>
            <a:ext cx="2482948" cy="37702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3900" b="1" spc="50" dirty="0">
                <a:ln w="0"/>
                <a:solidFill>
                  <a:srgbClr val="56F0F4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988755" y="702586"/>
            <a:ext cx="2233246" cy="37702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3900" b="1" spc="50" dirty="0">
                <a:ln w="0"/>
                <a:solidFill>
                  <a:srgbClr val="56F0F4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464710" y="844644"/>
            <a:ext cx="9062114" cy="37702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3900" b="1" spc="50" dirty="0" err="1">
                <a:ln w="0"/>
                <a:solidFill>
                  <a:srgbClr val="56F0F4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স্বাগতম</a:t>
            </a:r>
            <a:endParaRPr lang="en-US" sz="23900" b="1" spc="50" dirty="0">
              <a:ln w="0"/>
              <a:solidFill>
                <a:srgbClr val="56F0F4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Frame 7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2883"/>
            </a:avLst>
          </a:prstGeom>
          <a:noFill/>
          <a:ln>
            <a:solidFill>
              <a:srgbClr val="FFC000"/>
            </a:solidFill>
          </a:ln>
          <a:scene3d>
            <a:camera prst="orthographicFront"/>
            <a:lightRig rig="threePt" dir="t"/>
          </a:scene3d>
          <a:sp3d>
            <a:bevelT w="114300" prst="hardEdg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9" name="Frame 8"/>
          <p:cNvSpPr/>
          <p:nvPr/>
        </p:nvSpPr>
        <p:spPr>
          <a:xfrm>
            <a:off x="9378" y="-34045"/>
            <a:ext cx="12192000" cy="6858000"/>
          </a:xfrm>
          <a:prstGeom prst="frame">
            <a:avLst>
              <a:gd name="adj1" fmla="val 2859"/>
            </a:avLst>
          </a:prstGeom>
          <a:gradFill>
            <a:gsLst>
              <a:gs pos="70000">
                <a:srgbClr val="FF66FF"/>
              </a:gs>
              <a:gs pos="23000">
                <a:srgbClr val="00B0F0"/>
              </a:gs>
              <a:gs pos="70000">
                <a:srgbClr val="10D4CF"/>
              </a:gs>
              <a:gs pos="50000">
                <a:srgbClr val="FF66FF"/>
              </a:gs>
            </a:gsLst>
            <a:path path="circle">
              <a:fillToRect l="50000" t="50000" r="50000" b="50000"/>
            </a:path>
          </a:gra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0812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23" presetClass="exit" presetSubtype="32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" dur="2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4000"/>
                            </p:stCondLst>
                            <p:childTnLst>
                              <p:par>
                                <p:cTn id="1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6000"/>
                            </p:stCondLst>
                            <p:childTnLst>
                              <p:par>
                                <p:cTn id="20" presetID="23" presetClass="exit" presetSubtype="32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1" dur="2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8000"/>
                            </p:stCondLst>
                            <p:childTnLst>
                              <p:par>
                                <p:cTn id="2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0000"/>
                            </p:stCondLst>
                            <p:childTnLst>
                              <p:par>
                                <p:cTn id="30" presetID="23" presetClass="exit" presetSubtype="32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1" dur="2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2000"/>
                            </p:stCondLst>
                            <p:childTnLst>
                              <p:par>
                                <p:cTn id="3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4000"/>
                            </p:stCondLst>
                            <p:childTnLst>
                              <p:par>
                                <p:cTn id="40" presetID="23" presetClass="exit" presetSubtype="32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1" dur="2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2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6000"/>
                            </p:stCondLst>
                            <p:childTnLst>
                              <p:par>
                                <p:cTn id="4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18000"/>
                            </p:stCondLst>
                            <p:childTnLst>
                              <p:par>
                                <p:cTn id="50" presetID="42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125E-6 3.33333E-6 L -0.00104 0.42916 " pathEditMode="relative" rAng="0" ptsTypes="AA">
                                      <p:cBhvr>
                                        <p:cTn id="51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2" y="2145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3" grpId="1"/>
      <p:bldP spid="4" grpId="0"/>
      <p:bldP spid="4" grpId="1"/>
      <p:bldP spid="5" grpId="0"/>
      <p:bldP spid="5" grpId="1"/>
      <p:bldP spid="6" grpId="0"/>
      <p:bldP spid="6" grpId="1"/>
      <p:bldP spid="7" grpId="0"/>
      <p:bldP spid="7" grpId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124200" y="200466"/>
            <a:ext cx="5830442" cy="1323439"/>
          </a:xfrm>
          <a:prstGeom prst="rect">
            <a:avLst/>
          </a:prstGeom>
          <a:noFill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none" lIns="91440" tIns="45720" rIns="91440" bIns="45720">
            <a:spAutoFit/>
          </a:bodyPr>
          <a:lstStyle/>
          <a:p>
            <a:pPr algn="ctr"/>
            <a:r>
              <a:rPr lang="bn-IN" sz="80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বস্তুনিরপেক্ষ পর্যায়</a:t>
            </a:r>
            <a:endParaRPr lang="en-US" sz="8000" b="1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615958" y="1926772"/>
            <a:ext cx="2117843" cy="1426029"/>
          </a:xfrm>
          <a:prstGeom prst="rect">
            <a:avLst/>
          </a:prstGeom>
          <a:noFill/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462</a:t>
            </a:r>
          </a:p>
        </p:txBody>
      </p:sp>
      <p:sp>
        <p:nvSpPr>
          <p:cNvPr id="4" name="Rectangle 3"/>
          <p:cNvSpPr/>
          <p:nvPr/>
        </p:nvSpPr>
        <p:spPr>
          <a:xfrm>
            <a:off x="3820581" y="2280558"/>
            <a:ext cx="752255" cy="727207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115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+</a:t>
            </a:r>
            <a:endParaRPr lang="en-US" sz="115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659616" y="1926772"/>
            <a:ext cx="2350785" cy="1426029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323</a:t>
            </a:r>
          </a:p>
        </p:txBody>
      </p:sp>
      <p:sp>
        <p:nvSpPr>
          <p:cNvPr id="6" name="Rectangle 5"/>
          <p:cNvSpPr/>
          <p:nvPr/>
        </p:nvSpPr>
        <p:spPr>
          <a:xfrm>
            <a:off x="7212219" y="2367237"/>
            <a:ext cx="753397" cy="527957"/>
          </a:xfrm>
          <a:prstGeom prst="rect">
            <a:avLst/>
          </a:prstGeom>
          <a:noFill/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115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=</a:t>
            </a:r>
            <a:endParaRPr lang="en-US" sz="115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251253" y="4656317"/>
            <a:ext cx="6858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80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+</a:t>
            </a:r>
            <a:endParaRPr lang="en-US" sz="8000" dirty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3524951" y="2367237"/>
            <a:ext cx="578115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5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018938" y="3408773"/>
            <a:ext cx="182261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462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3956386" y="4400720"/>
            <a:ext cx="198302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200" u="sng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323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13365844" y="3292724"/>
            <a:ext cx="578115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8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2655916" y="2341196"/>
            <a:ext cx="578115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7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3654901" y="1167987"/>
            <a:ext cx="578115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5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4474847" y="998042"/>
            <a:ext cx="578115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8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3896732" y="444044"/>
            <a:ext cx="578115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7</a:t>
            </a:r>
          </a:p>
        </p:txBody>
      </p:sp>
    </p:spTree>
    <p:extLst>
      <p:ext uri="{BB962C8B-B14F-4D97-AF65-F5344CB8AC3E}">
        <p14:creationId xmlns:p14="http://schemas.microsoft.com/office/powerpoint/2010/main" val="26301642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91667E-6 4.07407E-6 L -0.68203 0.40787 " pathEditMode="relative" rAng="0" ptsTypes="AA">
                                      <p:cBhvr>
                                        <p:cTn id="55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4102" y="2039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875E-6 3.7037E-7 L -0.70794 0.27685 " pathEditMode="relative" rAng="0" ptsTypes="AA">
                                      <p:cBhvr>
                                        <p:cTn id="59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5404" y="1384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25E-6 -2.22222E-6 L -0.6957 0.40972 " pathEditMode="relative" rAng="0" ptsTypes="AA">
                                      <p:cBhvr>
                                        <p:cTn id="63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4792" y="2048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33711 -0.28472 L -0.34414 0.1324 " pathEditMode="relative" rAng="0" ptsTypes="AA">
                                      <p:cBhvr>
                                        <p:cTn id="67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4062" y="2085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3932 -0.09815 L -0.4599 0.16342 " pathEditMode="relative" rAng="0" ptsTypes="AA">
                                      <p:cBhvr>
                                        <p:cTn id="71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4961" y="1307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3281 -0.16412 L -0.46289 0.2456 " pathEditMode="relative" rAng="0" ptsTypes="AA">
                                      <p:cBhvr>
                                        <p:cTn id="75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4792" y="2048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/>
      <p:bldP spid="5" grpId="0"/>
      <p:bldP spid="6" grpId="0" animBg="1"/>
      <p:bldP spid="7" grpId="0"/>
      <p:bldP spid="8" grpId="0"/>
      <p:bldP spid="9" grpId="0"/>
      <p:bldP spid="10" grpId="0"/>
      <p:bldP spid="11" grpId="0"/>
      <p:bldP spid="12" grpId="0"/>
      <p:bldP spid="13" grpId="0"/>
      <p:bldP spid="14" grpId="0"/>
      <p:bldP spid="1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190400" y="396749"/>
            <a:ext cx="3259540" cy="841022"/>
          </a:xfrm>
          <a:prstGeom prst="rect">
            <a:avLst/>
          </a:prstGeom>
          <a:noFill/>
          <a:ln w="28575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7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সবুজ দল</a:t>
            </a:r>
            <a:endParaRPr lang="en-US" sz="72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809335" y="3380761"/>
            <a:ext cx="27432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6000" dirty="0">
                <a:latin typeface="NikoshBAN" panose="02000000000000000000" pitchFamily="2" charset="0"/>
                <a:cs typeface="NikoshBAN" panose="02000000000000000000" pitchFamily="2" charset="0"/>
              </a:rPr>
              <a:t>খ)  ৪৬২</a:t>
            </a:r>
          </a:p>
          <a:p>
            <a:r>
              <a:rPr lang="bn-IN" sz="6000" dirty="0">
                <a:latin typeface="NikoshBAN" panose="02000000000000000000" pitchFamily="2" charset="0"/>
                <a:cs typeface="NikoshBAN" panose="02000000000000000000" pitchFamily="2" charset="0"/>
              </a:rPr>
              <a:t>   +</a:t>
            </a:r>
            <a:r>
              <a:rPr lang="bn-IN" sz="6000" u="sng" dirty="0">
                <a:latin typeface="NikoshBAN" panose="02000000000000000000" pitchFamily="2" charset="0"/>
                <a:cs typeface="NikoshBAN" panose="02000000000000000000" pitchFamily="2" charset="0"/>
              </a:rPr>
              <a:t>৩২৩</a:t>
            </a:r>
            <a:endParaRPr lang="en-US" sz="6000" u="sng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891283" y="2049487"/>
            <a:ext cx="248965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IN" sz="6000" dirty="0">
                <a:latin typeface="NikoshBAN" panose="02000000000000000000" pitchFamily="2" charset="0"/>
                <a:cs typeface="NikoshBAN" panose="02000000000000000000" pitchFamily="2" charset="0"/>
              </a:rPr>
              <a:t>যোগ কর</a:t>
            </a:r>
            <a:r>
              <a:rPr lang="en-US" sz="6000" dirty="0">
                <a:latin typeface="NikoshBAN" panose="02000000000000000000" pitchFamily="2" charset="0"/>
                <a:cs typeface="NikoshBAN" panose="02000000000000000000" pitchFamily="2" charset="0"/>
              </a:rPr>
              <a:t>:</a:t>
            </a:r>
            <a:endParaRPr lang="bn-IN" sz="6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443300" y="3138484"/>
            <a:ext cx="9951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>
                <a:latin typeface="NikoshBAN" panose="02000000000000000000" pitchFamily="2" charset="0"/>
                <a:cs typeface="NikoshBAN" panose="02000000000000000000" pitchFamily="2" charset="0"/>
              </a:rPr>
              <a:t>ক।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291117" y="3124686"/>
            <a:ext cx="2123365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6000" dirty="0">
                <a:latin typeface="NikoshBAN" panose="02000000000000000000" pitchFamily="2" charset="0"/>
                <a:cs typeface="NikoshBAN" panose="02000000000000000000" pitchFamily="2" charset="0"/>
              </a:rPr>
              <a:t>১৭৯</a:t>
            </a:r>
          </a:p>
          <a:p>
            <a:r>
              <a:rPr lang="bn-IN" sz="6000" dirty="0">
                <a:latin typeface="NikoshBAN" panose="02000000000000000000" pitchFamily="2" charset="0"/>
                <a:cs typeface="NikoshBAN" panose="02000000000000000000" pitchFamily="2" charset="0"/>
              </a:rPr>
              <a:t>২১০</a:t>
            </a:r>
            <a:endParaRPr lang="en-US" sz="6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Minus 6"/>
          <p:cNvSpPr/>
          <p:nvPr/>
        </p:nvSpPr>
        <p:spPr>
          <a:xfrm>
            <a:off x="2031842" y="4917882"/>
            <a:ext cx="1733266" cy="45719"/>
          </a:xfrm>
          <a:prstGeom prst="mathMinus">
            <a:avLst/>
          </a:prstGeom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Plus 7"/>
          <p:cNvSpPr/>
          <p:nvPr/>
        </p:nvSpPr>
        <p:spPr>
          <a:xfrm>
            <a:off x="1820235" y="4396607"/>
            <a:ext cx="419970" cy="411355"/>
          </a:xfrm>
          <a:prstGeom prst="mathPlus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190400" y="3288427"/>
            <a:ext cx="27432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6000" dirty="0">
                <a:latin typeface="NikoshBAN" panose="02000000000000000000" pitchFamily="2" charset="0"/>
                <a:cs typeface="NikoshBAN" panose="02000000000000000000" pitchFamily="2" charset="0"/>
              </a:rPr>
              <a:t>খ)  ৮১১</a:t>
            </a:r>
          </a:p>
          <a:p>
            <a:r>
              <a:rPr lang="bn-IN" sz="6000" dirty="0">
                <a:latin typeface="NikoshBAN" panose="02000000000000000000" pitchFamily="2" charset="0"/>
                <a:cs typeface="NikoshBAN" panose="02000000000000000000" pitchFamily="2" charset="0"/>
              </a:rPr>
              <a:t>   +</a:t>
            </a:r>
            <a:r>
              <a:rPr lang="bn-IN" sz="6000" u="sng" dirty="0">
                <a:latin typeface="NikoshBAN" panose="02000000000000000000" pitchFamily="2" charset="0"/>
                <a:cs typeface="NikoshBAN" panose="02000000000000000000" pitchFamily="2" charset="0"/>
              </a:rPr>
              <a:t>১১১</a:t>
            </a:r>
            <a:endParaRPr lang="en-US" sz="6000" u="sng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888561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 tmFilter="0,0; .5, 1; 1, 1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  <p:bldP spid="4" grpId="0"/>
      <p:bldP spid="5" grpId="0"/>
      <p:bldP spid="6" grpId="0"/>
      <p:bldP spid="7" grpId="0" animBg="1"/>
      <p:bldP spid="8" grpId="0" animBg="1"/>
      <p:bldP spid="9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572000" y="48905"/>
            <a:ext cx="3657600" cy="1569660"/>
          </a:xfrm>
          <a:prstGeom prst="rect">
            <a:avLst/>
          </a:prstGeom>
          <a:noFill/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bn-IN" sz="9600" b="1" dirty="0">
                <a:ln w="9525">
                  <a:solidFill>
                    <a:prstClr val="white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rgbClr val="4BACC6">
                      <a:lumMod val="60000"/>
                      <a:lumOff val="4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হলুদ দল</a:t>
            </a:r>
            <a:endParaRPr lang="en-US" sz="9600" b="1" dirty="0">
              <a:ln w="9525">
                <a:solidFill>
                  <a:prstClr val="white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rgbClr val="4BACC6">
                    <a:lumMod val="60000"/>
                    <a:lumOff val="40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887105" y="1645860"/>
            <a:ext cx="3370997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IN" sz="8000" dirty="0">
                <a:latin typeface="NikoshBAN" panose="02000000000000000000" pitchFamily="2" charset="0"/>
                <a:cs typeface="NikoshBAN" panose="02000000000000000000" pitchFamily="2" charset="0"/>
              </a:rPr>
              <a:t>যোগ কর</a:t>
            </a:r>
            <a:r>
              <a:rPr lang="en-US" sz="8000" dirty="0">
                <a:latin typeface="NikoshBAN" panose="02000000000000000000" pitchFamily="2" charset="0"/>
                <a:cs typeface="NikoshBAN" panose="02000000000000000000" pitchFamily="2" charset="0"/>
              </a:rPr>
              <a:t>:</a:t>
            </a:r>
            <a:endParaRPr lang="bn-IN" sz="8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86854" y="3220872"/>
            <a:ext cx="2374711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>
                <a:latin typeface="NikoshBAN" panose="02000000000000000000" pitchFamily="2" charset="0"/>
                <a:cs typeface="NikoshBAN" panose="02000000000000000000" pitchFamily="2" charset="0"/>
              </a:rPr>
              <a:t>১।২৫</a:t>
            </a:r>
          </a:p>
          <a:p>
            <a:r>
              <a:rPr lang="en-US" sz="6000" dirty="0">
                <a:latin typeface="NikoshBAN" panose="02000000000000000000" pitchFamily="2" charset="0"/>
                <a:cs typeface="NikoshBAN" panose="02000000000000000000" pitchFamily="2" charset="0"/>
              </a:rPr>
              <a:t>   ৪৩</a:t>
            </a:r>
          </a:p>
        </p:txBody>
      </p:sp>
      <p:cxnSp>
        <p:nvCxnSpPr>
          <p:cNvPr id="5" name="Straight Connector 4"/>
          <p:cNvCxnSpPr/>
          <p:nvPr/>
        </p:nvCxnSpPr>
        <p:spPr>
          <a:xfrm>
            <a:off x="887105" y="5009738"/>
            <a:ext cx="1446662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3152632" y="3220872"/>
            <a:ext cx="2374711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6000" dirty="0">
                <a:latin typeface="NikoshBAN" panose="02000000000000000000" pitchFamily="2" charset="0"/>
                <a:cs typeface="NikoshBAN" panose="02000000000000000000" pitchFamily="2" charset="0"/>
              </a:rPr>
              <a:t>২</a:t>
            </a:r>
            <a:r>
              <a:rPr lang="en-US" sz="600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r>
              <a:rPr lang="bn-IN" sz="6000" dirty="0">
                <a:latin typeface="NikoshBAN" panose="02000000000000000000" pitchFamily="2" charset="0"/>
                <a:cs typeface="NikoshBAN" panose="02000000000000000000" pitchFamily="2" charset="0"/>
              </a:rPr>
              <a:t>৩৪</a:t>
            </a:r>
            <a:endParaRPr lang="en-US" sz="60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6000" dirty="0">
                <a:latin typeface="NikoshBAN" panose="02000000000000000000" pitchFamily="2" charset="0"/>
                <a:cs typeface="NikoshBAN" panose="02000000000000000000" pitchFamily="2" charset="0"/>
              </a:rPr>
              <a:t>   </a:t>
            </a:r>
            <a:r>
              <a:rPr lang="bn-IN" sz="6000" dirty="0">
                <a:latin typeface="NikoshBAN" panose="02000000000000000000" pitchFamily="2" charset="0"/>
                <a:cs typeface="NikoshBAN" panose="02000000000000000000" pitchFamily="2" charset="0"/>
              </a:rPr>
              <a:t>৬৫</a:t>
            </a:r>
            <a:endParaRPr lang="en-US" sz="6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cxnSp>
        <p:nvCxnSpPr>
          <p:cNvPr id="7" name="Straight Connector 6"/>
          <p:cNvCxnSpPr/>
          <p:nvPr/>
        </p:nvCxnSpPr>
        <p:spPr>
          <a:xfrm>
            <a:off x="3357350" y="5009738"/>
            <a:ext cx="1446662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5486402" y="3220872"/>
            <a:ext cx="2374711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6000" dirty="0">
                <a:latin typeface="NikoshBAN" panose="02000000000000000000" pitchFamily="2" charset="0"/>
                <a:cs typeface="NikoshBAN" panose="02000000000000000000" pitchFamily="2" charset="0"/>
              </a:rPr>
              <a:t>৩</a:t>
            </a:r>
            <a:r>
              <a:rPr lang="en-US" sz="600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r>
              <a:rPr lang="bn-IN" sz="6000" dirty="0">
                <a:latin typeface="NikoshBAN" panose="02000000000000000000" pitchFamily="2" charset="0"/>
                <a:cs typeface="NikoshBAN" panose="02000000000000000000" pitchFamily="2" charset="0"/>
              </a:rPr>
              <a:t>৭১</a:t>
            </a:r>
            <a:endParaRPr lang="en-US" sz="60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6000" dirty="0">
                <a:latin typeface="NikoshBAN" panose="02000000000000000000" pitchFamily="2" charset="0"/>
                <a:cs typeface="NikoshBAN" panose="02000000000000000000" pitchFamily="2" charset="0"/>
              </a:rPr>
              <a:t>   </a:t>
            </a:r>
            <a:r>
              <a:rPr lang="bn-IN" sz="6000" dirty="0">
                <a:latin typeface="NikoshBAN" panose="02000000000000000000" pitchFamily="2" charset="0"/>
                <a:cs typeface="NikoshBAN" panose="02000000000000000000" pitchFamily="2" charset="0"/>
              </a:rPr>
              <a:t>২৮</a:t>
            </a:r>
            <a:endParaRPr lang="en-US" sz="6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cxnSp>
        <p:nvCxnSpPr>
          <p:cNvPr id="9" name="Straight Connector 8"/>
          <p:cNvCxnSpPr/>
          <p:nvPr/>
        </p:nvCxnSpPr>
        <p:spPr>
          <a:xfrm>
            <a:off x="5677469" y="5017317"/>
            <a:ext cx="1446662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7615451" y="3248168"/>
            <a:ext cx="2374711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6000" dirty="0">
                <a:latin typeface="NikoshBAN" panose="02000000000000000000" pitchFamily="2" charset="0"/>
                <a:cs typeface="NikoshBAN" panose="02000000000000000000" pitchFamily="2" charset="0"/>
              </a:rPr>
              <a:t>৪</a:t>
            </a:r>
            <a:r>
              <a:rPr lang="en-US" sz="600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r>
              <a:rPr lang="bn-IN" sz="6000" dirty="0">
                <a:latin typeface="NikoshBAN" panose="02000000000000000000" pitchFamily="2" charset="0"/>
                <a:cs typeface="NikoshBAN" panose="02000000000000000000" pitchFamily="2" charset="0"/>
              </a:rPr>
              <a:t>৪৭</a:t>
            </a:r>
            <a:endParaRPr lang="en-US" sz="60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6000" dirty="0">
                <a:latin typeface="NikoshBAN" panose="02000000000000000000" pitchFamily="2" charset="0"/>
                <a:cs typeface="NikoshBAN" panose="02000000000000000000" pitchFamily="2" charset="0"/>
              </a:rPr>
              <a:t>   </a:t>
            </a:r>
            <a:r>
              <a:rPr lang="bn-IN" sz="6000" dirty="0">
                <a:latin typeface="NikoshBAN" panose="02000000000000000000" pitchFamily="2" charset="0"/>
                <a:cs typeface="NikoshBAN" panose="02000000000000000000" pitchFamily="2" charset="0"/>
              </a:rPr>
              <a:t>৩১</a:t>
            </a:r>
            <a:endParaRPr lang="en-US" sz="6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cxnSp>
        <p:nvCxnSpPr>
          <p:cNvPr id="11" name="Straight Connector 10"/>
          <p:cNvCxnSpPr/>
          <p:nvPr/>
        </p:nvCxnSpPr>
        <p:spPr>
          <a:xfrm>
            <a:off x="7861113" y="5038043"/>
            <a:ext cx="1446662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Plus 12"/>
          <p:cNvSpPr/>
          <p:nvPr/>
        </p:nvSpPr>
        <p:spPr>
          <a:xfrm>
            <a:off x="731708" y="4480911"/>
            <a:ext cx="419970" cy="411355"/>
          </a:xfrm>
          <a:prstGeom prst="mathPlus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4" name="Plus 13"/>
          <p:cNvSpPr/>
          <p:nvPr/>
        </p:nvSpPr>
        <p:spPr>
          <a:xfrm>
            <a:off x="3375664" y="4480910"/>
            <a:ext cx="419970" cy="411355"/>
          </a:xfrm>
          <a:prstGeom prst="mathPlus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5" name="Plus 14"/>
          <p:cNvSpPr/>
          <p:nvPr/>
        </p:nvSpPr>
        <p:spPr>
          <a:xfrm>
            <a:off x="5772400" y="4484722"/>
            <a:ext cx="419970" cy="411355"/>
          </a:xfrm>
          <a:prstGeom prst="mathPlus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6" name="Plus 15"/>
          <p:cNvSpPr/>
          <p:nvPr/>
        </p:nvSpPr>
        <p:spPr>
          <a:xfrm>
            <a:off x="7851527" y="4407363"/>
            <a:ext cx="419970" cy="411355"/>
          </a:xfrm>
          <a:prstGeom prst="mathPlus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05838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2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2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  <p:bldP spid="4" grpId="0"/>
      <p:bldP spid="6" grpId="0"/>
      <p:bldP spid="8" grpId="0"/>
      <p:bldP spid="10" grpId="0"/>
      <p:bldP spid="13" grpId="0" animBg="1"/>
      <p:bldP spid="14" grpId="0" animBg="1"/>
      <p:bldP spid="15" grpId="0" animBg="1"/>
      <p:bldP spid="16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903259" y="127214"/>
            <a:ext cx="3370997" cy="1569660"/>
          </a:xfrm>
          <a:prstGeom prst="rect">
            <a:avLst/>
          </a:prstGeom>
          <a:noFill/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bn-IN" sz="9600" b="1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rgbClr val="4BACC6">
                      <a:lumMod val="60000"/>
                      <a:lumOff val="4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লাল দল</a:t>
            </a:r>
            <a:endParaRPr lang="en-US" sz="9600" b="1" dirty="0">
              <a:ln w="9525">
                <a:solidFill>
                  <a:prstClr val="white"/>
                </a:solidFill>
                <a:prstDash val="solid"/>
              </a:ln>
              <a:solidFill>
                <a:srgbClr val="FF0000"/>
              </a:solidFill>
              <a:effectLst>
                <a:outerShdw blurRad="12700" dist="38100" dir="2700000" algn="tl" rotWithShape="0">
                  <a:srgbClr val="4BACC6">
                    <a:lumMod val="60000"/>
                    <a:lumOff val="40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553498" y="2428058"/>
            <a:ext cx="458564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7200" dirty="0">
                <a:latin typeface="NikoshBAN" panose="02000000000000000000" pitchFamily="2" charset="0"/>
                <a:cs typeface="NikoshBAN" panose="02000000000000000000" pitchFamily="2" charset="0"/>
              </a:rPr>
              <a:t>১।১১   ৪</a:t>
            </a:r>
            <a:endParaRPr lang="en-US" sz="7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Equal 3"/>
          <p:cNvSpPr/>
          <p:nvPr/>
        </p:nvSpPr>
        <p:spPr>
          <a:xfrm>
            <a:off x="4081816" y="2924321"/>
            <a:ext cx="491320" cy="188206"/>
          </a:xfrm>
          <a:prstGeom prst="mathEqual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553498" y="3364761"/>
            <a:ext cx="458564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7200" dirty="0">
                <a:latin typeface="NikoshBAN" panose="02000000000000000000" pitchFamily="2" charset="0"/>
                <a:cs typeface="NikoshBAN" panose="02000000000000000000" pitchFamily="2" charset="0"/>
              </a:rPr>
              <a:t>২।২২   ৩</a:t>
            </a:r>
            <a:endParaRPr lang="en-US" sz="7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Plus 5"/>
          <p:cNvSpPr/>
          <p:nvPr/>
        </p:nvSpPr>
        <p:spPr>
          <a:xfrm>
            <a:off x="3276809" y="3854956"/>
            <a:ext cx="409434" cy="359643"/>
          </a:xfrm>
          <a:prstGeom prst="mathPlus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Equal 6"/>
          <p:cNvSpPr/>
          <p:nvPr/>
        </p:nvSpPr>
        <p:spPr>
          <a:xfrm>
            <a:off x="4248999" y="3880621"/>
            <a:ext cx="491320" cy="188206"/>
          </a:xfrm>
          <a:prstGeom prst="mathEqual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8" name="Plus 7"/>
          <p:cNvSpPr/>
          <p:nvPr/>
        </p:nvSpPr>
        <p:spPr>
          <a:xfrm>
            <a:off x="3113964" y="2865780"/>
            <a:ext cx="409434" cy="359643"/>
          </a:xfrm>
          <a:prstGeom prst="mathPlus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1721890" y="4583355"/>
            <a:ext cx="458564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7200" dirty="0">
                <a:latin typeface="NikoshBAN" panose="02000000000000000000" pitchFamily="2" charset="0"/>
                <a:cs typeface="NikoshBAN" panose="02000000000000000000" pitchFamily="2" charset="0"/>
              </a:rPr>
              <a:t>৪।১২   ৫</a:t>
            </a:r>
            <a:endParaRPr lang="en-US" sz="7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Plus 9"/>
          <p:cNvSpPr/>
          <p:nvPr/>
        </p:nvSpPr>
        <p:spPr>
          <a:xfrm>
            <a:off x="3276809" y="5092764"/>
            <a:ext cx="409434" cy="359643"/>
          </a:xfrm>
          <a:prstGeom prst="mathPlus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Equal 10"/>
          <p:cNvSpPr/>
          <p:nvPr/>
        </p:nvSpPr>
        <p:spPr>
          <a:xfrm>
            <a:off x="4386825" y="5167070"/>
            <a:ext cx="491320" cy="188206"/>
          </a:xfrm>
          <a:prstGeom prst="mathEqual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1202139" y="1494119"/>
            <a:ext cx="3370997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IN" sz="8000" dirty="0">
                <a:latin typeface="NikoshBAN" panose="02000000000000000000" pitchFamily="2" charset="0"/>
                <a:cs typeface="NikoshBAN" panose="02000000000000000000" pitchFamily="2" charset="0"/>
              </a:rPr>
              <a:t>যোগ কর</a:t>
            </a:r>
            <a:r>
              <a:rPr lang="en-US" sz="8000" dirty="0">
                <a:latin typeface="NikoshBAN" panose="02000000000000000000" pitchFamily="2" charset="0"/>
                <a:cs typeface="NikoshBAN" panose="02000000000000000000" pitchFamily="2" charset="0"/>
              </a:rPr>
              <a:t>:</a:t>
            </a:r>
            <a:endParaRPr lang="bn-IN" sz="8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047121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900" decel="100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9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9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9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9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9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900" decel="10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9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9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6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900" decel="10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  <p:bldP spid="4" grpId="0" animBg="1"/>
      <p:bldP spid="5" grpId="0"/>
      <p:bldP spid="6" grpId="0" animBg="1"/>
      <p:bldP spid="7" grpId="0" animBg="1"/>
      <p:bldP spid="8" grpId="0" animBg="1"/>
      <p:bldP spid="9" grpId="0"/>
      <p:bldP spid="10" grpId="0" animBg="1"/>
      <p:bldP spid="11" grpId="0" animBg="1"/>
      <p:bldP spid="1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209576"/>
            <a:ext cx="4149969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6000" b="1" dirty="0" err="1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latin typeface="NikoshBAN" panose="02000000000000000000" pitchFamily="2" charset="0"/>
                <a:cs typeface="NikoshBAN" panose="02000000000000000000" pitchFamily="2" charset="0"/>
              </a:rPr>
              <a:t>পরিকল্পিত</a:t>
            </a:r>
            <a:r>
              <a:rPr lang="bn-IN" sz="6000" b="1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latin typeface="NikoshBAN" panose="02000000000000000000" pitchFamily="2" charset="0"/>
                <a:cs typeface="NikoshBAN" panose="02000000000000000000" pitchFamily="2" charset="0"/>
              </a:rPr>
              <a:t> কাজ</a:t>
            </a:r>
            <a:endParaRPr lang="en-US" sz="6000" b="1" dirty="0">
              <a:ln w="12700" cmpd="sng">
                <a:solidFill>
                  <a:schemeClr val="accent4"/>
                </a:solidFill>
                <a:prstDash val="solid"/>
              </a:ln>
              <a:gradFill>
                <a:gsLst>
                  <a:gs pos="0">
                    <a:schemeClr val="accent4"/>
                  </a:gs>
                  <a:gs pos="4000">
                    <a:schemeClr val="accent4">
                      <a:lumMod val="60000"/>
                      <a:lumOff val="40000"/>
                    </a:schemeClr>
                  </a:gs>
                  <a:gs pos="87000">
                    <a:schemeClr val="accent4">
                      <a:lumMod val="20000"/>
                      <a:lumOff val="80000"/>
                    </a:schemeClr>
                  </a:gs>
                </a:gsLst>
                <a:lin ang="5400000"/>
              </a:gra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827607" y="2366627"/>
            <a:ext cx="7582486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4800" b="1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তোমার ১২ টি খেলনা </a:t>
            </a:r>
            <a:r>
              <a:rPr lang="bn-IN" sz="4800" b="1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আছে।</a:t>
            </a:r>
            <a:r>
              <a:rPr lang="en-US" sz="4800" b="1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4800" b="1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তোমার</a:t>
            </a:r>
            <a:r>
              <a:rPr lang="en-US" sz="4800" b="1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4800" b="1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বোন তোমাকে</a:t>
            </a:r>
            <a:r>
              <a:rPr lang="en-US" sz="4800" b="1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4800" b="1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আরো  </a:t>
            </a:r>
            <a:r>
              <a:rPr lang="bn-IN" sz="4800" b="1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১০ টি খেলনা </a:t>
            </a:r>
            <a:r>
              <a:rPr lang="bn-IN" sz="4800" b="1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দিল।</a:t>
            </a:r>
            <a:r>
              <a:rPr lang="en-US" sz="4800" b="1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4800" b="1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এখন </a:t>
            </a:r>
            <a:r>
              <a:rPr lang="bn-IN" sz="4800" b="1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তোমার </a:t>
            </a:r>
            <a:r>
              <a:rPr lang="bn-IN" sz="4800" b="1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কতগুলো </a:t>
            </a:r>
            <a:r>
              <a:rPr lang="bn-IN" sz="4800" b="1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খেলনা হলো ?</a:t>
            </a:r>
            <a:endParaRPr lang="en-US" sz="4800" b="1" dirty="0"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153755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2499"/>
            <a:ext cx="12191999" cy="6855501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768948" y="1730326"/>
            <a:ext cx="4318782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800" dirty="0" err="1">
                <a:latin typeface="NikoshBAN" panose="02000000000000000000" pitchFamily="2" charset="0"/>
                <a:cs typeface="NikoshBAN" panose="02000000000000000000" pitchFamily="2" charset="0"/>
              </a:rPr>
              <a:t>ধন্যবাদ</a:t>
            </a:r>
            <a:endParaRPr lang="en-US" sz="13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Frame 3"/>
          <p:cNvSpPr/>
          <p:nvPr/>
        </p:nvSpPr>
        <p:spPr>
          <a:xfrm>
            <a:off x="24915" y="-1"/>
            <a:ext cx="12192000" cy="7120745"/>
          </a:xfrm>
          <a:prstGeom prst="frame">
            <a:avLst>
              <a:gd name="adj1" fmla="val 3296"/>
            </a:avLst>
          </a:prstGeom>
          <a:gradFill>
            <a:gsLst>
              <a:gs pos="70000">
                <a:srgbClr val="FF66FF"/>
              </a:gs>
              <a:gs pos="23000">
                <a:srgbClr val="00B0F0"/>
              </a:gs>
              <a:gs pos="70000">
                <a:srgbClr val="10D4CF"/>
              </a:gs>
              <a:gs pos="50000">
                <a:srgbClr val="FF66FF"/>
              </a:gs>
            </a:gsLst>
            <a:path path="circle">
              <a:fillToRect l="50000" t="50000" r="50000" b="50000"/>
            </a:path>
          </a:gra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0025" y="200024"/>
            <a:ext cx="11815763" cy="6657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85170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3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3000"/>
                            </p:stCondLst>
                            <p:childTnLst>
                              <p:par>
                                <p:cTn id="11" presetID="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3000" fill="hold"/>
                                        <p:tgtEl>
                                          <p:spTgt spid="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6000"/>
                            </p:stCondLst>
                            <p:childTnLst>
                              <p:par>
                                <p:cTn id="14" presetID="12" presetClass="exit" presetSubtype="4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5" dur="3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#ppt_h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down)">
                                      <p:cBhvr>
                                        <p:cTn id="16" dur="3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9000"/>
                            </p:stCondLst>
                            <p:childTnLst>
                              <p:par>
                                <p:cTn id="1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3" grpId="1"/>
      <p:bldP spid="3" grpId="2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lowchart: Terminator 1"/>
          <p:cNvSpPr/>
          <p:nvPr/>
        </p:nvSpPr>
        <p:spPr>
          <a:xfrm>
            <a:off x="5008098" y="844062"/>
            <a:ext cx="2447779" cy="801858"/>
          </a:xfrm>
          <a:prstGeom prst="flowChartTerminator">
            <a:avLst/>
          </a:prstGeom>
          <a:noFill/>
          <a:ln w="28575">
            <a:solidFill>
              <a:schemeClr val="tx1"/>
            </a:solidFill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4529796" y="844062"/>
            <a:ext cx="330590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5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  <a:endParaRPr lang="en-US" sz="5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38149" y="4081870"/>
            <a:ext cx="4783016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3200" b="1">
                <a:latin typeface="NikoshBAN" panose="02000000000000000000" pitchFamily="2" charset="0"/>
                <a:cs typeface="NikoshBAN" panose="02000000000000000000" pitchFamily="2" charset="0"/>
              </a:rPr>
              <a:t>মোঃ তৌফিকুল </a:t>
            </a:r>
            <a:r>
              <a:rPr lang="bn-IN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ইসলাম রবি</a:t>
            </a:r>
          </a:p>
          <a:p>
            <a:pPr algn="ctr"/>
            <a:r>
              <a:rPr lang="bn-IN" sz="3200">
                <a:latin typeface="NikoshBAN" panose="02000000000000000000" pitchFamily="2" charset="0"/>
                <a:cs typeface="NikoshBAN" panose="02000000000000000000" pitchFamily="2" charset="0"/>
              </a:rPr>
              <a:t>প্রধান শিক্ষক</a:t>
            </a:r>
            <a:endParaRPr lang="bn-IN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bn-IN" sz="3200">
                <a:latin typeface="NikoshBAN" panose="02000000000000000000" pitchFamily="2" charset="0"/>
                <a:cs typeface="NikoshBAN" panose="02000000000000000000" pitchFamily="2" charset="0"/>
              </a:rPr>
              <a:t>মোহনপুর সরকারি প্রাথমিক বিদ্যালয়</a:t>
            </a:r>
            <a:endParaRPr lang="bn-IN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bn-IN" sz="3200">
                <a:latin typeface="NikoshBAN" panose="02000000000000000000" pitchFamily="2" charset="0"/>
                <a:cs typeface="NikoshBAN" panose="02000000000000000000" pitchFamily="2" charset="0"/>
              </a:rPr>
              <a:t>বিরামপুর, দিনাজপুর।</a:t>
            </a:r>
            <a:endParaRPr lang="bn-IN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2000"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Sweetsorror_robi@yahoo.com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2000" dirty="0">
                <a:latin typeface="NikoshBAN" panose="02000000000000000000" pitchFamily="2" charset="0"/>
                <a:cs typeface="NikoshBAN" panose="02000000000000000000" pitchFamily="2" charset="0"/>
              </a:rPr>
              <a:t>০১৭১৯২৪৯৭৭৬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8067608" y="4081870"/>
            <a:ext cx="327777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প্রাথমিক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গণিত</a:t>
            </a:r>
            <a:endParaRPr lang="bn-IN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তৃতীয়</a:t>
            </a:r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শ্রেণি</a:t>
            </a:r>
          </a:p>
          <a:p>
            <a:pPr algn="ctr"/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সময়ঃ 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৪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০</a:t>
            </a:r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মিনিট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0449" y="2323294"/>
            <a:ext cx="1743075" cy="4534706"/>
          </a:xfrm>
          <a:prstGeom prst="rect">
            <a:avLst/>
          </a:prstGeom>
        </p:spPr>
      </p:pic>
      <p:sp>
        <p:nvSpPr>
          <p:cNvPr id="7" name="Frame 6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2859"/>
            </a:avLst>
          </a:prstGeom>
          <a:gradFill>
            <a:gsLst>
              <a:gs pos="70000">
                <a:srgbClr val="FF66FF"/>
              </a:gs>
              <a:gs pos="23000">
                <a:srgbClr val="00B0F0"/>
              </a:gs>
              <a:gs pos="70000">
                <a:srgbClr val="10D4CF"/>
              </a:gs>
              <a:gs pos="50000">
                <a:srgbClr val="FF66FF"/>
              </a:gs>
            </a:gsLst>
            <a:path path="circle">
              <a:fillToRect l="50000" t="50000" r="50000" b="50000"/>
            </a:path>
          </a:gra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276308" y="1681247"/>
            <a:ext cx="298730" cy="28044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9109" y="1645920"/>
            <a:ext cx="2125579" cy="2229853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80292" y="1442465"/>
            <a:ext cx="298730" cy="280440"/>
          </a:xfrm>
          <a:prstGeom prst="rect">
            <a:avLst/>
          </a:prstGeom>
        </p:spPr>
      </p:pic>
      <p:sp>
        <p:nvSpPr>
          <p:cNvPr id="12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F81C95E0-6CA6-4776-AFAA-45C3B087C5AF}" type="datetime1">
              <a:rPr lang="en-US" smtClean="0">
                <a:solidFill>
                  <a:srgbClr val="C00000"/>
                </a:solidFill>
              </a:rPr>
              <a:t>2/29/2020</a:t>
            </a:fld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13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r>
              <a:rPr lang="as-IN" dirty="0" smtClean="0">
                <a:solidFill>
                  <a:srgbClr val="C00000"/>
                </a:solidFill>
              </a:rPr>
              <a:t>তৌফিক</a:t>
            </a:r>
            <a:endParaRPr lang="en-US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206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8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1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  <p:bldP spid="4" grpId="0"/>
      <p:bldP spid="5" grpId="0"/>
      <p:bldP spid="7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que 1"/>
          <p:cNvSpPr/>
          <p:nvPr/>
        </p:nvSpPr>
        <p:spPr>
          <a:xfrm>
            <a:off x="4143802" y="411398"/>
            <a:ext cx="4572000" cy="1371600"/>
          </a:xfrm>
          <a:prstGeom prst="plaque">
            <a:avLst/>
          </a:prstGeom>
          <a:noFill/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660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পূর্বজ্ঞান যাচাই</a:t>
            </a:r>
            <a:endParaRPr lang="en-US" sz="66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Cube 2"/>
          <p:cNvSpPr/>
          <p:nvPr/>
        </p:nvSpPr>
        <p:spPr>
          <a:xfrm>
            <a:off x="1996348" y="2583045"/>
            <a:ext cx="8866908" cy="2155209"/>
          </a:xfrm>
          <a:prstGeom prst="cub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রাবেয়ার  ১৩ টি মার্বেল ও মিমের ১২ টি মার্বেল আছে।দুইজনের একত্রে কতটি মার্বেল আছে?এটি কি ভাবে নির্ণয় করতে হবে তা শিক্ষার্থীদের কাছে জানতে চাইব ।</a:t>
            </a:r>
            <a:endParaRPr lang="en-US" sz="36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379312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be 2"/>
          <p:cNvSpPr/>
          <p:nvPr/>
        </p:nvSpPr>
        <p:spPr>
          <a:xfrm>
            <a:off x="2092036" y="2625757"/>
            <a:ext cx="8091055" cy="1922205"/>
          </a:xfrm>
          <a:prstGeom prst="cube">
            <a:avLst/>
          </a:prstGeom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lvl="0" algn="ctr"/>
            <a:r>
              <a:rPr lang="en-US" sz="8800" dirty="0" err="1" smtClean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যোগ</a:t>
            </a:r>
            <a:r>
              <a:rPr lang="en-US" sz="8800" dirty="0" smtClean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880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( </a:t>
            </a:r>
            <a:r>
              <a:rPr lang="en-US" sz="8800" dirty="0" err="1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হাতে</a:t>
            </a:r>
            <a:r>
              <a:rPr lang="en-US" sz="880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8800" dirty="0" err="1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না</a:t>
            </a:r>
            <a:r>
              <a:rPr lang="en-US" sz="880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8800" dirty="0" err="1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রেখে</a:t>
            </a:r>
            <a:r>
              <a:rPr lang="en-US" sz="880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)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440381" y="526472"/>
            <a:ext cx="339436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আজকের</a:t>
            </a:r>
            <a:r>
              <a:rPr lang="en-US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endParaRPr lang="en-US" sz="6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93261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que 1"/>
          <p:cNvSpPr/>
          <p:nvPr/>
        </p:nvSpPr>
        <p:spPr>
          <a:xfrm>
            <a:off x="3603396" y="434763"/>
            <a:ext cx="4985207" cy="1720215"/>
          </a:xfrm>
          <a:prstGeom prst="plaque">
            <a:avLst/>
          </a:prstGeom>
          <a:noFill/>
          <a:ln>
            <a:solidFill>
              <a:schemeClr val="tx1"/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bn-IN" sz="8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ikoshBAN"/>
                <a:cs typeface="NikoshBAN" panose="02000000000000000000" pitchFamily="2" charset="0"/>
              </a:rPr>
              <a:t>শিখনফল</a:t>
            </a:r>
            <a:endParaRPr lang="en-US" sz="80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ikoshBAN"/>
              <a:cs typeface="NikoshBAN" panose="02000000000000000000" pitchFamily="2" charset="0"/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1169158" y="2430438"/>
            <a:ext cx="10066878" cy="2626471"/>
          </a:xfrm>
          <a:prstGeom prst="roundRect">
            <a:avLst/>
          </a:prstGeom>
          <a:noFill/>
          <a:ln w="76200">
            <a:solidFill>
              <a:schemeClr val="bg2"/>
            </a:solidFill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400" dirty="0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৯</a:t>
            </a:r>
            <a:r>
              <a:rPr lang="en-US" sz="4400" dirty="0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.</a:t>
            </a:r>
            <a:r>
              <a:rPr lang="bn-IN" sz="4400" dirty="0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</a:t>
            </a:r>
            <a:r>
              <a:rPr lang="en-US" sz="4400" dirty="0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.1</a:t>
            </a:r>
            <a:r>
              <a:rPr lang="bn-IN" sz="4400" dirty="0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হাতে না রেখে দুই বা তিন অঙ্কবিশিষ্ট সর্বাধিক তিনটি সংখ্যা উপরে নিচে এবং পাশাপাশি যোগ করতে পারবে।</a:t>
            </a:r>
            <a:endParaRPr lang="en-US" sz="4400" dirty="0">
              <a:ln w="0"/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609006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que 1"/>
          <p:cNvSpPr/>
          <p:nvPr/>
        </p:nvSpPr>
        <p:spPr>
          <a:xfrm>
            <a:off x="4101360" y="544021"/>
            <a:ext cx="4267200" cy="990600"/>
          </a:xfrm>
          <a:prstGeom prst="plaqu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7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বাস্তব পর্যায়</a:t>
            </a:r>
          </a:p>
        </p:txBody>
      </p:sp>
      <p:sp>
        <p:nvSpPr>
          <p:cNvPr id="3" name="Rounded Rectangle 2"/>
          <p:cNvSpPr/>
          <p:nvPr/>
        </p:nvSpPr>
        <p:spPr>
          <a:xfrm>
            <a:off x="1676608" y="2402523"/>
            <a:ext cx="9116704" cy="2667000"/>
          </a:xfrm>
          <a:prstGeom prst="roundRect">
            <a:avLst/>
          </a:prstGeom>
          <a:noFill/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4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দুইটি দলকে সামনে নিয়ে এসে ১২৩+২৩৪ এই সমাধানটি </a:t>
            </a:r>
            <a:r>
              <a:rPr lang="bn-IN" sz="4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বোর্ডে </a:t>
            </a:r>
            <a:r>
              <a:rPr lang="bn-IN" sz="4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করে দেখাব। তারপর শিক্ষার্থীদের করতে বলব ।</a:t>
            </a:r>
            <a:endParaRPr lang="en-US" sz="40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515408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4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5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678416" y="-128107"/>
            <a:ext cx="184730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endParaRPr lang="bn-IN" sz="40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  <a:p>
            <a:pPr algn="ctr"/>
            <a:endParaRPr lang="en-US" sz="40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 flipH="1">
            <a:off x="403954" y="848456"/>
            <a:ext cx="8264169" cy="5884850"/>
          </a:xfrm>
          <a:prstGeom prst="rect">
            <a:avLst/>
          </a:prstGeom>
          <a:noFill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cxnSp>
        <p:nvCxnSpPr>
          <p:cNvPr id="4" name="Straight Connector 3"/>
          <p:cNvCxnSpPr/>
          <p:nvPr/>
        </p:nvCxnSpPr>
        <p:spPr>
          <a:xfrm>
            <a:off x="1600200" y="1780305"/>
            <a:ext cx="609600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/>
        </p:nvCxnSpPr>
        <p:spPr>
          <a:xfrm>
            <a:off x="3203247" y="1318018"/>
            <a:ext cx="76200" cy="5531149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>
            <a:off x="5770781" y="1202157"/>
            <a:ext cx="0" cy="5531149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1358496" y="3536781"/>
            <a:ext cx="6098465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8" name="Rectangle 7"/>
          <p:cNvSpPr/>
          <p:nvPr/>
        </p:nvSpPr>
        <p:spPr>
          <a:xfrm>
            <a:off x="1654750" y="1195332"/>
            <a:ext cx="1744680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bn-IN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শতক</a:t>
            </a:r>
            <a:endParaRPr lang="en-US" sz="36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6024187" y="1202156"/>
            <a:ext cx="978153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bn-IN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একক</a:t>
            </a:r>
            <a:endParaRPr lang="en-US" sz="36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4166128" y="1218449"/>
            <a:ext cx="910827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bn-IN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দশক</a:t>
            </a:r>
            <a:endParaRPr lang="en-US" sz="36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1612058" y="3643713"/>
            <a:ext cx="949067" cy="457200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800" dirty="0">
                <a:solidFill>
                  <a:schemeClr val="tx1"/>
                </a:solidFill>
              </a:rPr>
              <a:t>১০০</a:t>
            </a:r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1645021" y="4176961"/>
            <a:ext cx="942454" cy="4572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800" dirty="0">
                <a:solidFill>
                  <a:schemeClr val="tx1"/>
                </a:solidFill>
              </a:rPr>
              <a:t>১০০</a:t>
            </a:r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1654750" y="4673517"/>
            <a:ext cx="913187" cy="4572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800" dirty="0">
                <a:solidFill>
                  <a:schemeClr val="tx1"/>
                </a:solidFill>
              </a:rPr>
              <a:t>১০০</a:t>
            </a:r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3864909" y="1953974"/>
            <a:ext cx="813264" cy="481084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200" dirty="0">
                <a:solidFill>
                  <a:schemeClr val="tx1"/>
                </a:solidFill>
              </a:rPr>
              <a:t>১০</a:t>
            </a:r>
            <a:endParaRPr lang="en-US" sz="3200" dirty="0">
              <a:solidFill>
                <a:schemeClr val="tx1"/>
              </a:solidFill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3890539" y="2496974"/>
            <a:ext cx="734848" cy="492034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200" dirty="0">
                <a:solidFill>
                  <a:schemeClr val="tx1"/>
                </a:solidFill>
              </a:rPr>
              <a:t>১০</a:t>
            </a:r>
            <a:endParaRPr lang="en-US" sz="3200" dirty="0">
              <a:solidFill>
                <a:schemeClr val="tx1"/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3869565" y="3626393"/>
            <a:ext cx="806492" cy="4572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200" dirty="0">
                <a:solidFill>
                  <a:schemeClr val="tx1"/>
                </a:solidFill>
              </a:rPr>
              <a:t>১০</a:t>
            </a:r>
            <a:endParaRPr lang="en-US" sz="3200" dirty="0">
              <a:solidFill>
                <a:schemeClr val="tx1"/>
              </a:solidFill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3880907" y="4158727"/>
            <a:ext cx="806492" cy="430799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200" dirty="0">
                <a:solidFill>
                  <a:schemeClr val="tx1"/>
                </a:solidFill>
              </a:rPr>
              <a:t>১০</a:t>
            </a:r>
            <a:endParaRPr lang="en-US" sz="3200" dirty="0">
              <a:solidFill>
                <a:schemeClr val="tx1"/>
              </a:solidFill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5957755" y="1933147"/>
            <a:ext cx="627966" cy="402298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200" dirty="0">
                <a:solidFill>
                  <a:schemeClr val="tx1"/>
                </a:solidFill>
              </a:rPr>
              <a:t>১</a:t>
            </a:r>
            <a:endParaRPr lang="en-US" sz="3200" dirty="0">
              <a:solidFill>
                <a:schemeClr val="tx1"/>
              </a:solidFill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5983134" y="2384641"/>
            <a:ext cx="627966" cy="413607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200" dirty="0">
                <a:solidFill>
                  <a:schemeClr val="tx1"/>
                </a:solidFill>
              </a:rPr>
              <a:t>১</a:t>
            </a:r>
            <a:endParaRPr lang="en-US" sz="3200" dirty="0">
              <a:solidFill>
                <a:schemeClr val="tx1"/>
              </a:solidFill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5994389" y="3682972"/>
            <a:ext cx="627966" cy="408341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200" dirty="0">
                <a:solidFill>
                  <a:schemeClr val="tx1"/>
                </a:solidFill>
              </a:rPr>
              <a:t>১</a:t>
            </a:r>
            <a:endParaRPr lang="en-US" sz="3200" dirty="0">
              <a:solidFill>
                <a:schemeClr val="tx1"/>
              </a:solidFill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6014564" y="4116525"/>
            <a:ext cx="619328" cy="430799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200" dirty="0">
                <a:solidFill>
                  <a:schemeClr val="tx1"/>
                </a:solidFill>
              </a:rPr>
              <a:t>১</a:t>
            </a:r>
            <a:endParaRPr lang="en-US" sz="3200" dirty="0">
              <a:solidFill>
                <a:schemeClr val="tx1"/>
              </a:solidFill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6040839" y="4591968"/>
            <a:ext cx="593053" cy="471465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200" dirty="0">
                <a:solidFill>
                  <a:schemeClr val="tx1"/>
                </a:solidFill>
              </a:rPr>
              <a:t>১</a:t>
            </a:r>
            <a:endParaRPr lang="en-US" sz="3200" dirty="0">
              <a:solidFill>
                <a:schemeClr val="tx1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9744673" y="1583825"/>
            <a:ext cx="18288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6000" dirty="0">
                <a:latin typeface="NikoshBAN" panose="02000000000000000000" pitchFamily="2" charset="0"/>
                <a:cs typeface="NikoshBAN" panose="02000000000000000000" pitchFamily="2" charset="0"/>
              </a:rPr>
              <a:t>২43</a:t>
            </a:r>
            <a:endParaRPr lang="en-US" sz="6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9763710" y="2172745"/>
            <a:ext cx="14511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6000" dirty="0">
                <a:latin typeface="NikoshBAN" panose="02000000000000000000" pitchFamily="2" charset="0"/>
                <a:cs typeface="NikoshBAN" panose="02000000000000000000" pitchFamily="2" charset="0"/>
              </a:rPr>
              <a:t>343</a:t>
            </a:r>
            <a:endParaRPr lang="en-US" sz="6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cxnSp>
        <p:nvCxnSpPr>
          <p:cNvPr id="25" name="Straight Connector 24"/>
          <p:cNvCxnSpPr/>
          <p:nvPr/>
        </p:nvCxnSpPr>
        <p:spPr>
          <a:xfrm>
            <a:off x="9378010" y="3196389"/>
            <a:ext cx="2195463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Plus 25"/>
          <p:cNvSpPr/>
          <p:nvPr/>
        </p:nvSpPr>
        <p:spPr>
          <a:xfrm>
            <a:off x="9115630" y="2531936"/>
            <a:ext cx="524759" cy="422110"/>
          </a:xfrm>
          <a:prstGeom prst="mathPlus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TextBox 26"/>
          <p:cNvSpPr txBox="1"/>
          <p:nvPr/>
        </p:nvSpPr>
        <p:spPr>
          <a:xfrm>
            <a:off x="10569577" y="3076662"/>
            <a:ext cx="55638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800" dirty="0"/>
              <a:t>৬</a:t>
            </a:r>
            <a:endParaRPr lang="en-US" sz="4800" dirty="0"/>
          </a:p>
        </p:txBody>
      </p:sp>
      <p:sp>
        <p:nvSpPr>
          <p:cNvPr id="28" name="TextBox 27"/>
          <p:cNvSpPr txBox="1"/>
          <p:nvPr/>
        </p:nvSpPr>
        <p:spPr>
          <a:xfrm>
            <a:off x="10164462" y="3098972"/>
            <a:ext cx="45304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800" dirty="0"/>
              <a:t>৮</a:t>
            </a:r>
            <a:endParaRPr lang="en-US" sz="4800" dirty="0"/>
          </a:p>
        </p:txBody>
      </p:sp>
      <p:sp>
        <p:nvSpPr>
          <p:cNvPr id="29" name="TextBox 28"/>
          <p:cNvSpPr txBox="1"/>
          <p:nvPr/>
        </p:nvSpPr>
        <p:spPr>
          <a:xfrm>
            <a:off x="9718014" y="3121282"/>
            <a:ext cx="52150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800" dirty="0"/>
              <a:t>৫</a:t>
            </a:r>
            <a:endParaRPr lang="en-US" sz="4800" dirty="0"/>
          </a:p>
        </p:txBody>
      </p:sp>
      <p:cxnSp>
        <p:nvCxnSpPr>
          <p:cNvPr id="30" name="Straight Connector 29"/>
          <p:cNvCxnSpPr/>
          <p:nvPr/>
        </p:nvCxnSpPr>
        <p:spPr>
          <a:xfrm>
            <a:off x="1347294" y="5150902"/>
            <a:ext cx="6097233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31" name="TextBox 30"/>
          <p:cNvSpPr txBox="1"/>
          <p:nvPr/>
        </p:nvSpPr>
        <p:spPr>
          <a:xfrm>
            <a:off x="2595233" y="6073688"/>
            <a:ext cx="609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000" dirty="0"/>
              <a:t>৫</a:t>
            </a:r>
            <a:endParaRPr lang="en-US" sz="4000" dirty="0"/>
          </a:p>
        </p:txBody>
      </p:sp>
      <p:sp>
        <p:nvSpPr>
          <p:cNvPr id="32" name="TextBox 31"/>
          <p:cNvSpPr txBox="1"/>
          <p:nvPr/>
        </p:nvSpPr>
        <p:spPr>
          <a:xfrm>
            <a:off x="4284738" y="6073688"/>
            <a:ext cx="568074" cy="7336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000" dirty="0"/>
              <a:t>৮</a:t>
            </a:r>
            <a:endParaRPr lang="en-US" sz="4000" dirty="0"/>
          </a:p>
        </p:txBody>
      </p:sp>
      <p:sp>
        <p:nvSpPr>
          <p:cNvPr id="33" name="TextBox 32"/>
          <p:cNvSpPr txBox="1"/>
          <p:nvPr/>
        </p:nvSpPr>
        <p:spPr>
          <a:xfrm>
            <a:off x="6496465" y="6113422"/>
            <a:ext cx="607743" cy="7112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000" dirty="0"/>
              <a:t>৬</a:t>
            </a:r>
            <a:endParaRPr lang="en-US" sz="4000" dirty="0"/>
          </a:p>
        </p:txBody>
      </p:sp>
      <p:sp>
        <p:nvSpPr>
          <p:cNvPr id="34" name="Rectangle 33"/>
          <p:cNvSpPr/>
          <p:nvPr/>
        </p:nvSpPr>
        <p:spPr>
          <a:xfrm>
            <a:off x="1629256" y="1942846"/>
            <a:ext cx="864788" cy="457200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800" dirty="0">
                <a:solidFill>
                  <a:schemeClr val="tx1"/>
                </a:solidFill>
              </a:rPr>
              <a:t>১০০</a:t>
            </a:r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35" name="Rectangle 34"/>
          <p:cNvSpPr/>
          <p:nvPr/>
        </p:nvSpPr>
        <p:spPr>
          <a:xfrm>
            <a:off x="1655058" y="2529295"/>
            <a:ext cx="864788" cy="457200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800" dirty="0">
                <a:solidFill>
                  <a:schemeClr val="tx1"/>
                </a:solidFill>
              </a:rPr>
              <a:t>১০০</a:t>
            </a:r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36" name="Rectangle 35"/>
          <p:cNvSpPr/>
          <p:nvPr/>
        </p:nvSpPr>
        <p:spPr>
          <a:xfrm>
            <a:off x="5966284" y="2850101"/>
            <a:ext cx="627966" cy="413607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200" dirty="0">
                <a:solidFill>
                  <a:schemeClr val="tx1"/>
                </a:solidFill>
              </a:rPr>
              <a:t>১</a:t>
            </a:r>
            <a:endParaRPr lang="en-US" sz="3200" dirty="0">
              <a:solidFill>
                <a:schemeClr val="tx1"/>
              </a:solidFill>
            </a:endParaRPr>
          </a:p>
        </p:txBody>
      </p:sp>
      <p:sp>
        <p:nvSpPr>
          <p:cNvPr id="37" name="Rectangle 36"/>
          <p:cNvSpPr/>
          <p:nvPr/>
        </p:nvSpPr>
        <p:spPr>
          <a:xfrm>
            <a:off x="4724684" y="1967726"/>
            <a:ext cx="813264" cy="481084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200" dirty="0">
                <a:solidFill>
                  <a:schemeClr val="tx1"/>
                </a:solidFill>
              </a:rPr>
              <a:t>১০</a:t>
            </a:r>
            <a:endParaRPr lang="en-US" sz="3200" dirty="0">
              <a:solidFill>
                <a:schemeClr val="tx1"/>
              </a:solidFill>
            </a:endParaRPr>
          </a:p>
        </p:txBody>
      </p:sp>
      <p:sp>
        <p:nvSpPr>
          <p:cNvPr id="38" name="Rectangle 37"/>
          <p:cNvSpPr/>
          <p:nvPr/>
        </p:nvSpPr>
        <p:spPr>
          <a:xfrm>
            <a:off x="4735963" y="2496974"/>
            <a:ext cx="734848" cy="492034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200" dirty="0">
                <a:solidFill>
                  <a:schemeClr val="tx1"/>
                </a:solidFill>
              </a:rPr>
              <a:t>১০</a:t>
            </a:r>
            <a:endParaRPr lang="en-US" sz="3200" dirty="0">
              <a:solidFill>
                <a:schemeClr val="tx1"/>
              </a:solidFill>
            </a:endParaRPr>
          </a:p>
        </p:txBody>
      </p:sp>
      <p:sp>
        <p:nvSpPr>
          <p:cNvPr id="39" name="Rectangle 38"/>
          <p:cNvSpPr/>
          <p:nvPr/>
        </p:nvSpPr>
        <p:spPr>
          <a:xfrm>
            <a:off x="3868295" y="4610773"/>
            <a:ext cx="806492" cy="430799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200" dirty="0">
                <a:solidFill>
                  <a:schemeClr val="tx1"/>
                </a:solidFill>
              </a:rPr>
              <a:t>১০</a:t>
            </a:r>
            <a:endParaRPr lang="en-US" sz="3200" dirty="0">
              <a:solidFill>
                <a:schemeClr val="tx1"/>
              </a:solidFill>
            </a:endParaRPr>
          </a:p>
        </p:txBody>
      </p:sp>
      <p:sp>
        <p:nvSpPr>
          <p:cNvPr id="40" name="Rectangle 39"/>
          <p:cNvSpPr/>
          <p:nvPr/>
        </p:nvSpPr>
        <p:spPr>
          <a:xfrm>
            <a:off x="4768783" y="4658637"/>
            <a:ext cx="806492" cy="430799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200" dirty="0">
                <a:solidFill>
                  <a:schemeClr val="tx1"/>
                </a:solidFill>
              </a:rPr>
              <a:t>১০</a:t>
            </a:r>
            <a:endParaRPr lang="en-US" sz="3200" dirty="0">
              <a:solidFill>
                <a:schemeClr val="tx1"/>
              </a:solidFill>
            </a:endParaRPr>
          </a:p>
        </p:txBody>
      </p:sp>
      <p:sp>
        <p:nvSpPr>
          <p:cNvPr id="41" name="Rectangle 40"/>
          <p:cNvSpPr/>
          <p:nvPr/>
        </p:nvSpPr>
        <p:spPr>
          <a:xfrm>
            <a:off x="5926010" y="5220366"/>
            <a:ext cx="593053" cy="471465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200" dirty="0">
                <a:solidFill>
                  <a:schemeClr val="tx1"/>
                </a:solidFill>
              </a:rPr>
              <a:t>১</a:t>
            </a:r>
            <a:endParaRPr lang="en-US" sz="3200" dirty="0">
              <a:solidFill>
                <a:schemeClr val="tx1"/>
              </a:solidFill>
            </a:endParaRPr>
          </a:p>
        </p:txBody>
      </p:sp>
      <p:sp>
        <p:nvSpPr>
          <p:cNvPr id="42" name="Rectangle 41"/>
          <p:cNvSpPr/>
          <p:nvPr/>
        </p:nvSpPr>
        <p:spPr>
          <a:xfrm>
            <a:off x="5932072" y="5727277"/>
            <a:ext cx="593053" cy="471465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200" dirty="0">
                <a:solidFill>
                  <a:schemeClr val="tx1"/>
                </a:solidFill>
              </a:rPr>
              <a:t>১</a:t>
            </a:r>
            <a:endParaRPr lang="en-US" sz="3200" dirty="0">
              <a:solidFill>
                <a:schemeClr val="tx1"/>
              </a:solidFill>
            </a:endParaRPr>
          </a:p>
        </p:txBody>
      </p:sp>
      <p:sp>
        <p:nvSpPr>
          <p:cNvPr id="43" name="Rectangle 42"/>
          <p:cNvSpPr/>
          <p:nvPr/>
        </p:nvSpPr>
        <p:spPr>
          <a:xfrm>
            <a:off x="6590859" y="5204274"/>
            <a:ext cx="656741" cy="471465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200" dirty="0">
                <a:solidFill>
                  <a:schemeClr val="tx1"/>
                </a:solidFill>
              </a:rPr>
              <a:t>১</a:t>
            </a:r>
            <a:endParaRPr lang="en-US" sz="3200" dirty="0">
              <a:solidFill>
                <a:schemeClr val="tx1"/>
              </a:solidFill>
            </a:endParaRPr>
          </a:p>
        </p:txBody>
      </p:sp>
      <p:sp>
        <p:nvSpPr>
          <p:cNvPr id="44" name="Rectangle 43"/>
          <p:cNvSpPr/>
          <p:nvPr/>
        </p:nvSpPr>
        <p:spPr>
          <a:xfrm>
            <a:off x="7323122" y="5204274"/>
            <a:ext cx="656741" cy="471465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200" dirty="0">
                <a:solidFill>
                  <a:schemeClr val="tx1"/>
                </a:solidFill>
              </a:rPr>
              <a:t>১</a:t>
            </a:r>
            <a:endParaRPr lang="en-US" sz="3200" dirty="0">
              <a:solidFill>
                <a:schemeClr val="tx1"/>
              </a:solidFill>
            </a:endParaRPr>
          </a:p>
        </p:txBody>
      </p:sp>
      <p:sp>
        <p:nvSpPr>
          <p:cNvPr id="45" name="Rectangle 44"/>
          <p:cNvSpPr/>
          <p:nvPr/>
        </p:nvSpPr>
        <p:spPr>
          <a:xfrm>
            <a:off x="6645233" y="5712477"/>
            <a:ext cx="593053" cy="471465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200" dirty="0">
                <a:solidFill>
                  <a:schemeClr val="tx1"/>
                </a:solidFill>
              </a:rPr>
              <a:t>১</a:t>
            </a:r>
            <a:endParaRPr lang="en-US" sz="3200" dirty="0">
              <a:solidFill>
                <a:schemeClr val="tx1"/>
              </a:solidFill>
            </a:endParaRPr>
          </a:p>
        </p:txBody>
      </p:sp>
      <p:sp>
        <p:nvSpPr>
          <p:cNvPr id="46" name="Rectangle 45"/>
          <p:cNvSpPr/>
          <p:nvPr/>
        </p:nvSpPr>
        <p:spPr>
          <a:xfrm>
            <a:off x="7317154" y="5699571"/>
            <a:ext cx="593053" cy="471465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200" dirty="0">
                <a:solidFill>
                  <a:schemeClr val="tx1"/>
                </a:solidFill>
              </a:rPr>
              <a:t>১</a:t>
            </a:r>
            <a:endParaRPr lang="en-US" sz="3200" dirty="0">
              <a:solidFill>
                <a:schemeClr val="tx1"/>
              </a:solidFill>
            </a:endParaRPr>
          </a:p>
        </p:txBody>
      </p:sp>
      <p:sp>
        <p:nvSpPr>
          <p:cNvPr id="47" name="Rectangle 46"/>
          <p:cNvSpPr/>
          <p:nvPr/>
        </p:nvSpPr>
        <p:spPr>
          <a:xfrm>
            <a:off x="3329515" y="5209335"/>
            <a:ext cx="806492" cy="430799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200" dirty="0">
                <a:solidFill>
                  <a:schemeClr val="tx1"/>
                </a:solidFill>
              </a:rPr>
              <a:t>১০</a:t>
            </a:r>
            <a:endParaRPr lang="en-US" sz="3200" dirty="0">
              <a:solidFill>
                <a:schemeClr val="tx1"/>
              </a:solidFill>
            </a:endParaRPr>
          </a:p>
        </p:txBody>
      </p:sp>
      <p:sp>
        <p:nvSpPr>
          <p:cNvPr id="48" name="Rectangle 47"/>
          <p:cNvSpPr/>
          <p:nvPr/>
        </p:nvSpPr>
        <p:spPr>
          <a:xfrm>
            <a:off x="4181860" y="5192427"/>
            <a:ext cx="806492" cy="430799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200" dirty="0">
                <a:solidFill>
                  <a:schemeClr val="tx1"/>
                </a:solidFill>
              </a:rPr>
              <a:t>১০</a:t>
            </a:r>
            <a:endParaRPr lang="en-US" sz="3200" dirty="0">
              <a:solidFill>
                <a:schemeClr val="tx1"/>
              </a:solidFill>
            </a:endParaRPr>
          </a:p>
        </p:txBody>
      </p:sp>
      <p:sp>
        <p:nvSpPr>
          <p:cNvPr id="49" name="Rectangle 48"/>
          <p:cNvSpPr/>
          <p:nvPr/>
        </p:nvSpPr>
        <p:spPr>
          <a:xfrm>
            <a:off x="3375368" y="6145513"/>
            <a:ext cx="806492" cy="430799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200" dirty="0">
                <a:solidFill>
                  <a:schemeClr val="tx1"/>
                </a:solidFill>
              </a:rPr>
              <a:t>১০</a:t>
            </a:r>
            <a:endParaRPr lang="en-US" sz="3200" dirty="0">
              <a:solidFill>
                <a:schemeClr val="tx1"/>
              </a:solidFill>
            </a:endParaRPr>
          </a:p>
        </p:txBody>
      </p:sp>
      <p:sp>
        <p:nvSpPr>
          <p:cNvPr id="50" name="Rectangle 49"/>
          <p:cNvSpPr/>
          <p:nvPr/>
        </p:nvSpPr>
        <p:spPr>
          <a:xfrm>
            <a:off x="5006541" y="5181631"/>
            <a:ext cx="806492" cy="430799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200" dirty="0">
                <a:solidFill>
                  <a:schemeClr val="tx1"/>
                </a:solidFill>
              </a:rPr>
              <a:t>১০</a:t>
            </a:r>
            <a:endParaRPr lang="en-US" sz="3200" dirty="0">
              <a:solidFill>
                <a:schemeClr val="tx1"/>
              </a:solidFill>
            </a:endParaRPr>
          </a:p>
        </p:txBody>
      </p:sp>
      <p:sp>
        <p:nvSpPr>
          <p:cNvPr id="51" name="Rectangle 50"/>
          <p:cNvSpPr/>
          <p:nvPr/>
        </p:nvSpPr>
        <p:spPr>
          <a:xfrm>
            <a:off x="4173464" y="5656760"/>
            <a:ext cx="806492" cy="430799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200" dirty="0">
                <a:solidFill>
                  <a:schemeClr val="tx1"/>
                </a:solidFill>
              </a:rPr>
              <a:t>১০</a:t>
            </a:r>
            <a:endParaRPr lang="en-US" sz="3200" dirty="0">
              <a:solidFill>
                <a:schemeClr val="tx1"/>
              </a:solidFill>
            </a:endParaRPr>
          </a:p>
        </p:txBody>
      </p:sp>
      <p:sp>
        <p:nvSpPr>
          <p:cNvPr id="52" name="Rectangle 51"/>
          <p:cNvSpPr/>
          <p:nvPr/>
        </p:nvSpPr>
        <p:spPr>
          <a:xfrm>
            <a:off x="4992208" y="5616893"/>
            <a:ext cx="806492" cy="430799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200" dirty="0">
                <a:solidFill>
                  <a:schemeClr val="tx1"/>
                </a:solidFill>
              </a:rPr>
              <a:t>১০</a:t>
            </a:r>
            <a:endParaRPr lang="en-US" sz="3200" dirty="0">
              <a:solidFill>
                <a:schemeClr val="tx1"/>
              </a:solidFill>
            </a:endParaRPr>
          </a:p>
        </p:txBody>
      </p:sp>
      <p:sp>
        <p:nvSpPr>
          <p:cNvPr id="53" name="Rectangle 52"/>
          <p:cNvSpPr/>
          <p:nvPr/>
        </p:nvSpPr>
        <p:spPr>
          <a:xfrm>
            <a:off x="3360846" y="5685315"/>
            <a:ext cx="806492" cy="430799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200" dirty="0">
                <a:solidFill>
                  <a:schemeClr val="tx1"/>
                </a:solidFill>
              </a:rPr>
              <a:t>১০</a:t>
            </a:r>
            <a:endParaRPr lang="en-US" sz="3200" dirty="0">
              <a:solidFill>
                <a:schemeClr val="tx1"/>
              </a:solidFill>
            </a:endParaRPr>
          </a:p>
        </p:txBody>
      </p:sp>
      <p:sp>
        <p:nvSpPr>
          <p:cNvPr id="54" name="Rectangle 53"/>
          <p:cNvSpPr/>
          <p:nvPr/>
        </p:nvSpPr>
        <p:spPr>
          <a:xfrm>
            <a:off x="4986935" y="6060477"/>
            <a:ext cx="806492" cy="430799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200" dirty="0">
                <a:solidFill>
                  <a:schemeClr val="tx1"/>
                </a:solidFill>
              </a:rPr>
              <a:t>১০</a:t>
            </a:r>
            <a:endParaRPr lang="en-US" sz="3200" dirty="0">
              <a:solidFill>
                <a:schemeClr val="tx1"/>
              </a:solidFill>
            </a:endParaRPr>
          </a:p>
        </p:txBody>
      </p:sp>
      <p:sp>
        <p:nvSpPr>
          <p:cNvPr id="55" name="Rectangle 54"/>
          <p:cNvSpPr/>
          <p:nvPr/>
        </p:nvSpPr>
        <p:spPr>
          <a:xfrm>
            <a:off x="434107" y="5182934"/>
            <a:ext cx="913187" cy="4572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800" dirty="0">
                <a:solidFill>
                  <a:schemeClr val="tx1"/>
                </a:solidFill>
              </a:rPr>
              <a:t>১০০</a:t>
            </a:r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56" name="Rectangle 55"/>
          <p:cNvSpPr/>
          <p:nvPr/>
        </p:nvSpPr>
        <p:spPr>
          <a:xfrm>
            <a:off x="1419090" y="5196637"/>
            <a:ext cx="913187" cy="4572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800" dirty="0">
                <a:solidFill>
                  <a:schemeClr val="tx1"/>
                </a:solidFill>
              </a:rPr>
              <a:t>১০০</a:t>
            </a:r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57" name="Rectangle 56"/>
          <p:cNvSpPr/>
          <p:nvPr/>
        </p:nvSpPr>
        <p:spPr>
          <a:xfrm>
            <a:off x="2346644" y="5168430"/>
            <a:ext cx="913187" cy="4572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800" dirty="0">
                <a:solidFill>
                  <a:schemeClr val="tx1"/>
                </a:solidFill>
              </a:rPr>
              <a:t>১০০</a:t>
            </a:r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58" name="Rectangle 57"/>
          <p:cNvSpPr/>
          <p:nvPr/>
        </p:nvSpPr>
        <p:spPr>
          <a:xfrm>
            <a:off x="513089" y="5704008"/>
            <a:ext cx="913187" cy="4572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800" dirty="0">
                <a:solidFill>
                  <a:schemeClr val="tx1"/>
                </a:solidFill>
              </a:rPr>
              <a:t>১০০</a:t>
            </a:r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59" name="Rectangle 58"/>
          <p:cNvSpPr/>
          <p:nvPr/>
        </p:nvSpPr>
        <p:spPr>
          <a:xfrm>
            <a:off x="1495599" y="5732162"/>
            <a:ext cx="913187" cy="4572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800" dirty="0">
                <a:solidFill>
                  <a:schemeClr val="tx1"/>
                </a:solidFill>
              </a:rPr>
              <a:t>১০০</a:t>
            </a:r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60" name="Rectangle 59"/>
          <p:cNvSpPr/>
          <p:nvPr/>
        </p:nvSpPr>
        <p:spPr>
          <a:xfrm>
            <a:off x="1184846" y="191270"/>
            <a:ext cx="6979882" cy="646331"/>
          </a:xfrm>
          <a:prstGeom prst="rect">
            <a:avLst/>
          </a:prstGeom>
          <a:noFill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bn-IN" sz="3600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আমরা নিচের পদ্ধতিতে সমাধান </a:t>
            </a:r>
            <a:r>
              <a:rPr lang="bn-IN" sz="3600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3600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600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পারি</a:t>
            </a:r>
            <a:endParaRPr lang="en-US" sz="3600" dirty="0"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690619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2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2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4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9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4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9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1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2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4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7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9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1" dur="1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2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4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6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7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3" dur="1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4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6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8" dur="1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9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1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3" dur="1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4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6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8" dur="1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9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0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1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3" dur="1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4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5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/>
      <p:bldP spid="28" grpId="0"/>
      <p:bldP spid="29" grpId="0"/>
      <p:bldP spid="31" grpId="0"/>
      <p:bldP spid="32" grpId="0"/>
      <p:bldP spid="33" grpId="0"/>
      <p:bldP spid="41" grpId="0" animBg="1"/>
      <p:bldP spid="42" grpId="0" animBg="1"/>
      <p:bldP spid="43" grpId="0" animBg="1"/>
      <p:bldP spid="44" grpId="0" animBg="1"/>
      <p:bldP spid="45" grpId="0" animBg="1"/>
      <p:bldP spid="46" grpId="0" animBg="1"/>
      <p:bldP spid="47" grpId="0" animBg="1"/>
      <p:bldP spid="48" grpId="0" animBg="1"/>
      <p:bldP spid="49" grpId="0" animBg="1"/>
      <p:bldP spid="50" grpId="0" animBg="1"/>
      <p:bldP spid="51" grpId="0" animBg="1"/>
      <p:bldP spid="52" grpId="0" animBg="1"/>
      <p:bldP spid="53" grpId="0" animBg="1"/>
      <p:bldP spid="54" grpId="0" animBg="1"/>
      <p:bldP spid="55" grpId="0" animBg="1"/>
      <p:bldP spid="56" grpId="0" animBg="1"/>
      <p:bldP spid="57" grpId="0" animBg="1"/>
      <p:bldP spid="58" grpId="0" animBg="1"/>
      <p:bldP spid="59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9255307"/>
              </p:ext>
            </p:extLst>
          </p:nvPr>
        </p:nvGraphicFramePr>
        <p:xfrm>
          <a:off x="3048001" y="544831"/>
          <a:ext cx="5105401" cy="564446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3323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6236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20980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686902">
                <a:tc>
                  <a:txBody>
                    <a:bodyPr/>
                    <a:lstStyle/>
                    <a:p>
                      <a:pPr algn="ctr"/>
                      <a:r>
                        <a:rPr lang="bn-BD" sz="3600" dirty="0"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শতক</a:t>
                      </a:r>
                      <a:endParaRPr lang="en-US" sz="3600" dirty="0">
                        <a:solidFill>
                          <a:schemeClr val="tx1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BD" sz="3600" dirty="0"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দশক</a:t>
                      </a:r>
                      <a:endParaRPr lang="en-US" sz="3600" dirty="0">
                        <a:solidFill>
                          <a:schemeClr val="tx1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BD" sz="4400" dirty="0"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একক</a:t>
                      </a:r>
                      <a:endParaRPr lang="en-US" sz="4400" dirty="0">
                        <a:solidFill>
                          <a:schemeClr val="tx1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435268">
                <a:tc>
                  <a:txBody>
                    <a:bodyPr/>
                    <a:lstStyle/>
                    <a:p>
                      <a:endParaRPr lang="en-US" sz="3600" dirty="0">
                        <a:solidFill>
                          <a:schemeClr val="tx1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3600" dirty="0">
                        <a:solidFill>
                          <a:schemeClr val="tx1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3600" dirty="0">
                        <a:solidFill>
                          <a:schemeClr val="tx1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600200">
                <a:tc>
                  <a:txBody>
                    <a:bodyPr/>
                    <a:lstStyle/>
                    <a:p>
                      <a:endParaRPr lang="en-US" sz="3600" dirty="0">
                        <a:solidFill>
                          <a:schemeClr val="tx1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3600" dirty="0">
                        <a:solidFill>
                          <a:schemeClr val="tx1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3600">
                        <a:solidFill>
                          <a:schemeClr val="tx1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846996">
                <a:tc>
                  <a:txBody>
                    <a:bodyPr/>
                    <a:lstStyle/>
                    <a:p>
                      <a:endParaRPr lang="en-US" sz="3600">
                        <a:solidFill>
                          <a:schemeClr val="tx1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3600">
                        <a:solidFill>
                          <a:schemeClr val="tx1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3600" dirty="0">
                        <a:solidFill>
                          <a:schemeClr val="tx1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3" name="Cube 2"/>
          <p:cNvSpPr/>
          <p:nvPr/>
        </p:nvSpPr>
        <p:spPr>
          <a:xfrm>
            <a:off x="3200400" y="2145030"/>
            <a:ext cx="762000" cy="304800"/>
          </a:xfrm>
          <a:prstGeom prst="cube">
            <a:avLst/>
          </a:prstGeom>
          <a:noFill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১০০</a:t>
            </a:r>
            <a:endParaRPr lang="en-US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Cube 3"/>
          <p:cNvSpPr/>
          <p:nvPr/>
        </p:nvSpPr>
        <p:spPr>
          <a:xfrm>
            <a:off x="3200400" y="1893332"/>
            <a:ext cx="762000" cy="304800"/>
          </a:xfrm>
          <a:prstGeom prst="cube">
            <a:avLst/>
          </a:prstGeom>
          <a:noFill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১০০</a:t>
            </a:r>
            <a:endParaRPr lang="en-US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4572000" y="1664732"/>
            <a:ext cx="762000" cy="762000"/>
            <a:chOff x="228600" y="2667000"/>
            <a:chExt cx="762000" cy="762000"/>
          </a:xfrm>
          <a:noFill/>
        </p:grpSpPr>
        <p:sp>
          <p:nvSpPr>
            <p:cNvPr id="6" name="Cube 5"/>
            <p:cNvSpPr/>
            <p:nvPr/>
          </p:nvSpPr>
          <p:spPr>
            <a:xfrm>
              <a:off x="228600" y="3124200"/>
              <a:ext cx="762000" cy="304800"/>
            </a:xfrm>
            <a:prstGeom prst="cube">
              <a:avLst/>
            </a:prstGeom>
            <a:grpFill/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bn-BD" dirty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১০</a:t>
              </a:r>
              <a:endParaRPr lang="en-US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7" name="Cube 6"/>
            <p:cNvSpPr/>
            <p:nvPr/>
          </p:nvSpPr>
          <p:spPr>
            <a:xfrm>
              <a:off x="228600" y="2895600"/>
              <a:ext cx="762000" cy="304800"/>
            </a:xfrm>
            <a:prstGeom prst="cube">
              <a:avLst/>
            </a:prstGeom>
            <a:grpFill/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bn-BD" dirty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১০</a:t>
              </a:r>
              <a:endParaRPr lang="en-US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8" name="Cube 7"/>
            <p:cNvSpPr/>
            <p:nvPr/>
          </p:nvSpPr>
          <p:spPr>
            <a:xfrm>
              <a:off x="228600" y="2667000"/>
              <a:ext cx="762000" cy="304800"/>
            </a:xfrm>
            <a:prstGeom prst="cube">
              <a:avLst/>
            </a:prstGeom>
            <a:grpFill/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bn-BD" dirty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১০</a:t>
              </a:r>
              <a:endParaRPr lang="en-US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endParaRPr>
            </a:p>
          </p:txBody>
        </p:sp>
      </p:grpSp>
      <p:grpSp>
        <p:nvGrpSpPr>
          <p:cNvPr id="9" name="Group 8"/>
          <p:cNvGrpSpPr/>
          <p:nvPr/>
        </p:nvGrpSpPr>
        <p:grpSpPr>
          <a:xfrm>
            <a:off x="6445154" y="2083832"/>
            <a:ext cx="762000" cy="533400"/>
            <a:chOff x="609600" y="2895600"/>
            <a:chExt cx="762000" cy="533400"/>
          </a:xfrm>
          <a:noFill/>
        </p:grpSpPr>
        <p:sp>
          <p:nvSpPr>
            <p:cNvPr id="10" name="Cube 9"/>
            <p:cNvSpPr/>
            <p:nvPr/>
          </p:nvSpPr>
          <p:spPr>
            <a:xfrm>
              <a:off x="609600" y="3124200"/>
              <a:ext cx="762000" cy="304800"/>
            </a:xfrm>
            <a:prstGeom prst="cube">
              <a:avLst/>
            </a:prstGeom>
            <a:grpFill/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bn-BD" dirty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১</a:t>
              </a:r>
              <a:endParaRPr lang="en-US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11" name="Cube 10"/>
            <p:cNvSpPr/>
            <p:nvPr/>
          </p:nvSpPr>
          <p:spPr>
            <a:xfrm>
              <a:off x="609600" y="2895600"/>
              <a:ext cx="762000" cy="304800"/>
            </a:xfrm>
            <a:prstGeom prst="cube">
              <a:avLst/>
            </a:prstGeom>
            <a:grpFill/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bn-BD" dirty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১</a:t>
              </a:r>
              <a:endParaRPr lang="en-US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endParaRPr>
            </a:p>
          </p:txBody>
        </p:sp>
      </p:grpSp>
      <p:grpSp>
        <p:nvGrpSpPr>
          <p:cNvPr id="12" name="Group 11"/>
          <p:cNvGrpSpPr/>
          <p:nvPr/>
        </p:nvGrpSpPr>
        <p:grpSpPr>
          <a:xfrm>
            <a:off x="3193576" y="3001848"/>
            <a:ext cx="762000" cy="762000"/>
            <a:chOff x="304800" y="1905000"/>
            <a:chExt cx="762000" cy="762000"/>
          </a:xfrm>
          <a:noFill/>
        </p:grpSpPr>
        <p:sp>
          <p:nvSpPr>
            <p:cNvPr id="13" name="Cube 12"/>
            <p:cNvSpPr/>
            <p:nvPr/>
          </p:nvSpPr>
          <p:spPr>
            <a:xfrm>
              <a:off x="304800" y="2362200"/>
              <a:ext cx="762000" cy="304800"/>
            </a:xfrm>
            <a:prstGeom prst="cube">
              <a:avLst/>
            </a:prstGeom>
            <a:grpFill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bn-BD" dirty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১০০</a:t>
              </a:r>
              <a:endParaRPr lang="en-US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14" name="Cube 13"/>
            <p:cNvSpPr/>
            <p:nvPr/>
          </p:nvSpPr>
          <p:spPr>
            <a:xfrm>
              <a:off x="304800" y="2133600"/>
              <a:ext cx="762000" cy="304800"/>
            </a:xfrm>
            <a:prstGeom prst="cube">
              <a:avLst/>
            </a:prstGeom>
            <a:grpFill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bn-BD" dirty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১০০</a:t>
              </a:r>
              <a:endParaRPr lang="en-US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15" name="Cube 14"/>
            <p:cNvSpPr/>
            <p:nvPr/>
          </p:nvSpPr>
          <p:spPr>
            <a:xfrm>
              <a:off x="304800" y="1905000"/>
              <a:ext cx="762000" cy="304800"/>
            </a:xfrm>
            <a:prstGeom prst="cube">
              <a:avLst/>
            </a:prstGeom>
            <a:grpFill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bn-BD" dirty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১০০</a:t>
              </a:r>
              <a:endParaRPr lang="en-US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endParaRPr>
            </a:p>
          </p:txBody>
        </p:sp>
      </p:grpSp>
      <p:grpSp>
        <p:nvGrpSpPr>
          <p:cNvPr id="16" name="Group 15"/>
          <p:cNvGrpSpPr/>
          <p:nvPr/>
        </p:nvGrpSpPr>
        <p:grpSpPr>
          <a:xfrm>
            <a:off x="4572000" y="2851666"/>
            <a:ext cx="762000" cy="1219200"/>
            <a:chOff x="304800" y="1752600"/>
            <a:chExt cx="762000" cy="1219200"/>
          </a:xfrm>
          <a:noFill/>
        </p:grpSpPr>
        <p:sp>
          <p:nvSpPr>
            <p:cNvPr id="17" name="Cube 16"/>
            <p:cNvSpPr/>
            <p:nvPr/>
          </p:nvSpPr>
          <p:spPr>
            <a:xfrm>
              <a:off x="304800" y="2667000"/>
              <a:ext cx="762000" cy="304800"/>
            </a:xfrm>
            <a:prstGeom prst="cube">
              <a:avLst/>
            </a:prstGeom>
            <a:grpFill/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bn-BD" dirty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১০</a:t>
              </a:r>
              <a:endParaRPr lang="en-US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18" name="Cube 17"/>
            <p:cNvSpPr/>
            <p:nvPr/>
          </p:nvSpPr>
          <p:spPr>
            <a:xfrm>
              <a:off x="304800" y="2438400"/>
              <a:ext cx="762000" cy="304800"/>
            </a:xfrm>
            <a:prstGeom prst="cube">
              <a:avLst/>
            </a:prstGeom>
            <a:grpFill/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bn-BD" dirty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১০</a:t>
              </a:r>
              <a:endParaRPr lang="en-US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19" name="Cube 18"/>
            <p:cNvSpPr/>
            <p:nvPr/>
          </p:nvSpPr>
          <p:spPr>
            <a:xfrm>
              <a:off x="304800" y="2209800"/>
              <a:ext cx="762000" cy="304800"/>
            </a:xfrm>
            <a:prstGeom prst="cube">
              <a:avLst/>
            </a:prstGeom>
            <a:grpFill/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bn-BD" dirty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১০</a:t>
              </a:r>
              <a:endParaRPr lang="en-US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20" name="Cube 19"/>
            <p:cNvSpPr/>
            <p:nvPr/>
          </p:nvSpPr>
          <p:spPr>
            <a:xfrm>
              <a:off x="304800" y="1981200"/>
              <a:ext cx="762000" cy="304800"/>
            </a:xfrm>
            <a:prstGeom prst="cube">
              <a:avLst/>
            </a:prstGeom>
            <a:grpFill/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bn-BD" dirty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১০</a:t>
              </a:r>
              <a:endParaRPr lang="en-US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21" name="Cube 20"/>
            <p:cNvSpPr/>
            <p:nvPr/>
          </p:nvSpPr>
          <p:spPr>
            <a:xfrm>
              <a:off x="304800" y="1752600"/>
              <a:ext cx="762000" cy="304800"/>
            </a:xfrm>
            <a:prstGeom prst="cube">
              <a:avLst/>
            </a:prstGeom>
            <a:grpFill/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bn-BD" dirty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১০</a:t>
              </a:r>
              <a:endParaRPr lang="en-US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endParaRPr>
            </a:p>
          </p:txBody>
        </p:sp>
      </p:grpSp>
      <p:grpSp>
        <p:nvGrpSpPr>
          <p:cNvPr id="22" name="Group 21"/>
          <p:cNvGrpSpPr/>
          <p:nvPr/>
        </p:nvGrpSpPr>
        <p:grpSpPr>
          <a:xfrm>
            <a:off x="6400800" y="3059430"/>
            <a:ext cx="762000" cy="990600"/>
            <a:chOff x="7162800" y="1143000"/>
            <a:chExt cx="762000" cy="990600"/>
          </a:xfrm>
          <a:noFill/>
        </p:grpSpPr>
        <p:grpSp>
          <p:nvGrpSpPr>
            <p:cNvPr id="23" name="Group 22"/>
            <p:cNvGrpSpPr/>
            <p:nvPr/>
          </p:nvGrpSpPr>
          <p:grpSpPr>
            <a:xfrm>
              <a:off x="7162800" y="1600200"/>
              <a:ext cx="762000" cy="533400"/>
              <a:chOff x="609600" y="2895600"/>
              <a:chExt cx="762000" cy="533400"/>
            </a:xfrm>
            <a:grpFill/>
          </p:grpSpPr>
          <p:sp>
            <p:nvSpPr>
              <p:cNvPr id="27" name="Cube 26"/>
              <p:cNvSpPr/>
              <p:nvPr/>
            </p:nvSpPr>
            <p:spPr>
              <a:xfrm>
                <a:off x="609600" y="3124200"/>
                <a:ext cx="762000" cy="304800"/>
              </a:xfrm>
              <a:prstGeom prst="cube">
                <a:avLst/>
              </a:prstGeom>
              <a:grpFill/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bn-BD" dirty="0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rPr>
                  <a:t>১</a:t>
                </a:r>
                <a:endParaRPr lang="en-US" dirty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endParaRPr>
              </a:p>
            </p:txBody>
          </p:sp>
          <p:sp>
            <p:nvSpPr>
              <p:cNvPr id="28" name="Cube 27"/>
              <p:cNvSpPr/>
              <p:nvPr/>
            </p:nvSpPr>
            <p:spPr>
              <a:xfrm>
                <a:off x="609600" y="2895600"/>
                <a:ext cx="762000" cy="304800"/>
              </a:xfrm>
              <a:prstGeom prst="cube">
                <a:avLst/>
              </a:prstGeom>
              <a:grpFill/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bn-BD" dirty="0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rPr>
                  <a:t>১</a:t>
                </a:r>
                <a:endParaRPr lang="en-US" dirty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endParaRPr>
              </a:p>
            </p:txBody>
          </p:sp>
        </p:grpSp>
        <p:grpSp>
          <p:nvGrpSpPr>
            <p:cNvPr id="24" name="Group 23"/>
            <p:cNvGrpSpPr/>
            <p:nvPr/>
          </p:nvGrpSpPr>
          <p:grpSpPr>
            <a:xfrm>
              <a:off x="7162800" y="1143000"/>
              <a:ext cx="762000" cy="533400"/>
              <a:chOff x="609600" y="2895600"/>
              <a:chExt cx="762000" cy="533400"/>
            </a:xfrm>
            <a:grpFill/>
          </p:grpSpPr>
          <p:sp>
            <p:nvSpPr>
              <p:cNvPr id="25" name="Cube 24"/>
              <p:cNvSpPr/>
              <p:nvPr/>
            </p:nvSpPr>
            <p:spPr>
              <a:xfrm>
                <a:off x="609600" y="3124200"/>
                <a:ext cx="762000" cy="304800"/>
              </a:xfrm>
              <a:prstGeom prst="cube">
                <a:avLst/>
              </a:prstGeom>
              <a:grpFill/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bn-BD" dirty="0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rPr>
                  <a:t>১</a:t>
                </a:r>
                <a:endParaRPr lang="en-US" dirty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endParaRPr>
              </a:p>
            </p:txBody>
          </p:sp>
          <p:sp>
            <p:nvSpPr>
              <p:cNvPr id="26" name="Cube 25"/>
              <p:cNvSpPr/>
              <p:nvPr/>
            </p:nvSpPr>
            <p:spPr>
              <a:xfrm>
                <a:off x="609600" y="2895600"/>
                <a:ext cx="762000" cy="304800"/>
              </a:xfrm>
              <a:prstGeom prst="cube">
                <a:avLst/>
              </a:prstGeom>
              <a:grpFill/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bn-BD" dirty="0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rPr>
                  <a:t>১</a:t>
                </a:r>
                <a:endParaRPr lang="en-US" dirty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endParaRPr>
              </a:p>
            </p:txBody>
          </p:sp>
        </p:grpSp>
      </p:grpSp>
      <p:sp>
        <p:nvSpPr>
          <p:cNvPr id="29" name="TextBox 28"/>
          <p:cNvSpPr txBox="1"/>
          <p:nvPr/>
        </p:nvSpPr>
        <p:spPr>
          <a:xfrm>
            <a:off x="8318308" y="1657291"/>
            <a:ext cx="1580867" cy="769441"/>
          </a:xfrm>
          <a:prstGeom prst="rect">
            <a:avLst/>
          </a:prstGeom>
          <a:noFill/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232</a:t>
            </a:r>
            <a:r>
              <a:rPr lang="bn-BD" sz="4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টি</a:t>
            </a:r>
            <a:endParaRPr lang="en-US" sz="44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8305800" y="3200400"/>
            <a:ext cx="1506940" cy="769441"/>
          </a:xfrm>
          <a:prstGeom prst="rect">
            <a:avLst/>
          </a:prstGeom>
          <a:noFill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354</a:t>
            </a:r>
            <a:r>
              <a:rPr lang="bn-BD" sz="4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টি</a:t>
            </a:r>
            <a:endParaRPr lang="en-US" sz="44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8381999" y="4214468"/>
            <a:ext cx="1517176" cy="769441"/>
          </a:xfrm>
          <a:prstGeom prst="rect">
            <a:avLst/>
          </a:prstGeom>
          <a:noFill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4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একত্রে</a:t>
            </a:r>
            <a:endParaRPr lang="en-US" sz="44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8326269" y="5228536"/>
            <a:ext cx="1628635" cy="769441"/>
          </a:xfrm>
          <a:prstGeom prst="rect">
            <a:avLst/>
          </a:prstGeom>
          <a:noFill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586</a:t>
            </a:r>
            <a:r>
              <a:rPr lang="bn-BD" sz="4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টি</a:t>
            </a:r>
            <a:endParaRPr lang="en-US" sz="44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927267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5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8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1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6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1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4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7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2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7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2.41443E-6 L 0 0.28145 " pathEditMode="relative" rAng="0" ptsTypes="AA">
                                      <p:cBhvr>
                                        <p:cTn id="51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4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1.76688E-6 L 0 0.37026 " pathEditMode="relative" rAng="0" ptsTypes="AA">
                                      <p:cBhvr>
                                        <p:cTn id="55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8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112E-17 3.66327E-6 L 5.55112E-17 0.2981 " pathEditMode="relative" rAng="0" ptsTypes="AA">
                                      <p:cBhvr>
                                        <p:cTn id="59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4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112E-17 -1.3506E-6 L 5.55112E-17 0.37581 " pathEditMode="relative" rAng="0" ptsTypes="AA">
                                      <p:cBhvr>
                                        <p:cTn id="63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8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556E-17 1.16559E-6 L 2.77556E-17 0.287 " pathEditMode="relative" rAng="0" ptsTypes="AA">
                                      <p:cBhvr>
                                        <p:cTn id="67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4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556E-17 -3.84829E-6 L 2.77556E-17 0.36471 " pathEditMode="relative" rAng="0" ptsTypes="AA">
                                      <p:cBhvr>
                                        <p:cTn id="71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82"/>
                                    </p:animMotion>
                                  </p:childTnLst>
                                </p:cTn>
                              </p:par>
                              <p:par>
                                <p:cTn id="72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556E-17 -1.3506E-6 L 2.77556E-17 0.35361 " pathEditMode="relative" rAng="0" ptsTypes="AA">
                                      <p:cBhvr>
                                        <p:cTn id="73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7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8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80" dur="5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1" dur="5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84" dur="5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5" dur="5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88" dur="5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9" dur="5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3" grpId="1" animBg="1"/>
      <p:bldP spid="4" grpId="0" animBg="1"/>
      <p:bldP spid="4" grpId="1" animBg="1"/>
      <p:bldP spid="29" grpId="0" animBg="1"/>
      <p:bldP spid="29" grpId="1" animBg="1"/>
      <p:bldP spid="30" grpId="0" animBg="1"/>
      <p:bldP spid="30" grpId="1" animBg="1"/>
      <p:bldP spid="31" grpId="0" animBg="1"/>
      <p:bldP spid="31" grpId="1" animBg="1"/>
      <p:bldP spid="3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que 1"/>
          <p:cNvSpPr/>
          <p:nvPr/>
        </p:nvSpPr>
        <p:spPr>
          <a:xfrm>
            <a:off x="4393038" y="119304"/>
            <a:ext cx="3368933" cy="1000125"/>
          </a:xfrm>
          <a:prstGeom prst="plaque">
            <a:avLst/>
          </a:prstGeom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bn-IN" sz="4400" dirty="0">
                <a:latin typeface="NikoshBAN" panose="02000000000000000000" pitchFamily="2" charset="0"/>
                <a:cs typeface="NikoshBAN" panose="02000000000000000000" pitchFamily="2" charset="0"/>
              </a:rPr>
              <a:t>অর্ধবাস্তব পর্যায়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Oval 2"/>
          <p:cNvSpPr/>
          <p:nvPr/>
        </p:nvSpPr>
        <p:spPr>
          <a:xfrm>
            <a:off x="504502" y="900717"/>
            <a:ext cx="5270870" cy="3217146"/>
          </a:xfrm>
          <a:prstGeom prst="ellipse">
            <a:avLst/>
          </a:prstGeom>
          <a:solidFill>
            <a:schemeClr val="bg1"/>
          </a:solidFill>
          <a:ln w="762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Oval 3"/>
          <p:cNvSpPr/>
          <p:nvPr/>
        </p:nvSpPr>
        <p:spPr>
          <a:xfrm>
            <a:off x="6628324" y="928255"/>
            <a:ext cx="5054402" cy="3038987"/>
          </a:xfrm>
          <a:prstGeom prst="ellipse">
            <a:avLst/>
          </a:prstGeom>
          <a:solidFill>
            <a:schemeClr val="bg1"/>
          </a:solidFill>
          <a:ln w="762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43079" y="1348526"/>
            <a:ext cx="872191" cy="81722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6031" y="1393287"/>
            <a:ext cx="872191" cy="817221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5843" y="1346633"/>
            <a:ext cx="872191" cy="817221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57532" y="1356678"/>
            <a:ext cx="872191" cy="817221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0525" y="2219206"/>
            <a:ext cx="872191" cy="817221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4447" y="2193618"/>
            <a:ext cx="872191" cy="817221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0941" y="2287456"/>
            <a:ext cx="872191" cy="817221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2690" y="3121283"/>
            <a:ext cx="872191" cy="817221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4845" y="3150020"/>
            <a:ext cx="872191" cy="817221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67254" y="1342055"/>
            <a:ext cx="872191" cy="817221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42694" y="1371129"/>
            <a:ext cx="841931" cy="817221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7027" y="3069794"/>
            <a:ext cx="872191" cy="817221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5024" y="1371129"/>
            <a:ext cx="872190" cy="817221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12000" y="2262959"/>
            <a:ext cx="872191" cy="817221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73807" y="1314843"/>
            <a:ext cx="872191" cy="817221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44611" y="1348525"/>
            <a:ext cx="872191" cy="817221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62185" y="1323173"/>
            <a:ext cx="872191" cy="817221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07789" y="2156478"/>
            <a:ext cx="872191" cy="817221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85889" y="2147902"/>
            <a:ext cx="872191" cy="817221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63722" y="2174520"/>
            <a:ext cx="872191" cy="817221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83286" y="2996795"/>
            <a:ext cx="872191" cy="817221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70703" y="2967697"/>
            <a:ext cx="872191" cy="817221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10216" y="2199927"/>
            <a:ext cx="872191" cy="817221"/>
          </a:xfrm>
          <a:prstGeom prst="rect">
            <a:avLst/>
          </a:prstGeom>
        </p:spPr>
      </p:pic>
      <p:sp>
        <p:nvSpPr>
          <p:cNvPr id="28" name="TextBox 27"/>
          <p:cNvSpPr txBox="1"/>
          <p:nvPr/>
        </p:nvSpPr>
        <p:spPr>
          <a:xfrm>
            <a:off x="5492472" y="2602657"/>
            <a:ext cx="159998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 err="1">
                <a:latin typeface="NikoshBAN" panose="02000000000000000000" pitchFamily="2" charset="0"/>
                <a:cs typeface="NikoshBAN" panose="02000000000000000000" pitchFamily="2" charset="0"/>
              </a:rPr>
              <a:t>একত্রে</a:t>
            </a:r>
            <a:endParaRPr lang="en-US" sz="5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137848" y="2459563"/>
            <a:ext cx="159998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dirty="0">
                <a:latin typeface="NikoshBAN" panose="02000000000000000000" pitchFamily="2" charset="0"/>
                <a:cs typeface="NikoshBAN" panose="02000000000000000000" pitchFamily="2" charset="0"/>
              </a:rPr>
              <a:t>১২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11150561" y="2219206"/>
            <a:ext cx="159998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dirty="0">
                <a:latin typeface="NikoshBAN" panose="02000000000000000000" pitchFamily="2" charset="0"/>
                <a:cs typeface="NikoshBAN" panose="02000000000000000000" pitchFamily="2" charset="0"/>
              </a:rPr>
              <a:t>১১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10350569" y="5237636"/>
            <a:ext cx="126367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dirty="0">
                <a:latin typeface="NikoshBAN" panose="02000000000000000000" pitchFamily="2" charset="0"/>
                <a:cs typeface="NikoshBAN" panose="02000000000000000000" pitchFamily="2" charset="0"/>
              </a:rPr>
              <a:t>23</a:t>
            </a:r>
          </a:p>
        </p:txBody>
      </p:sp>
      <p:sp>
        <p:nvSpPr>
          <p:cNvPr id="32" name="Oval 31"/>
          <p:cNvSpPr/>
          <p:nvPr/>
        </p:nvSpPr>
        <p:spPr>
          <a:xfrm>
            <a:off x="1471346" y="4037610"/>
            <a:ext cx="9498842" cy="2647934"/>
          </a:xfrm>
          <a:prstGeom prst="ellipse">
            <a:avLst/>
          </a:prstGeom>
          <a:noFill/>
          <a:ln w="762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42131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8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8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8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3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8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3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8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1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3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6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8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0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1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3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5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6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8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0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1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3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5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6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8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0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1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3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5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6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" fill="hold">
                      <p:stCondLst>
                        <p:cond delay="indefinite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2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3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5" fill="hold">
                      <p:stCondLst>
                        <p:cond delay="indefinite"/>
                      </p:stCondLst>
                      <p:childTnLst>
                        <p:par>
                          <p:cTn id="146" fill="hold">
                            <p:stCondLst>
                              <p:cond delay="0"/>
                            </p:stCondLst>
                            <p:childTnLst>
                              <p:par>
                                <p:cTn id="14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9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0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1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3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4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9" fill="hold">
                      <p:stCondLst>
                        <p:cond delay="indefinite"/>
                      </p:stCondLst>
                      <p:childTnLst>
                        <p:par>
                          <p:cTn id="160" fill="hold">
                            <p:stCondLst>
                              <p:cond delay="0"/>
                            </p:stCondLst>
                            <p:childTnLst>
                              <p:par>
                                <p:cTn id="16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-2.96296E-6 L 0.20352 0.65 " pathEditMode="relative" rAng="0" ptsTypes="AA">
                                      <p:cBhvr>
                                        <p:cTn id="162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169" y="32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3" fill="hold">
                      <p:stCondLst>
                        <p:cond delay="indefinite"/>
                      </p:stCondLst>
                      <p:childTnLst>
                        <p:par>
                          <p:cTn id="164" fill="hold">
                            <p:stCondLst>
                              <p:cond delay="0"/>
                            </p:stCondLst>
                            <p:childTnLst>
                              <p:par>
                                <p:cTn id="16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221 -0.00764 L 0.1957 0.66366 " pathEditMode="relative" rAng="0" ptsTypes="AA">
                                      <p:cBhvr>
                                        <p:cTn id="16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674" y="3356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7" fill="hold">
                      <p:stCondLst>
                        <p:cond delay="indefinite"/>
                      </p:stCondLst>
                      <p:childTnLst>
                        <p:par>
                          <p:cTn id="168" fill="hold">
                            <p:stCondLst>
                              <p:cond delay="0"/>
                            </p:stCondLst>
                            <p:childTnLst>
                              <p:par>
                                <p:cTn id="16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-1.11111E-6 L 0.17981 0.65278 " pathEditMode="relative" rAng="0" ptsTypes="AA">
                                      <p:cBhvr>
                                        <p:cTn id="170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984" y="3263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1" fill="hold">
                      <p:stCondLst>
                        <p:cond delay="indefinite"/>
                      </p:stCondLst>
                      <p:childTnLst>
                        <p:par>
                          <p:cTn id="172" fill="hold">
                            <p:stCondLst>
                              <p:cond delay="0"/>
                            </p:stCondLst>
                            <p:childTnLst>
                              <p:par>
                                <p:cTn id="17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78 0.00532 L 0.17213 0.66898 " pathEditMode="relative" rAng="0" ptsTypes="AA">
                                      <p:cBhvr>
                                        <p:cTn id="174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568" y="3317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5" fill="hold">
                      <p:stCondLst>
                        <p:cond delay="indefinite"/>
                      </p:stCondLst>
                      <p:childTnLst>
                        <p:par>
                          <p:cTn id="176" fill="hold">
                            <p:stCondLst>
                              <p:cond delay="0"/>
                            </p:stCondLst>
                            <p:childTnLst>
                              <p:par>
                                <p:cTn id="17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56 -0.01297 L 0.15261 0.65509 " pathEditMode="relative" rAng="0" ptsTypes="AA">
                                      <p:cBhvr>
                                        <p:cTn id="17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344" y="3340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9" fill="hold">
                      <p:stCondLst>
                        <p:cond delay="indefinite"/>
                      </p:stCondLst>
                      <p:childTnLst>
                        <p:par>
                          <p:cTn id="180" fill="hold">
                            <p:stCondLst>
                              <p:cond delay="0"/>
                            </p:stCondLst>
                            <p:childTnLst>
                              <p:par>
                                <p:cTn id="18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456 -0.01273 L 0.15352 0.43472 " pathEditMode="relative" rAng="0" ptsTypes="AA">
                                      <p:cBhvr>
                                        <p:cTn id="182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904" y="2236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3" fill="hold">
                      <p:stCondLst>
                        <p:cond delay="indefinite"/>
                      </p:stCondLst>
                      <p:childTnLst>
                        <p:par>
                          <p:cTn id="184" fill="hold">
                            <p:stCondLst>
                              <p:cond delay="0"/>
                            </p:stCondLst>
                            <p:childTnLst>
                              <p:par>
                                <p:cTn id="18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1.85185E-6 L 0.14245 0.45833 " pathEditMode="relative" rAng="0" ptsTypes="AA">
                                      <p:cBhvr>
                                        <p:cTn id="186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122" y="2291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7" fill="hold">
                      <p:stCondLst>
                        <p:cond delay="indefinite"/>
                      </p:stCondLst>
                      <p:childTnLst>
                        <p:par>
                          <p:cTn id="188" fill="hold">
                            <p:stCondLst>
                              <p:cond delay="0"/>
                            </p:stCondLst>
                            <p:childTnLst>
                              <p:par>
                                <p:cTn id="18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456 -0.01968 L 0.1457 0.43703 " pathEditMode="relative" rAng="0" ptsTypes="AA">
                                      <p:cBhvr>
                                        <p:cTn id="190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057" y="2282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1" fill="hold">
                      <p:stCondLst>
                        <p:cond delay="indefinite"/>
                      </p:stCondLst>
                      <p:childTnLst>
                        <p:par>
                          <p:cTn id="192" fill="hold">
                            <p:stCondLst>
                              <p:cond delay="0"/>
                            </p:stCondLst>
                            <p:childTnLst>
                              <p:par>
                                <p:cTn id="19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75E-6 -1.85185E-6 L 0.11342 0.45046 " pathEditMode="relative" rAng="0" ptsTypes="AA">
                                      <p:cBhvr>
                                        <p:cTn id="194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664" y="2252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5" fill="hold">
                      <p:stCondLst>
                        <p:cond delay="indefinite"/>
                      </p:stCondLst>
                      <p:childTnLst>
                        <p:par>
                          <p:cTn id="196" fill="hold">
                            <p:stCondLst>
                              <p:cond delay="0"/>
                            </p:stCondLst>
                            <p:childTnLst>
                              <p:par>
                                <p:cTn id="19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58333E-6 4.07407E-6 L 0.0655 0.20995 " pathEditMode="relative" rAng="0" ptsTypes="AA">
                                      <p:cBhvr>
                                        <p:cTn id="198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268" y="1048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9" fill="hold">
                      <p:stCondLst>
                        <p:cond delay="indefinite"/>
                      </p:stCondLst>
                      <p:childTnLst>
                        <p:par>
                          <p:cTn id="200" fill="hold">
                            <p:stCondLst>
                              <p:cond delay="0"/>
                            </p:stCondLst>
                            <p:childTnLst>
                              <p:par>
                                <p:cTn id="20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443 -0.02894 L 0.08659 0.21412 " pathEditMode="relative" rAng="0" ptsTypes="AA">
                                      <p:cBhvr>
                                        <p:cTn id="202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102" y="1215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3" fill="hold">
                      <p:stCondLst>
                        <p:cond delay="indefinite"/>
                      </p:stCondLst>
                      <p:childTnLst>
                        <p:par>
                          <p:cTn id="204" fill="hold">
                            <p:stCondLst>
                              <p:cond delay="0"/>
                            </p:stCondLst>
                            <p:childTnLst>
                              <p:par>
                                <p:cTn id="20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112E-17 -3.33333E-6 L 0.07891 0.22547 " pathEditMode="relative" rAng="0" ptsTypes="AA">
                                      <p:cBhvr>
                                        <p:cTn id="206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945" y="1127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7" fill="hold">
                      <p:stCondLst>
                        <p:cond delay="indefinite"/>
                      </p:stCondLst>
                      <p:childTnLst>
                        <p:par>
                          <p:cTn id="208" fill="hold">
                            <p:stCondLst>
                              <p:cond delay="0"/>
                            </p:stCondLst>
                            <p:childTnLst>
                              <p:par>
                                <p:cTn id="20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91667E-6 -4.81481E-6 L -0.15508 0.65903 " pathEditMode="relative" rAng="0" ptsTypes="AA">
                                      <p:cBhvr>
                                        <p:cTn id="210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760" y="3294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1" fill="hold">
                      <p:stCondLst>
                        <p:cond delay="indefinite"/>
                      </p:stCondLst>
                      <p:childTnLst>
                        <p:par>
                          <p:cTn id="212" fill="hold">
                            <p:stCondLst>
                              <p:cond delay="0"/>
                            </p:stCondLst>
                            <p:childTnLst>
                              <p:par>
                                <p:cTn id="21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7 1.48148E-6 L -0.14193 0.65741 " pathEditMode="relative" rAng="0" ptsTypes="AA">
                                      <p:cBhvr>
                                        <p:cTn id="214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096" y="3287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5" fill="hold">
                      <p:stCondLst>
                        <p:cond delay="indefinite"/>
                      </p:stCondLst>
                      <p:childTnLst>
                        <p:par>
                          <p:cTn id="216" fill="hold">
                            <p:stCondLst>
                              <p:cond delay="0"/>
                            </p:stCondLst>
                            <p:childTnLst>
                              <p:par>
                                <p:cTn id="21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58333E-6 2.59259E-6 L -0.12084 0.6662 " pathEditMode="relative" rAng="0" ptsTypes="AA">
                                      <p:cBhvr>
                                        <p:cTn id="218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042" y="3331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9" fill="hold">
                      <p:stCondLst>
                        <p:cond delay="indefinite"/>
                      </p:stCondLst>
                      <p:childTnLst>
                        <p:par>
                          <p:cTn id="220" fill="hold">
                            <p:stCondLst>
                              <p:cond delay="0"/>
                            </p:stCondLst>
                            <p:childTnLst>
                              <p:par>
                                <p:cTn id="22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208 -0.07592 L -0.0832 0.59236 " pathEditMode="relative" rAng="0" ptsTypes="AA">
                                      <p:cBhvr>
                                        <p:cTn id="222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062" y="3340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3" fill="hold">
                      <p:stCondLst>
                        <p:cond delay="indefinite"/>
                      </p:stCondLst>
                      <p:childTnLst>
                        <p:par>
                          <p:cTn id="224" fill="hold">
                            <p:stCondLst>
                              <p:cond delay="0"/>
                            </p:stCondLst>
                            <p:childTnLst>
                              <p:par>
                                <p:cTn id="22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28 -0.07222 L -0.07396 0.50417 " pathEditMode="relative" rAng="0" ptsTypes="AA">
                                      <p:cBhvr>
                                        <p:cTn id="226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305" y="2881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7" fill="hold">
                      <p:stCondLst>
                        <p:cond delay="indefinite"/>
                      </p:stCondLst>
                      <p:childTnLst>
                        <p:par>
                          <p:cTn id="228" fill="hold">
                            <p:stCondLst>
                              <p:cond delay="0"/>
                            </p:stCondLst>
                            <p:childTnLst>
                              <p:par>
                                <p:cTn id="22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25E-7 -2.59259E-6 L -0.16211 0.32917 " pathEditMode="relative" rAng="0" ptsTypes="AA">
                                      <p:cBhvr>
                                        <p:cTn id="230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112" y="1645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1" fill="hold">
                      <p:stCondLst>
                        <p:cond delay="indefinite"/>
                      </p:stCondLst>
                      <p:childTnLst>
                        <p:par>
                          <p:cTn id="232" fill="hold">
                            <p:stCondLst>
                              <p:cond delay="0"/>
                            </p:stCondLst>
                            <p:childTnLst>
                              <p:par>
                                <p:cTn id="23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58333E-6 4.81481E-6 L -0.15182 0.33032 " pathEditMode="relative" rAng="0" ptsTypes="AA">
                                      <p:cBhvr>
                                        <p:cTn id="234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591" y="1650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5" fill="hold">
                      <p:stCondLst>
                        <p:cond delay="indefinite"/>
                      </p:stCondLst>
                      <p:childTnLst>
                        <p:par>
                          <p:cTn id="236" fill="hold">
                            <p:stCondLst>
                              <p:cond delay="0"/>
                            </p:stCondLst>
                            <p:childTnLst>
                              <p:par>
                                <p:cTn id="23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886 -0.00787 L -0.17916 0.35787 " pathEditMode="relative" rAng="0" ptsTypes="AA">
                                      <p:cBhvr>
                                        <p:cTn id="238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401" y="1828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9" fill="hold">
                      <p:stCondLst>
                        <p:cond delay="indefinite"/>
                      </p:stCondLst>
                      <p:childTnLst>
                        <p:par>
                          <p:cTn id="240" fill="hold">
                            <p:stCondLst>
                              <p:cond delay="0"/>
                            </p:stCondLst>
                            <p:childTnLst>
                              <p:par>
                                <p:cTn id="24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95833E-6 -4.07407E-6 L -0.19336 0.40093 " pathEditMode="relative" rAng="0" ptsTypes="AA">
                                      <p:cBhvr>
                                        <p:cTn id="242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674" y="2004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3" fill="hold">
                      <p:stCondLst>
                        <p:cond delay="indefinite"/>
                      </p:stCondLst>
                      <p:childTnLst>
                        <p:par>
                          <p:cTn id="244" fill="hold">
                            <p:stCondLst>
                              <p:cond delay="0"/>
                            </p:stCondLst>
                            <p:childTnLst>
                              <p:par>
                                <p:cTn id="24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56 0.02708 L 0.02331 0.29861 " pathEditMode="relative" rAng="0" ptsTypes="AA">
                                      <p:cBhvr>
                                        <p:cTn id="246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81" y="1356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7" fill="hold">
                      <p:stCondLst>
                        <p:cond delay="indefinite"/>
                      </p:stCondLst>
                      <p:childTnLst>
                        <p:par>
                          <p:cTn id="248" fill="hold">
                            <p:stCondLst>
                              <p:cond delay="0"/>
                            </p:stCondLst>
                            <p:childTnLst>
                              <p:par>
                                <p:cTn id="24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6.25E-7 -3.7037E-7 L 0.00234 0.23773 " pathEditMode="relative" rAng="0" ptsTypes="AA">
                                      <p:cBhvr>
                                        <p:cTn id="250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7" y="1187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1" fill="hold">
                      <p:stCondLst>
                        <p:cond delay="indefinite"/>
                      </p:stCondLst>
                      <p:childTnLst>
                        <p:par>
                          <p:cTn id="252" fill="hold">
                            <p:stCondLst>
                              <p:cond delay="0"/>
                            </p:stCondLst>
                            <p:childTnLst>
                              <p:par>
                                <p:cTn id="253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5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6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28" grpId="0"/>
      <p:bldP spid="29" grpId="0"/>
      <p:bldP spid="30" grpId="0"/>
      <p:bldP spid="31" grpId="0"/>
      <p:bldP spid="32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36</TotalTime>
  <Words>304</Words>
  <Application>Microsoft Office PowerPoint</Application>
  <PresentationFormat>Widescreen</PresentationFormat>
  <Paragraphs>147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3" baseType="lpstr">
      <vt:lpstr>Arial</vt:lpstr>
      <vt:lpstr>Calibri</vt:lpstr>
      <vt:lpstr>Calibri Light</vt:lpstr>
      <vt:lpstr>ikoshBAN</vt:lpstr>
      <vt:lpstr>NikoshBAN</vt:lpstr>
      <vt:lpstr>Times New Roman</vt:lpstr>
      <vt:lpstr>Vrinda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Hp</dc:creator>
  <cp:lastModifiedBy>Hp</cp:lastModifiedBy>
  <cp:revision>7</cp:revision>
  <dcterms:created xsi:type="dcterms:W3CDTF">2020-02-28T10:13:16Z</dcterms:created>
  <dcterms:modified xsi:type="dcterms:W3CDTF">2020-02-29T15:20:55Z</dcterms:modified>
</cp:coreProperties>
</file>