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9"/>
  </p:notesMasterIdLst>
  <p:sldIdLst>
    <p:sldId id="425" r:id="rId2"/>
    <p:sldId id="256" r:id="rId3"/>
    <p:sldId id="257" r:id="rId4"/>
    <p:sldId id="411" r:id="rId5"/>
    <p:sldId id="426" r:id="rId6"/>
    <p:sldId id="379" r:id="rId7"/>
    <p:sldId id="315" r:id="rId8"/>
    <p:sldId id="412" r:id="rId9"/>
    <p:sldId id="413" r:id="rId10"/>
    <p:sldId id="389" r:id="rId11"/>
    <p:sldId id="414" r:id="rId12"/>
    <p:sldId id="415" r:id="rId13"/>
    <p:sldId id="418" r:id="rId14"/>
    <p:sldId id="288" r:id="rId15"/>
    <p:sldId id="420" r:id="rId16"/>
    <p:sldId id="275"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a:srgbClr val="009900"/>
    <a:srgbClr val="FF0066"/>
    <a:srgbClr val="CCCC00"/>
    <a:srgbClr val="FFFFFF"/>
    <a:srgbClr val="00CC00"/>
    <a:srgbClr val="FFCC66"/>
    <a:srgbClr val="0000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91" autoAdjust="0"/>
  </p:normalViewPr>
  <p:slideViewPr>
    <p:cSldViewPr>
      <p:cViewPr varScale="1">
        <p:scale>
          <a:sx n="72" d="100"/>
          <a:sy n="72" d="100"/>
        </p:scale>
        <p:origin x="132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37DBC0-EBBB-4062-BD63-9F2C21B93DE9}" type="datetimeFigureOut">
              <a:rPr lang="en-US" smtClean="0"/>
              <a:t>3/1/2020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E2BF3-EA9E-4706-8545-861410663C75}" type="slidenum">
              <a:rPr lang="en-US" smtClean="0"/>
              <a:t>‹#›</a:t>
            </a:fld>
            <a:endParaRPr lang="en-US"/>
          </a:p>
        </p:txBody>
      </p:sp>
    </p:spTree>
    <p:extLst>
      <p:ext uri="{BB962C8B-B14F-4D97-AF65-F5344CB8AC3E}">
        <p14:creationId xmlns:p14="http://schemas.microsoft.com/office/powerpoint/2010/main" val="1249331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E2BF3-EA9E-4706-8545-861410663C75}" type="slidenum">
              <a:rPr lang="en-US" smtClean="0"/>
              <a:t>17</a:t>
            </a:fld>
            <a:endParaRPr lang="en-US"/>
          </a:p>
        </p:txBody>
      </p:sp>
    </p:spTree>
    <p:extLst>
      <p:ext uri="{BB962C8B-B14F-4D97-AF65-F5344CB8AC3E}">
        <p14:creationId xmlns:p14="http://schemas.microsoft.com/office/powerpoint/2010/main" val="946167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94469-2B31-403D-8948-15A614BDF65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D7DA4B2-5E6C-4C5D-A960-59352E705CE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7D93D8-E77A-4191-A7AB-4EFB21EDC226}"/>
              </a:ext>
            </a:extLst>
          </p:cNvPr>
          <p:cNvSpPr>
            <a:spLocks noGrp="1"/>
          </p:cNvSpPr>
          <p:nvPr>
            <p:ph type="dt" sz="half" idx="10"/>
          </p:nvPr>
        </p:nvSpPr>
        <p:spPr/>
        <p:txBody>
          <a:bodyPr/>
          <a:lstStyle/>
          <a:p>
            <a:fld id="{1D8BD707-D9CF-40AE-B4C6-C98DA3205C09}" type="datetimeFigureOut">
              <a:rPr lang="en-US" smtClean="0"/>
              <a:pPr/>
              <a:t>3/1/2020</a:t>
            </a:fld>
            <a:endParaRPr lang="en-US"/>
          </a:p>
        </p:txBody>
      </p:sp>
      <p:sp>
        <p:nvSpPr>
          <p:cNvPr id="5" name="Footer Placeholder 4">
            <a:extLst>
              <a:ext uri="{FF2B5EF4-FFF2-40B4-BE49-F238E27FC236}">
                <a16:creationId xmlns:a16="http://schemas.microsoft.com/office/drawing/2014/main" id="{0C6902D4-CCF2-41A8-8574-9110E7DC7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8E9AEE-4B6B-4852-BCC1-3248C955F1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1724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FA9DF-72C5-4114-B898-1F08408D49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454354-7C6E-4978-851A-548119A33FA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42C5B-E561-4B7C-8AA8-2DF95AAAEF26}"/>
              </a:ext>
            </a:extLst>
          </p:cNvPr>
          <p:cNvSpPr>
            <a:spLocks noGrp="1"/>
          </p:cNvSpPr>
          <p:nvPr>
            <p:ph type="dt" sz="half" idx="10"/>
          </p:nvPr>
        </p:nvSpPr>
        <p:spPr/>
        <p:txBody>
          <a:bodyPr/>
          <a:lstStyle/>
          <a:p>
            <a:fld id="{1D8BD707-D9CF-40AE-B4C6-C98DA3205C09}" type="datetimeFigureOut">
              <a:rPr lang="en-US" smtClean="0"/>
              <a:pPr/>
              <a:t>3/1/2020</a:t>
            </a:fld>
            <a:endParaRPr lang="en-US"/>
          </a:p>
        </p:txBody>
      </p:sp>
      <p:sp>
        <p:nvSpPr>
          <p:cNvPr id="5" name="Footer Placeholder 4">
            <a:extLst>
              <a:ext uri="{FF2B5EF4-FFF2-40B4-BE49-F238E27FC236}">
                <a16:creationId xmlns:a16="http://schemas.microsoft.com/office/drawing/2014/main" id="{2501DD2E-8D94-48AC-8158-0192A5A36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2537CF-29FB-4F15-8405-187E9BE886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127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1BBE95-91E5-479D-8690-6ADA5416999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1E367F-13C8-47EF-9B20-8EBD6BFB4F35}"/>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2A886-2976-4E81-AC13-8EC74F2343C2}"/>
              </a:ext>
            </a:extLst>
          </p:cNvPr>
          <p:cNvSpPr>
            <a:spLocks noGrp="1"/>
          </p:cNvSpPr>
          <p:nvPr>
            <p:ph type="dt" sz="half" idx="10"/>
          </p:nvPr>
        </p:nvSpPr>
        <p:spPr/>
        <p:txBody>
          <a:bodyPr/>
          <a:lstStyle/>
          <a:p>
            <a:fld id="{1D8BD707-D9CF-40AE-B4C6-C98DA3205C09}" type="datetimeFigureOut">
              <a:rPr lang="en-US" smtClean="0"/>
              <a:pPr/>
              <a:t>3/1/2020</a:t>
            </a:fld>
            <a:endParaRPr lang="en-US"/>
          </a:p>
        </p:txBody>
      </p:sp>
      <p:sp>
        <p:nvSpPr>
          <p:cNvPr id="5" name="Footer Placeholder 4">
            <a:extLst>
              <a:ext uri="{FF2B5EF4-FFF2-40B4-BE49-F238E27FC236}">
                <a16:creationId xmlns:a16="http://schemas.microsoft.com/office/drawing/2014/main" id="{F6F473EA-F759-478C-A61E-906DBCBA1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E2FA9-95D3-453E-8156-97C3B094225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977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3C88A-33BD-4DE9-9C52-57769B10B0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ED5866-9ACC-4161-ADD8-31995C7D7F1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9A2A9-713F-4733-B06A-7733BD0CBBDF}"/>
              </a:ext>
            </a:extLst>
          </p:cNvPr>
          <p:cNvSpPr>
            <a:spLocks noGrp="1"/>
          </p:cNvSpPr>
          <p:nvPr>
            <p:ph type="dt" sz="half" idx="10"/>
          </p:nvPr>
        </p:nvSpPr>
        <p:spPr/>
        <p:txBody>
          <a:bodyPr/>
          <a:lstStyle/>
          <a:p>
            <a:fld id="{1D8BD707-D9CF-40AE-B4C6-C98DA3205C09}" type="datetimeFigureOut">
              <a:rPr lang="en-US" smtClean="0"/>
              <a:pPr/>
              <a:t>3/1/2020</a:t>
            </a:fld>
            <a:endParaRPr lang="en-US"/>
          </a:p>
        </p:txBody>
      </p:sp>
      <p:sp>
        <p:nvSpPr>
          <p:cNvPr id="5" name="Footer Placeholder 4">
            <a:extLst>
              <a:ext uri="{FF2B5EF4-FFF2-40B4-BE49-F238E27FC236}">
                <a16:creationId xmlns:a16="http://schemas.microsoft.com/office/drawing/2014/main" id="{730AAC7F-5BD6-4CA2-A1BD-105D857846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3DC48-9178-4A59-BD49-F57805CE021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707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3133B-DF05-43D7-9869-8EF977A0295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4EBD5B0-0110-47C7-A888-0B98CE7693F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4FA704-9EA8-452F-89CD-162E6AAA6AE8}"/>
              </a:ext>
            </a:extLst>
          </p:cNvPr>
          <p:cNvSpPr>
            <a:spLocks noGrp="1"/>
          </p:cNvSpPr>
          <p:nvPr>
            <p:ph type="dt" sz="half" idx="10"/>
          </p:nvPr>
        </p:nvSpPr>
        <p:spPr/>
        <p:txBody>
          <a:bodyPr/>
          <a:lstStyle/>
          <a:p>
            <a:fld id="{1D8BD707-D9CF-40AE-B4C6-C98DA3205C09}" type="datetimeFigureOut">
              <a:rPr lang="en-US" smtClean="0"/>
              <a:pPr/>
              <a:t>3/1/2020</a:t>
            </a:fld>
            <a:endParaRPr lang="en-US"/>
          </a:p>
        </p:txBody>
      </p:sp>
      <p:sp>
        <p:nvSpPr>
          <p:cNvPr id="5" name="Footer Placeholder 4">
            <a:extLst>
              <a:ext uri="{FF2B5EF4-FFF2-40B4-BE49-F238E27FC236}">
                <a16:creationId xmlns:a16="http://schemas.microsoft.com/office/drawing/2014/main" id="{A00C5CFF-2435-4BF9-A5A3-B3298B177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F5D392-0612-4841-A87F-49927CAABDA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8668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7478-9BFF-482E-8CF8-EAB0981B9B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3666D8-3EA8-413A-9A32-5158BD0E6BF1}"/>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E4A11C-86E9-44F2-A27B-3FB747243BC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054B76-CDA1-4571-A0C1-FC0E124F73FF}"/>
              </a:ext>
            </a:extLst>
          </p:cNvPr>
          <p:cNvSpPr>
            <a:spLocks noGrp="1"/>
          </p:cNvSpPr>
          <p:nvPr>
            <p:ph type="dt" sz="half" idx="10"/>
          </p:nvPr>
        </p:nvSpPr>
        <p:spPr/>
        <p:txBody>
          <a:bodyPr/>
          <a:lstStyle/>
          <a:p>
            <a:fld id="{1D8BD707-D9CF-40AE-B4C6-C98DA3205C09}" type="datetimeFigureOut">
              <a:rPr lang="en-US" smtClean="0"/>
              <a:pPr/>
              <a:t>3/1/2020</a:t>
            </a:fld>
            <a:endParaRPr lang="en-US"/>
          </a:p>
        </p:txBody>
      </p:sp>
      <p:sp>
        <p:nvSpPr>
          <p:cNvPr id="6" name="Footer Placeholder 5">
            <a:extLst>
              <a:ext uri="{FF2B5EF4-FFF2-40B4-BE49-F238E27FC236}">
                <a16:creationId xmlns:a16="http://schemas.microsoft.com/office/drawing/2014/main" id="{45751DE6-FB94-44EB-8B1B-9CFC25DE2C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EE65BB-FEE8-4408-AC81-144BE12FFF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569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D8DDA-0125-4868-9510-1F6FB3A55D3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14E8E2-33D9-49DE-9EDC-7DD5C99E360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82EA9921-40E9-4F14-AC6F-DC20705988C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99D3A6-2387-4199-8BD7-9FC77AFE90C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291687F-6B41-461A-8CB7-9501872A7E0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9866D0-ADFB-4BB5-B207-063317133BCD}"/>
              </a:ext>
            </a:extLst>
          </p:cNvPr>
          <p:cNvSpPr>
            <a:spLocks noGrp="1"/>
          </p:cNvSpPr>
          <p:nvPr>
            <p:ph type="dt" sz="half" idx="10"/>
          </p:nvPr>
        </p:nvSpPr>
        <p:spPr/>
        <p:txBody>
          <a:bodyPr/>
          <a:lstStyle/>
          <a:p>
            <a:fld id="{1D8BD707-D9CF-40AE-B4C6-C98DA3205C09}" type="datetimeFigureOut">
              <a:rPr lang="en-US" smtClean="0"/>
              <a:pPr/>
              <a:t>3/1/2020</a:t>
            </a:fld>
            <a:endParaRPr lang="en-US"/>
          </a:p>
        </p:txBody>
      </p:sp>
      <p:sp>
        <p:nvSpPr>
          <p:cNvPr id="8" name="Footer Placeholder 7">
            <a:extLst>
              <a:ext uri="{FF2B5EF4-FFF2-40B4-BE49-F238E27FC236}">
                <a16:creationId xmlns:a16="http://schemas.microsoft.com/office/drawing/2014/main" id="{BFB24D36-5527-473A-90CA-FA08FAA4A2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A21CF7-BE62-4A87-AA71-D3B90CC4AEC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3749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801E7-C29D-489B-B137-712F6A78B0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C77081-5FFE-4A14-A05D-91586C876D7C}"/>
              </a:ext>
            </a:extLst>
          </p:cNvPr>
          <p:cNvSpPr>
            <a:spLocks noGrp="1"/>
          </p:cNvSpPr>
          <p:nvPr>
            <p:ph type="dt" sz="half" idx="10"/>
          </p:nvPr>
        </p:nvSpPr>
        <p:spPr/>
        <p:txBody>
          <a:bodyPr/>
          <a:lstStyle/>
          <a:p>
            <a:fld id="{1D8BD707-D9CF-40AE-B4C6-C98DA3205C09}" type="datetimeFigureOut">
              <a:rPr lang="en-US" smtClean="0"/>
              <a:pPr/>
              <a:t>3/1/2020</a:t>
            </a:fld>
            <a:endParaRPr lang="en-US"/>
          </a:p>
        </p:txBody>
      </p:sp>
      <p:sp>
        <p:nvSpPr>
          <p:cNvPr id="4" name="Footer Placeholder 3">
            <a:extLst>
              <a:ext uri="{FF2B5EF4-FFF2-40B4-BE49-F238E27FC236}">
                <a16:creationId xmlns:a16="http://schemas.microsoft.com/office/drawing/2014/main" id="{1187CF2B-F496-45D3-BD5F-59C8A1E429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7CE40-1F00-4002-AEE7-F9870EB530A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9100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BBC423-4FF0-488C-86C9-94877B607E33}"/>
              </a:ext>
            </a:extLst>
          </p:cNvPr>
          <p:cNvSpPr>
            <a:spLocks noGrp="1"/>
          </p:cNvSpPr>
          <p:nvPr>
            <p:ph type="dt" sz="half" idx="10"/>
          </p:nvPr>
        </p:nvSpPr>
        <p:spPr/>
        <p:txBody>
          <a:bodyPr/>
          <a:lstStyle/>
          <a:p>
            <a:fld id="{1D8BD707-D9CF-40AE-B4C6-C98DA3205C09}" type="datetimeFigureOut">
              <a:rPr lang="en-US" smtClean="0"/>
              <a:pPr/>
              <a:t>3/1/2020</a:t>
            </a:fld>
            <a:endParaRPr lang="en-US"/>
          </a:p>
        </p:txBody>
      </p:sp>
      <p:sp>
        <p:nvSpPr>
          <p:cNvPr id="3" name="Footer Placeholder 2">
            <a:extLst>
              <a:ext uri="{FF2B5EF4-FFF2-40B4-BE49-F238E27FC236}">
                <a16:creationId xmlns:a16="http://schemas.microsoft.com/office/drawing/2014/main" id="{B9059CC8-2DF6-4E60-8EF9-3B491258B4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B44620-6083-4F8C-A0B8-587954E7E66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2482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8F18-FD9D-4E92-A846-4C9B72BE3BC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6AC6846-388F-4A72-AB1D-3B3F3F8AF3E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469D30-88D1-472B-A02C-BB56B0AF663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BC7C42F-63FD-4853-9A4D-DC6D9135820E}"/>
              </a:ext>
            </a:extLst>
          </p:cNvPr>
          <p:cNvSpPr>
            <a:spLocks noGrp="1"/>
          </p:cNvSpPr>
          <p:nvPr>
            <p:ph type="dt" sz="half" idx="10"/>
          </p:nvPr>
        </p:nvSpPr>
        <p:spPr/>
        <p:txBody>
          <a:bodyPr/>
          <a:lstStyle/>
          <a:p>
            <a:fld id="{1D8BD707-D9CF-40AE-B4C6-C98DA3205C09}" type="datetimeFigureOut">
              <a:rPr lang="en-US" smtClean="0"/>
              <a:pPr/>
              <a:t>3/1/2020</a:t>
            </a:fld>
            <a:endParaRPr lang="en-US"/>
          </a:p>
        </p:txBody>
      </p:sp>
      <p:sp>
        <p:nvSpPr>
          <p:cNvPr id="6" name="Footer Placeholder 5">
            <a:extLst>
              <a:ext uri="{FF2B5EF4-FFF2-40B4-BE49-F238E27FC236}">
                <a16:creationId xmlns:a16="http://schemas.microsoft.com/office/drawing/2014/main" id="{84A74AEF-13F1-41D8-BDBE-A588D782F7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C8AED6-39D3-4167-AC03-78786C64284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5118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D9C4-C45B-41B2-AA58-6BA4EB5D795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8C87773-73B0-4B64-B6B4-80A477562B4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992D799-6195-43AC-A6CF-FE66A9DDB9D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DA85B22-19D7-4A49-9880-D09A122D80BA}"/>
              </a:ext>
            </a:extLst>
          </p:cNvPr>
          <p:cNvSpPr>
            <a:spLocks noGrp="1"/>
          </p:cNvSpPr>
          <p:nvPr>
            <p:ph type="dt" sz="half" idx="10"/>
          </p:nvPr>
        </p:nvSpPr>
        <p:spPr/>
        <p:txBody>
          <a:bodyPr/>
          <a:lstStyle/>
          <a:p>
            <a:fld id="{1D8BD707-D9CF-40AE-B4C6-C98DA3205C09}" type="datetimeFigureOut">
              <a:rPr lang="en-US" smtClean="0"/>
              <a:pPr/>
              <a:t>3/1/2020</a:t>
            </a:fld>
            <a:endParaRPr lang="en-US"/>
          </a:p>
        </p:txBody>
      </p:sp>
      <p:sp>
        <p:nvSpPr>
          <p:cNvPr id="6" name="Footer Placeholder 5">
            <a:extLst>
              <a:ext uri="{FF2B5EF4-FFF2-40B4-BE49-F238E27FC236}">
                <a16:creationId xmlns:a16="http://schemas.microsoft.com/office/drawing/2014/main" id="{B5E1A3F9-B077-47D6-834E-CC4A24ECDE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4F9674-3300-4E7D-9975-103AEF6632AD}"/>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1700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BC41D7-B3B3-412E-A265-DE60048F78B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FD5258-A995-4D98-9ADB-C43EE66278B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538A7-1FDC-44BB-BAE3-60EE8BB46C0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3/1/2020</a:t>
            </a:fld>
            <a:endParaRPr lang="en-US"/>
          </a:p>
        </p:txBody>
      </p:sp>
      <p:sp>
        <p:nvSpPr>
          <p:cNvPr id="5" name="Footer Placeholder 4">
            <a:extLst>
              <a:ext uri="{FF2B5EF4-FFF2-40B4-BE49-F238E27FC236}">
                <a16:creationId xmlns:a16="http://schemas.microsoft.com/office/drawing/2014/main" id="{5D57E26B-2625-4FD8-AD19-F287E75BE6D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D1C47C-82AE-49EA-9509-B7C49943381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446425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54EDC7-D47B-4C51-AD1A-3E657D79CB83}"/>
              </a:ext>
            </a:extLst>
          </p:cNvPr>
          <p:cNvPicPr>
            <a:picLocks noChangeAspect="1"/>
          </p:cNvPicPr>
          <p:nvPr/>
        </p:nvPicPr>
        <p:blipFill>
          <a:blip r:embed="rId2"/>
          <a:stretch>
            <a:fillRect/>
          </a:stretch>
        </p:blipFill>
        <p:spPr>
          <a:xfrm>
            <a:off x="-142461" y="0"/>
            <a:ext cx="9296400" cy="6858000"/>
          </a:xfrm>
          <a:prstGeom prst="rect">
            <a:avLst/>
          </a:prstGeom>
        </p:spPr>
      </p:pic>
    </p:spTree>
    <p:extLst>
      <p:ext uri="{BB962C8B-B14F-4D97-AF65-F5344CB8AC3E}">
        <p14:creationId xmlns:p14="http://schemas.microsoft.com/office/powerpoint/2010/main" val="3719045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91AB917-86E0-4392-9632-C53295F5032C}"/>
              </a:ext>
            </a:extLst>
          </p:cNvPr>
          <p:cNvGraphicFramePr>
            <a:graphicFrameLocks noGrp="1"/>
          </p:cNvGraphicFramePr>
          <p:nvPr>
            <p:extLst>
              <p:ext uri="{D42A27DB-BD31-4B8C-83A1-F6EECF244321}">
                <p14:modId xmlns:p14="http://schemas.microsoft.com/office/powerpoint/2010/main" val="92152928"/>
              </p:ext>
            </p:extLst>
          </p:nvPr>
        </p:nvGraphicFramePr>
        <p:xfrm>
          <a:off x="838200" y="838201"/>
          <a:ext cx="7620000" cy="534666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1485662887"/>
                    </a:ext>
                  </a:extLst>
                </a:gridCol>
                <a:gridCol w="3200400">
                  <a:extLst>
                    <a:ext uri="{9D8B030D-6E8A-4147-A177-3AD203B41FA5}">
                      <a16:colId xmlns:a16="http://schemas.microsoft.com/office/drawing/2014/main" val="4102028621"/>
                    </a:ext>
                  </a:extLst>
                </a:gridCol>
                <a:gridCol w="609600">
                  <a:extLst>
                    <a:ext uri="{9D8B030D-6E8A-4147-A177-3AD203B41FA5}">
                      <a16:colId xmlns:a16="http://schemas.microsoft.com/office/drawing/2014/main" val="746015133"/>
                    </a:ext>
                  </a:extLst>
                </a:gridCol>
                <a:gridCol w="3200400">
                  <a:extLst>
                    <a:ext uri="{9D8B030D-6E8A-4147-A177-3AD203B41FA5}">
                      <a16:colId xmlns:a16="http://schemas.microsoft.com/office/drawing/2014/main" val="1510101816"/>
                    </a:ext>
                  </a:extLst>
                </a:gridCol>
              </a:tblGrid>
              <a:tr h="555830">
                <a:tc gridSpan="4">
                  <a:txBody>
                    <a:bodyPr/>
                    <a:lstStyle/>
                    <a:p>
                      <a:pPr algn="ctr"/>
                      <a:r>
                        <a:rPr lang="bn-IN" sz="4800" b="0" dirty="0">
                          <a:latin typeface="NikoshBAN" panose="02000000000000000000" pitchFamily="2" charset="0"/>
                          <a:cs typeface="NikoshBAN" panose="02000000000000000000" pitchFamily="2" charset="0"/>
                        </a:rPr>
                        <a:t>সমাধান</a:t>
                      </a:r>
                      <a:endParaRPr lang="en-US" sz="2000" b="0" dirty="0">
                        <a:latin typeface="NikoshBAN" panose="02000000000000000000" pitchFamily="2" charset="0"/>
                        <a:cs typeface="NikoshBAN" panose="02000000000000000000" pitchFamily="2" charset="0"/>
                      </a:endParaRPr>
                    </a:p>
                  </a:txBody>
                  <a:tcPr anchor="ctr">
                    <a:solidFill>
                      <a:schemeClr val="accent4">
                        <a:lumMod val="7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23361775"/>
                  </a:ext>
                </a:extLst>
              </a:tr>
              <a:tr h="1062190">
                <a:tc gridSpan="4">
                  <a:txBody>
                    <a:bodyPr/>
                    <a:lstStyle/>
                    <a:p>
                      <a:pPr algn="just"/>
                      <a:r>
                        <a:rPr lang="bn-IN" sz="2400" dirty="0">
                          <a:latin typeface="NikoshBAN" panose="02000000000000000000" pitchFamily="2" charset="0"/>
                          <a:cs typeface="NikoshBAN" panose="02000000000000000000" pitchFamily="2" charset="0"/>
                        </a:rPr>
                        <a:t>ব্যক্তি তার মেধা ও মননশীলতা ব্যবহার করে যা কিছু সৃষ্টি করে তাকে মেধাসম্পদ বলে। সৃজনশীল ব্যক্তি দীর্ঘদিন প্রচেষ্টা চালিয়ে মেধাসম্পদ সৃষ্টি করে। এক্ষেত্রে তার অনুমতি ছাড়া অন্য কেউ তার মেধাসম্পদ ব্যবহার করতে পারে না। যেমন-</a:t>
                      </a:r>
                      <a:endParaRPr lang="en-US" sz="2400" dirty="0">
                        <a:latin typeface="NikoshBAN" panose="02000000000000000000" pitchFamily="2" charset="0"/>
                        <a:cs typeface="NikoshBAN" panose="02000000000000000000" pitchFamily="2" charset="0"/>
                      </a:endParaRPr>
                    </a:p>
                  </a:txBody>
                  <a:tcPr>
                    <a:solidFill>
                      <a:schemeClr val="accent3">
                        <a:lumMod val="60000"/>
                        <a:lumOff val="4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888297405"/>
                  </a:ext>
                </a:extLst>
              </a:tr>
              <a:tr h="555830">
                <a:tc>
                  <a:txBody>
                    <a:bodyPr/>
                    <a:lstStyle/>
                    <a:p>
                      <a:pPr algn="ctr"/>
                      <a:r>
                        <a:rPr lang="bn-IN" sz="2400" dirty="0">
                          <a:latin typeface="NikoshBAN" panose="02000000000000000000" pitchFamily="2" charset="0"/>
                          <a:cs typeface="NikoshBAN" panose="02000000000000000000" pitchFamily="2" charset="0"/>
                        </a:rPr>
                        <a:t>১.</a:t>
                      </a:r>
                      <a:endParaRPr lang="en-US" sz="2400" dirty="0">
                        <a:latin typeface="NikoshBAN" panose="02000000000000000000" pitchFamily="2" charset="0"/>
                        <a:cs typeface="NikoshBAN" panose="02000000000000000000" pitchFamily="2" charset="0"/>
                      </a:endParaRPr>
                    </a:p>
                  </a:txBody>
                  <a:tcPr anchor="ctr">
                    <a:solidFill>
                      <a:schemeClr val="accent2">
                        <a:lumMod val="60000"/>
                        <a:lumOff val="40000"/>
                      </a:schemeClr>
                    </a:solidFill>
                  </a:tcPr>
                </a:tc>
                <a:tc>
                  <a:txBody>
                    <a:bodyPr/>
                    <a:lstStyle/>
                    <a:p>
                      <a:r>
                        <a:rPr lang="bn-IN" sz="2400" dirty="0">
                          <a:latin typeface="NikoshBAN" panose="02000000000000000000" pitchFamily="2" charset="0"/>
                          <a:cs typeface="NikoshBAN" panose="02000000000000000000" pitchFamily="2" charset="0"/>
                        </a:rPr>
                        <a:t>গল্প</a:t>
                      </a:r>
                      <a:endParaRPr lang="en-US" sz="2400" dirty="0">
                        <a:latin typeface="NikoshBAN" panose="02000000000000000000" pitchFamily="2" charset="0"/>
                        <a:cs typeface="NikoshBAN" panose="02000000000000000000" pitchFamily="2" charset="0"/>
                      </a:endParaRPr>
                    </a:p>
                  </a:txBody>
                  <a:tcPr anchor="ctr">
                    <a:solidFill>
                      <a:schemeClr val="accent6">
                        <a:lumMod val="60000"/>
                        <a:lumOff val="40000"/>
                      </a:schemeClr>
                    </a:solidFill>
                  </a:tcPr>
                </a:tc>
                <a:tc>
                  <a:txBody>
                    <a:bodyPr/>
                    <a:lstStyle/>
                    <a:p>
                      <a:pPr algn="ctr"/>
                      <a:r>
                        <a:rPr lang="bn-IN" sz="2400" dirty="0">
                          <a:latin typeface="NikoshBAN" panose="02000000000000000000" pitchFamily="2" charset="0"/>
                          <a:cs typeface="NikoshBAN" panose="02000000000000000000" pitchFamily="2" charset="0"/>
                        </a:rPr>
                        <a:t>৭.</a:t>
                      </a:r>
                      <a:endParaRPr lang="en-US" sz="2400" dirty="0">
                        <a:latin typeface="NikoshBAN" panose="02000000000000000000" pitchFamily="2" charset="0"/>
                        <a:cs typeface="NikoshBAN" panose="02000000000000000000" pitchFamily="2" charset="0"/>
                      </a:endParaRPr>
                    </a:p>
                  </a:txBody>
                  <a:tcPr anchor="ctr">
                    <a:solidFill>
                      <a:schemeClr val="accent2">
                        <a:lumMod val="60000"/>
                        <a:lumOff val="40000"/>
                      </a:schemeClr>
                    </a:solidFill>
                  </a:tcPr>
                </a:tc>
                <a:tc>
                  <a:txBody>
                    <a:bodyPr/>
                    <a:lstStyle/>
                    <a:p>
                      <a:r>
                        <a:rPr lang="bn-IN" sz="2400" dirty="0">
                          <a:latin typeface="NikoshBAN" panose="02000000000000000000" pitchFamily="2" charset="0"/>
                          <a:cs typeface="NikoshBAN" panose="02000000000000000000" pitchFamily="2" charset="0"/>
                        </a:rPr>
                        <a:t>যেকোনো আবিষ্কার</a:t>
                      </a:r>
                      <a:endParaRPr lang="en-US" sz="2400" dirty="0">
                        <a:latin typeface="NikoshBAN" panose="02000000000000000000" pitchFamily="2" charset="0"/>
                        <a:cs typeface="NikoshBAN" panose="02000000000000000000" pitchFamily="2" charset="0"/>
                      </a:endParaRPr>
                    </a:p>
                  </a:txBody>
                  <a:tcPr anchor="ctr">
                    <a:solidFill>
                      <a:schemeClr val="accent6">
                        <a:lumMod val="60000"/>
                        <a:lumOff val="40000"/>
                      </a:schemeClr>
                    </a:solidFill>
                  </a:tcPr>
                </a:tc>
                <a:extLst>
                  <a:ext uri="{0D108BD9-81ED-4DB2-BD59-A6C34878D82A}">
                    <a16:rowId xmlns:a16="http://schemas.microsoft.com/office/drawing/2014/main" val="2489987906"/>
                  </a:ext>
                </a:extLst>
              </a:tr>
              <a:tr h="555830">
                <a:tc>
                  <a:txBody>
                    <a:bodyPr/>
                    <a:lstStyle/>
                    <a:p>
                      <a:pPr algn="ctr"/>
                      <a:r>
                        <a:rPr lang="bn-IN" sz="2400" dirty="0">
                          <a:latin typeface="NikoshBAN" panose="02000000000000000000" pitchFamily="2" charset="0"/>
                          <a:cs typeface="NikoshBAN" panose="02000000000000000000" pitchFamily="2" charset="0"/>
                        </a:rPr>
                        <a:t>২.</a:t>
                      </a:r>
                      <a:endParaRPr lang="en-US" sz="2400" dirty="0">
                        <a:latin typeface="NikoshBAN" panose="02000000000000000000" pitchFamily="2" charset="0"/>
                        <a:cs typeface="NikoshBAN" panose="02000000000000000000" pitchFamily="2" charset="0"/>
                      </a:endParaRPr>
                    </a:p>
                  </a:txBody>
                  <a:tcPr anchor="ctr">
                    <a:solidFill>
                      <a:schemeClr val="accent2">
                        <a:lumMod val="60000"/>
                        <a:lumOff val="40000"/>
                      </a:schemeClr>
                    </a:solidFill>
                  </a:tcPr>
                </a:tc>
                <a:tc>
                  <a:txBody>
                    <a:bodyPr/>
                    <a:lstStyle/>
                    <a:p>
                      <a:r>
                        <a:rPr lang="bn-IN" sz="2400" dirty="0">
                          <a:latin typeface="NikoshBAN" panose="02000000000000000000" pitchFamily="2" charset="0"/>
                          <a:cs typeface="NikoshBAN" panose="02000000000000000000" pitchFamily="2" charset="0"/>
                        </a:rPr>
                        <a:t>নাটক </a:t>
                      </a:r>
                      <a:endParaRPr lang="en-US" sz="2400" dirty="0">
                        <a:latin typeface="NikoshBAN" panose="02000000000000000000" pitchFamily="2" charset="0"/>
                        <a:cs typeface="NikoshBAN" panose="02000000000000000000" pitchFamily="2" charset="0"/>
                      </a:endParaRPr>
                    </a:p>
                  </a:txBody>
                  <a:tcPr anchor="ctr">
                    <a:solidFill>
                      <a:schemeClr val="accent6">
                        <a:lumMod val="60000"/>
                        <a:lumOff val="40000"/>
                      </a:schemeClr>
                    </a:solidFill>
                  </a:tcPr>
                </a:tc>
                <a:tc>
                  <a:txBody>
                    <a:bodyPr/>
                    <a:lstStyle/>
                    <a:p>
                      <a:pPr algn="ctr"/>
                      <a:r>
                        <a:rPr lang="bn-IN" sz="2400" dirty="0">
                          <a:latin typeface="NikoshBAN" panose="02000000000000000000" pitchFamily="2" charset="0"/>
                          <a:cs typeface="NikoshBAN" panose="02000000000000000000" pitchFamily="2" charset="0"/>
                        </a:rPr>
                        <a:t>৮.</a:t>
                      </a:r>
                      <a:endParaRPr lang="en-US" sz="2400" dirty="0">
                        <a:latin typeface="NikoshBAN" panose="02000000000000000000" pitchFamily="2" charset="0"/>
                        <a:cs typeface="NikoshBAN" panose="02000000000000000000" pitchFamily="2" charset="0"/>
                      </a:endParaRPr>
                    </a:p>
                  </a:txBody>
                  <a:tcPr anchor="ctr">
                    <a:solidFill>
                      <a:schemeClr val="accent2">
                        <a:lumMod val="60000"/>
                        <a:lumOff val="40000"/>
                      </a:schemeClr>
                    </a:solidFill>
                  </a:tcPr>
                </a:tc>
                <a:tc>
                  <a:txBody>
                    <a:bodyPr/>
                    <a:lstStyle/>
                    <a:p>
                      <a:r>
                        <a:rPr lang="bn-IN" sz="2400" dirty="0">
                          <a:latin typeface="NikoshBAN" panose="02000000000000000000" pitchFamily="2" charset="0"/>
                          <a:cs typeface="NikoshBAN" panose="02000000000000000000" pitchFamily="2" charset="0"/>
                        </a:rPr>
                        <a:t>সাহিত্য</a:t>
                      </a:r>
                      <a:endParaRPr lang="en-US" sz="2400" dirty="0">
                        <a:latin typeface="NikoshBAN" panose="02000000000000000000" pitchFamily="2" charset="0"/>
                        <a:cs typeface="NikoshBAN" panose="02000000000000000000" pitchFamily="2" charset="0"/>
                      </a:endParaRPr>
                    </a:p>
                  </a:txBody>
                  <a:tcPr anchor="ctr">
                    <a:solidFill>
                      <a:schemeClr val="accent6">
                        <a:lumMod val="60000"/>
                        <a:lumOff val="40000"/>
                      </a:schemeClr>
                    </a:solidFill>
                  </a:tcPr>
                </a:tc>
                <a:extLst>
                  <a:ext uri="{0D108BD9-81ED-4DB2-BD59-A6C34878D82A}">
                    <a16:rowId xmlns:a16="http://schemas.microsoft.com/office/drawing/2014/main" val="4102405455"/>
                  </a:ext>
                </a:extLst>
              </a:tr>
              <a:tr h="555830">
                <a:tc>
                  <a:txBody>
                    <a:bodyPr/>
                    <a:lstStyle/>
                    <a:p>
                      <a:pPr algn="ctr"/>
                      <a:r>
                        <a:rPr lang="bn-IN" sz="2400" dirty="0">
                          <a:latin typeface="NikoshBAN" panose="02000000000000000000" pitchFamily="2" charset="0"/>
                          <a:cs typeface="NikoshBAN" panose="02000000000000000000" pitchFamily="2" charset="0"/>
                        </a:rPr>
                        <a:t>৩.</a:t>
                      </a:r>
                      <a:endParaRPr lang="en-US" sz="2400" dirty="0">
                        <a:latin typeface="NikoshBAN" panose="02000000000000000000" pitchFamily="2" charset="0"/>
                        <a:cs typeface="NikoshBAN" panose="02000000000000000000" pitchFamily="2" charset="0"/>
                      </a:endParaRPr>
                    </a:p>
                  </a:txBody>
                  <a:tcPr anchor="ctr">
                    <a:solidFill>
                      <a:schemeClr val="accent2">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bn-IN" sz="2400" dirty="0">
                          <a:latin typeface="NikoshBAN" panose="02000000000000000000" pitchFamily="2" charset="0"/>
                          <a:cs typeface="NikoshBAN" panose="02000000000000000000" pitchFamily="2" charset="0"/>
                        </a:rPr>
                        <a:t>কবিতা</a:t>
                      </a:r>
                      <a:endParaRPr lang="en-US" sz="2400" dirty="0">
                        <a:latin typeface="NikoshBAN" panose="02000000000000000000" pitchFamily="2" charset="0"/>
                        <a:cs typeface="NikoshBAN" panose="02000000000000000000" pitchFamily="2" charset="0"/>
                      </a:endParaRPr>
                    </a:p>
                  </a:txBody>
                  <a:tcPr anchor="ctr">
                    <a:solidFill>
                      <a:schemeClr val="accent6">
                        <a:lumMod val="60000"/>
                        <a:lumOff val="40000"/>
                      </a:schemeClr>
                    </a:solidFill>
                  </a:tcPr>
                </a:tc>
                <a:tc>
                  <a:txBody>
                    <a:bodyPr/>
                    <a:lstStyle/>
                    <a:p>
                      <a:pPr algn="ctr"/>
                      <a:r>
                        <a:rPr lang="bn-IN" sz="2400" dirty="0">
                          <a:latin typeface="NikoshBAN" panose="02000000000000000000" pitchFamily="2" charset="0"/>
                          <a:cs typeface="NikoshBAN" panose="02000000000000000000" pitchFamily="2" charset="0"/>
                        </a:rPr>
                        <a:t>৯.</a:t>
                      </a:r>
                      <a:endParaRPr lang="en-US" sz="2400" dirty="0">
                        <a:latin typeface="NikoshBAN" panose="02000000000000000000" pitchFamily="2" charset="0"/>
                        <a:cs typeface="NikoshBAN" panose="02000000000000000000" pitchFamily="2" charset="0"/>
                      </a:endParaRPr>
                    </a:p>
                  </a:txBody>
                  <a:tcPr anchor="ctr">
                    <a:solidFill>
                      <a:schemeClr val="accent2">
                        <a:lumMod val="60000"/>
                        <a:lumOff val="40000"/>
                      </a:schemeClr>
                    </a:solidFill>
                  </a:tcPr>
                </a:tc>
                <a:tc>
                  <a:txBody>
                    <a:bodyPr/>
                    <a:lstStyle/>
                    <a:p>
                      <a:r>
                        <a:rPr lang="bn-IN" sz="2400" dirty="0">
                          <a:latin typeface="NikoshBAN" panose="02000000000000000000" pitchFamily="2" charset="0"/>
                          <a:cs typeface="NikoshBAN" panose="02000000000000000000" pitchFamily="2" charset="0"/>
                        </a:rPr>
                        <a:t>শিল্পকর্ম</a:t>
                      </a:r>
                      <a:endParaRPr lang="en-US" sz="2400" dirty="0">
                        <a:latin typeface="NikoshBAN" panose="02000000000000000000" pitchFamily="2" charset="0"/>
                        <a:cs typeface="NikoshBAN" panose="02000000000000000000" pitchFamily="2" charset="0"/>
                      </a:endParaRPr>
                    </a:p>
                  </a:txBody>
                  <a:tcPr anchor="ctr">
                    <a:solidFill>
                      <a:schemeClr val="accent6">
                        <a:lumMod val="60000"/>
                        <a:lumOff val="40000"/>
                      </a:schemeClr>
                    </a:solidFill>
                  </a:tcPr>
                </a:tc>
                <a:extLst>
                  <a:ext uri="{0D108BD9-81ED-4DB2-BD59-A6C34878D82A}">
                    <a16:rowId xmlns:a16="http://schemas.microsoft.com/office/drawing/2014/main" val="1630656784"/>
                  </a:ext>
                </a:extLst>
              </a:tr>
              <a:tr h="555830">
                <a:tc>
                  <a:txBody>
                    <a:bodyPr/>
                    <a:lstStyle/>
                    <a:p>
                      <a:pPr algn="ctr"/>
                      <a:r>
                        <a:rPr lang="bn-IN" sz="2400" dirty="0">
                          <a:latin typeface="NikoshBAN" panose="02000000000000000000" pitchFamily="2" charset="0"/>
                          <a:cs typeface="NikoshBAN" panose="02000000000000000000" pitchFamily="2" charset="0"/>
                        </a:rPr>
                        <a:t>৪.</a:t>
                      </a:r>
                      <a:endParaRPr lang="en-US" sz="2400" dirty="0">
                        <a:latin typeface="NikoshBAN" panose="02000000000000000000" pitchFamily="2" charset="0"/>
                        <a:cs typeface="NikoshBAN" panose="02000000000000000000" pitchFamily="2" charset="0"/>
                      </a:endParaRPr>
                    </a:p>
                  </a:txBody>
                  <a:tcPr anchor="ctr">
                    <a:solidFill>
                      <a:schemeClr val="accent2">
                        <a:lumMod val="60000"/>
                        <a:lumOff val="40000"/>
                      </a:schemeClr>
                    </a:solidFill>
                  </a:tcPr>
                </a:tc>
                <a:tc>
                  <a:txBody>
                    <a:bodyPr/>
                    <a:lstStyle/>
                    <a:p>
                      <a:r>
                        <a:rPr lang="bn-IN" sz="2400" dirty="0">
                          <a:latin typeface="NikoshBAN" panose="02000000000000000000" pitchFamily="2" charset="0"/>
                          <a:cs typeface="NikoshBAN" panose="02000000000000000000" pitchFamily="2" charset="0"/>
                        </a:rPr>
                        <a:t>ফটোগ্রাফ </a:t>
                      </a:r>
                      <a:endParaRPr lang="en-US" sz="2400" dirty="0">
                        <a:latin typeface="NikoshBAN" panose="02000000000000000000" pitchFamily="2" charset="0"/>
                        <a:cs typeface="NikoshBAN" panose="02000000000000000000" pitchFamily="2" charset="0"/>
                      </a:endParaRPr>
                    </a:p>
                  </a:txBody>
                  <a:tcPr anchor="ctr">
                    <a:solidFill>
                      <a:schemeClr val="accent6">
                        <a:lumMod val="60000"/>
                        <a:lumOff val="40000"/>
                      </a:schemeClr>
                    </a:solidFill>
                  </a:tcPr>
                </a:tc>
                <a:tc>
                  <a:txBody>
                    <a:bodyPr/>
                    <a:lstStyle/>
                    <a:p>
                      <a:pPr algn="ctr"/>
                      <a:r>
                        <a:rPr lang="bn-IN" sz="2400" dirty="0">
                          <a:latin typeface="NikoshBAN" panose="02000000000000000000" pitchFamily="2" charset="0"/>
                          <a:cs typeface="NikoshBAN" panose="02000000000000000000" pitchFamily="2" charset="0"/>
                        </a:rPr>
                        <a:t>১০.</a:t>
                      </a:r>
                      <a:endParaRPr lang="en-US" sz="2400" dirty="0">
                        <a:latin typeface="NikoshBAN" panose="02000000000000000000" pitchFamily="2" charset="0"/>
                        <a:cs typeface="NikoshBAN" panose="02000000000000000000" pitchFamily="2" charset="0"/>
                      </a:endParaRPr>
                    </a:p>
                  </a:txBody>
                  <a:tcPr anchor="ctr">
                    <a:solidFill>
                      <a:schemeClr val="accent2">
                        <a:lumMod val="60000"/>
                        <a:lumOff val="40000"/>
                      </a:schemeClr>
                    </a:solidFill>
                  </a:tcPr>
                </a:tc>
                <a:tc>
                  <a:txBody>
                    <a:bodyPr/>
                    <a:lstStyle/>
                    <a:p>
                      <a:r>
                        <a:rPr lang="bn-IN" sz="2400" dirty="0">
                          <a:latin typeface="NikoshBAN" panose="02000000000000000000" pitchFamily="2" charset="0"/>
                          <a:cs typeface="NikoshBAN" panose="02000000000000000000" pitchFamily="2" charset="0"/>
                        </a:rPr>
                        <a:t>নকশা </a:t>
                      </a:r>
                      <a:endParaRPr lang="en-US" sz="2400" dirty="0">
                        <a:latin typeface="NikoshBAN" panose="02000000000000000000" pitchFamily="2" charset="0"/>
                        <a:cs typeface="NikoshBAN" panose="02000000000000000000" pitchFamily="2" charset="0"/>
                      </a:endParaRPr>
                    </a:p>
                  </a:txBody>
                  <a:tcPr anchor="ctr">
                    <a:solidFill>
                      <a:schemeClr val="accent6">
                        <a:lumMod val="60000"/>
                        <a:lumOff val="40000"/>
                      </a:schemeClr>
                    </a:solidFill>
                  </a:tcPr>
                </a:tc>
                <a:extLst>
                  <a:ext uri="{0D108BD9-81ED-4DB2-BD59-A6C34878D82A}">
                    <a16:rowId xmlns:a16="http://schemas.microsoft.com/office/drawing/2014/main" val="3765641149"/>
                  </a:ext>
                </a:extLst>
              </a:tr>
              <a:tr h="555830">
                <a:tc>
                  <a:txBody>
                    <a:bodyPr/>
                    <a:lstStyle/>
                    <a:p>
                      <a:pPr algn="ctr"/>
                      <a:r>
                        <a:rPr lang="bn-IN" sz="2400" dirty="0">
                          <a:latin typeface="NikoshBAN" panose="02000000000000000000" pitchFamily="2" charset="0"/>
                          <a:cs typeface="NikoshBAN" panose="02000000000000000000" pitchFamily="2" charset="0"/>
                        </a:rPr>
                        <a:t>৫.</a:t>
                      </a:r>
                      <a:endParaRPr lang="en-US" sz="2400" dirty="0">
                        <a:latin typeface="NikoshBAN" panose="02000000000000000000" pitchFamily="2" charset="0"/>
                        <a:cs typeface="NikoshBAN" panose="02000000000000000000" pitchFamily="2" charset="0"/>
                      </a:endParaRPr>
                    </a:p>
                  </a:txBody>
                  <a:tcPr anchor="ctr">
                    <a:solidFill>
                      <a:schemeClr val="accent2">
                        <a:lumMod val="60000"/>
                        <a:lumOff val="40000"/>
                      </a:schemeClr>
                    </a:solidFill>
                  </a:tcPr>
                </a:tc>
                <a:tc>
                  <a:txBody>
                    <a:bodyPr/>
                    <a:lstStyle/>
                    <a:p>
                      <a:r>
                        <a:rPr lang="bn-IN" sz="2400" dirty="0">
                          <a:latin typeface="NikoshBAN" panose="02000000000000000000" pitchFamily="2" charset="0"/>
                          <a:cs typeface="NikoshBAN" panose="02000000000000000000" pitchFamily="2" charset="0"/>
                        </a:rPr>
                        <a:t>সফটওয়্যার </a:t>
                      </a:r>
                      <a:endParaRPr lang="en-US" sz="2400" dirty="0">
                        <a:latin typeface="NikoshBAN" panose="02000000000000000000" pitchFamily="2" charset="0"/>
                        <a:cs typeface="NikoshBAN" panose="02000000000000000000" pitchFamily="2" charset="0"/>
                      </a:endParaRPr>
                    </a:p>
                  </a:txBody>
                  <a:tcPr anchor="ctr">
                    <a:solidFill>
                      <a:schemeClr val="accent6">
                        <a:lumMod val="60000"/>
                        <a:lumOff val="40000"/>
                      </a:schemeClr>
                    </a:solidFill>
                  </a:tcPr>
                </a:tc>
                <a:tc>
                  <a:txBody>
                    <a:bodyPr/>
                    <a:lstStyle/>
                    <a:p>
                      <a:pPr algn="ctr"/>
                      <a:r>
                        <a:rPr lang="bn-IN" sz="2400" dirty="0">
                          <a:latin typeface="NikoshBAN" panose="02000000000000000000" pitchFamily="2" charset="0"/>
                          <a:cs typeface="NikoshBAN" panose="02000000000000000000" pitchFamily="2" charset="0"/>
                        </a:rPr>
                        <a:t>১১. </a:t>
                      </a:r>
                      <a:endParaRPr lang="en-US" sz="2400" dirty="0">
                        <a:latin typeface="NikoshBAN" panose="02000000000000000000" pitchFamily="2" charset="0"/>
                        <a:cs typeface="NikoshBAN" panose="02000000000000000000" pitchFamily="2" charset="0"/>
                      </a:endParaRPr>
                    </a:p>
                  </a:txBody>
                  <a:tcPr anchor="ctr">
                    <a:solidFill>
                      <a:schemeClr val="accent2">
                        <a:lumMod val="60000"/>
                        <a:lumOff val="40000"/>
                      </a:schemeClr>
                    </a:solidFill>
                  </a:tcPr>
                </a:tc>
                <a:tc>
                  <a:txBody>
                    <a:bodyPr/>
                    <a:lstStyle/>
                    <a:p>
                      <a:r>
                        <a:rPr lang="bn-IN" sz="2400" dirty="0">
                          <a:latin typeface="NikoshBAN" panose="02000000000000000000" pitchFamily="2" charset="0"/>
                          <a:cs typeface="NikoshBAN" panose="02000000000000000000" pitchFamily="2" charset="0"/>
                        </a:rPr>
                        <a:t>প্রতীক</a:t>
                      </a:r>
                      <a:endParaRPr lang="en-US" sz="2400" dirty="0">
                        <a:latin typeface="NikoshBAN" panose="02000000000000000000" pitchFamily="2" charset="0"/>
                        <a:cs typeface="NikoshBAN" panose="02000000000000000000" pitchFamily="2" charset="0"/>
                      </a:endParaRPr>
                    </a:p>
                  </a:txBody>
                  <a:tcPr anchor="ctr">
                    <a:solidFill>
                      <a:schemeClr val="accent6">
                        <a:lumMod val="60000"/>
                        <a:lumOff val="40000"/>
                      </a:schemeClr>
                    </a:solidFill>
                  </a:tcPr>
                </a:tc>
                <a:extLst>
                  <a:ext uri="{0D108BD9-81ED-4DB2-BD59-A6C34878D82A}">
                    <a16:rowId xmlns:a16="http://schemas.microsoft.com/office/drawing/2014/main" val="4086792783"/>
                  </a:ext>
                </a:extLst>
              </a:tr>
              <a:tr h="555830">
                <a:tc>
                  <a:txBody>
                    <a:bodyPr/>
                    <a:lstStyle/>
                    <a:p>
                      <a:pPr algn="ctr"/>
                      <a:r>
                        <a:rPr lang="bn-IN" sz="2400" dirty="0">
                          <a:latin typeface="NikoshBAN" panose="02000000000000000000" pitchFamily="2" charset="0"/>
                          <a:cs typeface="NikoshBAN" panose="02000000000000000000" pitchFamily="2" charset="0"/>
                        </a:rPr>
                        <a:t>৬.</a:t>
                      </a:r>
                      <a:endParaRPr lang="en-US" sz="2400" dirty="0">
                        <a:latin typeface="NikoshBAN" panose="02000000000000000000" pitchFamily="2" charset="0"/>
                        <a:cs typeface="NikoshBAN" panose="02000000000000000000" pitchFamily="2" charset="0"/>
                      </a:endParaRPr>
                    </a:p>
                  </a:txBody>
                  <a:tcPr anchor="ctr">
                    <a:solidFill>
                      <a:schemeClr val="accent2">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bn-IN" sz="2400" dirty="0">
                          <a:latin typeface="NikoshBAN" panose="02000000000000000000" pitchFamily="2" charset="0"/>
                          <a:cs typeface="NikoshBAN" panose="02000000000000000000" pitchFamily="2" charset="0"/>
                        </a:rPr>
                        <a:t>চলচ্চিত্র </a:t>
                      </a:r>
                      <a:endParaRPr lang="en-US" sz="2400" dirty="0">
                        <a:latin typeface="NikoshBAN" panose="02000000000000000000" pitchFamily="2" charset="0"/>
                        <a:cs typeface="NikoshBAN" panose="02000000000000000000" pitchFamily="2" charset="0"/>
                      </a:endParaRPr>
                    </a:p>
                  </a:txBody>
                  <a:tcPr anchor="ctr">
                    <a:solidFill>
                      <a:schemeClr val="accent6">
                        <a:lumMod val="60000"/>
                        <a:lumOff val="40000"/>
                      </a:schemeClr>
                    </a:solidFill>
                  </a:tcPr>
                </a:tc>
                <a:tc>
                  <a:txBody>
                    <a:bodyPr/>
                    <a:lstStyle/>
                    <a:p>
                      <a:pPr algn="ctr"/>
                      <a:r>
                        <a:rPr lang="bn-IN" sz="2400" dirty="0">
                          <a:latin typeface="NikoshBAN" panose="02000000000000000000" pitchFamily="2" charset="0"/>
                          <a:cs typeface="NikoshBAN" panose="02000000000000000000" pitchFamily="2" charset="0"/>
                        </a:rPr>
                        <a:t>১২.</a:t>
                      </a:r>
                      <a:endParaRPr lang="en-US" sz="2400" dirty="0">
                        <a:latin typeface="NikoshBAN" panose="02000000000000000000" pitchFamily="2" charset="0"/>
                        <a:cs typeface="NikoshBAN" panose="02000000000000000000" pitchFamily="2" charset="0"/>
                      </a:endParaRPr>
                    </a:p>
                  </a:txBody>
                  <a:tcPr anchor="ctr">
                    <a:solidFill>
                      <a:schemeClr val="accent2">
                        <a:lumMod val="60000"/>
                        <a:lumOff val="40000"/>
                      </a:schemeClr>
                    </a:solidFill>
                  </a:tcPr>
                </a:tc>
                <a:tc>
                  <a:txBody>
                    <a:bodyPr/>
                    <a:lstStyle/>
                    <a:p>
                      <a:r>
                        <a:rPr lang="bn-IN" sz="2400" dirty="0">
                          <a:latin typeface="NikoshBAN" panose="02000000000000000000" pitchFamily="2" charset="0"/>
                          <a:cs typeface="NikoshBAN" panose="02000000000000000000" pitchFamily="2" charset="0"/>
                        </a:rPr>
                        <a:t>চিত্রকর্ম </a:t>
                      </a:r>
                      <a:endParaRPr lang="en-US" sz="2400" dirty="0">
                        <a:latin typeface="NikoshBAN" panose="02000000000000000000" pitchFamily="2" charset="0"/>
                        <a:cs typeface="NikoshBAN" panose="02000000000000000000" pitchFamily="2" charset="0"/>
                      </a:endParaRPr>
                    </a:p>
                  </a:txBody>
                  <a:tcPr anchor="ctr">
                    <a:solidFill>
                      <a:schemeClr val="accent6">
                        <a:lumMod val="60000"/>
                        <a:lumOff val="40000"/>
                      </a:schemeClr>
                    </a:solidFill>
                  </a:tcPr>
                </a:tc>
                <a:extLst>
                  <a:ext uri="{0D108BD9-81ED-4DB2-BD59-A6C34878D82A}">
                    <a16:rowId xmlns:a16="http://schemas.microsoft.com/office/drawing/2014/main" val="4175428189"/>
                  </a:ext>
                </a:extLst>
              </a:tr>
            </a:tbl>
          </a:graphicData>
        </a:graphic>
      </p:graphicFrame>
    </p:spTree>
    <p:extLst>
      <p:ext uri="{BB962C8B-B14F-4D97-AF65-F5344CB8AC3E}">
        <p14:creationId xmlns:p14="http://schemas.microsoft.com/office/powerpoint/2010/main" val="3413800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0AFB37-8C0F-4F31-A6F3-D923B59CBEA7}"/>
              </a:ext>
            </a:extLst>
          </p:cNvPr>
          <p:cNvSpPr/>
          <p:nvPr/>
        </p:nvSpPr>
        <p:spPr>
          <a:xfrm>
            <a:off x="5105400" y="1348408"/>
            <a:ext cx="3200400" cy="2431335"/>
          </a:xfrm>
          <a:prstGeom prst="rect">
            <a:avLst/>
          </a:prstGeom>
          <a:blipFill dpi="0" rotWithShape="1">
            <a:blip r:embed="rId2">
              <a:extLst>
                <a:ext uri="{28A0092B-C50C-407E-A947-70E740481C1C}">
                  <a14:useLocalDpi xmlns:a14="http://schemas.microsoft.com/office/drawing/2010/main" val="0"/>
                </a:ext>
              </a:extLst>
            </a:blip>
            <a:srcRect/>
            <a:stretch>
              <a:fillRect b="-5937"/>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A49FAAC-77CF-4473-8D36-1C7177A1C57F}"/>
              </a:ext>
            </a:extLst>
          </p:cNvPr>
          <p:cNvSpPr/>
          <p:nvPr/>
        </p:nvSpPr>
        <p:spPr>
          <a:xfrm>
            <a:off x="5105400" y="4114800"/>
            <a:ext cx="3200400" cy="22098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15E44EE-DBC8-4BCA-A0C0-C0BE6C816E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763" y="1371600"/>
            <a:ext cx="3538554" cy="2408144"/>
          </a:xfrm>
          <a:prstGeom prst="rect">
            <a:avLst/>
          </a:prstGeom>
        </p:spPr>
      </p:pic>
      <p:pic>
        <p:nvPicPr>
          <p:cNvPr id="9" name="Picture 8">
            <a:extLst>
              <a:ext uri="{FF2B5EF4-FFF2-40B4-BE49-F238E27FC236}">
                <a16:creationId xmlns:a16="http://schemas.microsoft.com/office/drawing/2014/main" id="{40E4F592-A08F-4C31-A7DF-888FB7A87F91}"/>
              </a:ext>
            </a:extLst>
          </p:cNvPr>
          <p:cNvPicPr>
            <a:picLocks noChangeAspect="1"/>
          </p:cNvPicPr>
          <p:nvPr/>
        </p:nvPicPr>
        <p:blipFill rotWithShape="1">
          <a:blip r:embed="rId5">
            <a:extLst>
              <a:ext uri="{28A0092B-C50C-407E-A947-70E740481C1C}">
                <a14:useLocalDpi xmlns:a14="http://schemas.microsoft.com/office/drawing/2010/main" val="0"/>
              </a:ext>
            </a:extLst>
          </a:blip>
          <a:srcRect l="13559" t="8626" r="18220" b="6856"/>
          <a:stretch/>
        </p:blipFill>
        <p:spPr>
          <a:xfrm>
            <a:off x="933450" y="4114800"/>
            <a:ext cx="3538554" cy="2196548"/>
          </a:xfrm>
          <a:prstGeom prst="rect">
            <a:avLst/>
          </a:prstGeom>
        </p:spPr>
      </p:pic>
      <p:sp>
        <p:nvSpPr>
          <p:cNvPr id="8" name="Rectangle 7">
            <a:extLst>
              <a:ext uri="{FF2B5EF4-FFF2-40B4-BE49-F238E27FC236}">
                <a16:creationId xmlns:a16="http://schemas.microsoft.com/office/drawing/2014/main" id="{C6E8E880-4076-4BE5-A2D7-3FCF7B2ED3DB}"/>
              </a:ext>
            </a:extLst>
          </p:cNvPr>
          <p:cNvSpPr/>
          <p:nvPr/>
        </p:nvSpPr>
        <p:spPr>
          <a:xfrm>
            <a:off x="457200" y="416597"/>
            <a:ext cx="8229600" cy="586817"/>
          </a:xfrm>
          <a:prstGeom prst="rect">
            <a:avLst/>
          </a:prstGeom>
          <a:solidFill>
            <a:schemeClr val="accent5">
              <a:lumMod val="60000"/>
              <a:lumOff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এসো</a:t>
            </a:r>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36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নিচের</a:t>
            </a:r>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36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চিত্রগুলো</a:t>
            </a:r>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36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লক্</a:t>
            </a:r>
            <a:r>
              <a:rPr lang="as-IN"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ষ</a:t>
            </a:r>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r>
              <a:rPr lang="as-IN"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য</a:t>
            </a:r>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as-IN"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ক</a:t>
            </a:r>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র</a:t>
            </a:r>
            <a:r>
              <a:rPr lang="as-IN"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endPar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13243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6" presetClass="entr" presetSubtype="16" fill="hold" nodeType="afterEffect">
                                  <p:stCondLst>
                                    <p:cond delay="200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par>
                          <p:cTn id="15" fill="hold">
                            <p:stCondLst>
                              <p:cond delay="5000"/>
                            </p:stCondLst>
                            <p:childTnLst>
                              <p:par>
                                <p:cTn id="16" presetID="4" presetClass="entr" presetSubtype="16" fill="hold" grpId="0" nodeType="afterEffect">
                                  <p:stCondLst>
                                    <p:cond delay="300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2000"/>
                                        <p:tgtEl>
                                          <p:spTgt spid="4"/>
                                        </p:tgtEl>
                                      </p:cBhvr>
                                    </p:animEffect>
                                  </p:childTnLst>
                                </p:cTn>
                              </p:par>
                            </p:childTnLst>
                          </p:cTn>
                        </p:par>
                        <p:par>
                          <p:cTn id="19" fill="hold">
                            <p:stCondLst>
                              <p:cond delay="10000"/>
                            </p:stCondLst>
                            <p:childTnLst>
                              <p:par>
                                <p:cTn id="20" presetID="8" presetClass="entr" presetSubtype="16" fill="hold" nodeType="afterEffect">
                                  <p:stCondLst>
                                    <p:cond delay="300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par>
                          <p:cTn id="23" fill="hold">
                            <p:stCondLst>
                              <p:cond delay="15000"/>
                            </p:stCondLst>
                            <p:childTnLst>
                              <p:par>
                                <p:cTn id="24" presetID="53"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2000" fill="hold"/>
                                        <p:tgtEl>
                                          <p:spTgt spid="6"/>
                                        </p:tgtEl>
                                        <p:attrNameLst>
                                          <p:attrName>ppt_w</p:attrName>
                                        </p:attrNameLst>
                                      </p:cBhvr>
                                      <p:tavLst>
                                        <p:tav tm="0">
                                          <p:val>
                                            <p:fltVal val="0"/>
                                          </p:val>
                                        </p:tav>
                                        <p:tav tm="100000">
                                          <p:val>
                                            <p:strVal val="#ppt_w"/>
                                          </p:val>
                                        </p:tav>
                                      </p:tavLst>
                                    </p:anim>
                                    <p:anim calcmode="lin" valueType="num">
                                      <p:cBhvr>
                                        <p:cTn id="27" dur="2000" fill="hold"/>
                                        <p:tgtEl>
                                          <p:spTgt spid="6"/>
                                        </p:tgtEl>
                                        <p:attrNameLst>
                                          <p:attrName>ppt_h</p:attrName>
                                        </p:attrNameLst>
                                      </p:cBhvr>
                                      <p:tavLst>
                                        <p:tav tm="0">
                                          <p:val>
                                            <p:fltVal val="0"/>
                                          </p:val>
                                        </p:tav>
                                        <p:tav tm="100000">
                                          <p:val>
                                            <p:strVal val="#ppt_h"/>
                                          </p:val>
                                        </p:tav>
                                      </p:tavLst>
                                    </p:anim>
                                    <p:animEffect transition="in" filter="fade">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48D2C4A-792D-4F9A-934D-A6A580DA8AD5}"/>
              </a:ext>
            </a:extLst>
          </p:cNvPr>
          <p:cNvGraphicFramePr>
            <a:graphicFrameLocks noGrp="1"/>
          </p:cNvGraphicFramePr>
          <p:nvPr>
            <p:extLst>
              <p:ext uri="{D42A27DB-BD31-4B8C-83A1-F6EECF244321}">
                <p14:modId xmlns:p14="http://schemas.microsoft.com/office/powerpoint/2010/main" val="2011762416"/>
              </p:ext>
            </p:extLst>
          </p:nvPr>
        </p:nvGraphicFramePr>
        <p:xfrm>
          <a:off x="745435" y="1164012"/>
          <a:ext cx="7696200" cy="5236788"/>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212405821"/>
                    </a:ext>
                  </a:extLst>
                </a:gridCol>
                <a:gridCol w="7086600">
                  <a:extLst>
                    <a:ext uri="{9D8B030D-6E8A-4147-A177-3AD203B41FA5}">
                      <a16:colId xmlns:a16="http://schemas.microsoft.com/office/drawing/2014/main" val="184867245"/>
                    </a:ext>
                  </a:extLst>
                </a:gridCol>
              </a:tblGrid>
              <a:tr h="1488668">
                <a:tc gridSpan="2">
                  <a:txBody>
                    <a:bodyPr/>
                    <a:lstStyle/>
                    <a:p>
                      <a:pPr algn="just"/>
                      <a:r>
                        <a:rPr lang="bn-IN" sz="2400" b="0" dirty="0">
                          <a:latin typeface="NikoshBAN" panose="02000000000000000000" pitchFamily="2" charset="0"/>
                          <a:cs typeface="NikoshBAN" panose="02000000000000000000" pitchFamily="2" charset="0"/>
                        </a:rPr>
                        <a:t>কোন ব্যবসায় বা শিল্পে প্রয়োগ উপযোগী আবিস্কার, সাহিত্য, শিল্পকর্ম, নকশা, প্রতীক, নাম ইত্যাদির একক মালিকানা স্বত্বকে পেটেন্ট বলে। বাংলাদেশে ১৯১১ সালের পেটেন্ট ও ডিজাইন আইন চালু আছে। ব্যবসায় জগতে পেটেন্ট আইন চালুর পিছনে যে উদ্দেশ্য বা সুবিধা রয়েছে তা হচ্ছে  -</a:t>
                      </a:r>
                      <a:endParaRPr lang="en-US" sz="2400" b="0" dirty="0">
                        <a:latin typeface="NikoshBAN" panose="02000000000000000000" pitchFamily="2" charset="0"/>
                        <a:cs typeface="NikoshBAN" panose="02000000000000000000" pitchFamily="2" charset="0"/>
                      </a:endParaRPr>
                    </a:p>
                  </a:txBody>
                  <a:tcPr>
                    <a:solidFill>
                      <a:schemeClr val="accent4">
                        <a:lumMod val="50000"/>
                      </a:schemeClr>
                    </a:solidFill>
                  </a:tcPr>
                </a:tc>
                <a:tc hMerge="1">
                  <a:txBody>
                    <a:bodyPr/>
                    <a:lstStyle/>
                    <a:p>
                      <a:endParaRPr lang="en-US" dirty="0"/>
                    </a:p>
                  </a:txBody>
                  <a:tcPr/>
                </a:tc>
                <a:extLst>
                  <a:ext uri="{0D108BD9-81ED-4DB2-BD59-A6C34878D82A}">
                    <a16:rowId xmlns:a16="http://schemas.microsoft.com/office/drawing/2014/main" val="1404202627"/>
                  </a:ext>
                </a:extLst>
              </a:tr>
              <a:tr h="526044">
                <a:tc>
                  <a:txBody>
                    <a:bodyPr/>
                    <a:lstStyle/>
                    <a:p>
                      <a:pPr algn="ctr"/>
                      <a:r>
                        <a:rPr lang="bn-IN" sz="2400" dirty="0">
                          <a:latin typeface="NikoshBAN" panose="02000000000000000000" pitchFamily="2" charset="0"/>
                          <a:cs typeface="NikoshBAN" panose="02000000000000000000" pitchFamily="2" charset="0"/>
                        </a:rPr>
                        <a:t>১.</a:t>
                      </a:r>
                      <a:endParaRPr lang="en-US" sz="2400" dirty="0">
                        <a:latin typeface="NikoshBAN" panose="02000000000000000000" pitchFamily="2" charset="0"/>
                        <a:cs typeface="NikoshBAN" panose="02000000000000000000" pitchFamily="2" charset="0"/>
                      </a:endParaRPr>
                    </a:p>
                  </a:txBody>
                  <a:tcPr anchor="ctr">
                    <a:solidFill>
                      <a:schemeClr val="accent5">
                        <a:lumMod val="60000"/>
                        <a:lumOff val="40000"/>
                      </a:schemeClr>
                    </a:solidFill>
                  </a:tcPr>
                </a:tc>
                <a:tc>
                  <a:txBody>
                    <a:bodyPr/>
                    <a:lstStyle/>
                    <a:p>
                      <a:r>
                        <a:rPr lang="bn-IN" sz="2400" dirty="0">
                          <a:latin typeface="NikoshBAN" panose="02000000000000000000" pitchFamily="2" charset="0"/>
                          <a:cs typeface="NikoshBAN" panose="02000000000000000000" pitchFamily="2" charset="0"/>
                        </a:rPr>
                        <a:t>নকল বা নিম্নমান নিয়ন্ত্রণ বা নকল প্রতিরোধ </a:t>
                      </a:r>
                      <a:endParaRPr lang="en-US" sz="2400" dirty="0">
                        <a:latin typeface="NikoshBAN" panose="02000000000000000000" pitchFamily="2" charset="0"/>
                        <a:cs typeface="NikoshBAN" panose="02000000000000000000" pitchFamily="2" charset="0"/>
                      </a:endParaRPr>
                    </a:p>
                  </a:txBody>
                  <a:tcPr anchor="ctr">
                    <a:solidFill>
                      <a:schemeClr val="accent2">
                        <a:lumMod val="60000"/>
                        <a:lumOff val="40000"/>
                      </a:schemeClr>
                    </a:solidFill>
                  </a:tcPr>
                </a:tc>
                <a:extLst>
                  <a:ext uri="{0D108BD9-81ED-4DB2-BD59-A6C34878D82A}">
                    <a16:rowId xmlns:a16="http://schemas.microsoft.com/office/drawing/2014/main" val="2259156997"/>
                  </a:ext>
                </a:extLst>
              </a:tr>
              <a:tr h="526044">
                <a:tc>
                  <a:txBody>
                    <a:bodyPr/>
                    <a:lstStyle/>
                    <a:p>
                      <a:pPr algn="ctr"/>
                      <a:r>
                        <a:rPr lang="bn-IN" sz="2400" dirty="0">
                          <a:latin typeface="NikoshBAN" panose="02000000000000000000" pitchFamily="2" charset="0"/>
                          <a:cs typeface="NikoshBAN" panose="02000000000000000000" pitchFamily="2" charset="0"/>
                        </a:rPr>
                        <a:t>২.</a:t>
                      </a:r>
                      <a:endParaRPr lang="en-US" sz="2400" dirty="0">
                        <a:latin typeface="NikoshBAN" panose="02000000000000000000" pitchFamily="2" charset="0"/>
                        <a:cs typeface="NikoshBAN" panose="02000000000000000000" pitchFamily="2" charset="0"/>
                      </a:endParaRPr>
                    </a:p>
                  </a:txBody>
                  <a:tcPr anchor="ctr">
                    <a:solidFill>
                      <a:schemeClr val="accent5">
                        <a:lumMod val="60000"/>
                        <a:lumOff val="40000"/>
                      </a:schemeClr>
                    </a:solidFill>
                  </a:tcPr>
                </a:tc>
                <a:tc>
                  <a:txBody>
                    <a:bodyPr/>
                    <a:lstStyle/>
                    <a:p>
                      <a:r>
                        <a:rPr lang="bn-IN" sz="2400" dirty="0">
                          <a:latin typeface="NikoshBAN" panose="02000000000000000000" pitchFamily="2" charset="0"/>
                          <a:cs typeface="NikoshBAN" panose="02000000000000000000" pitchFamily="2" charset="0"/>
                        </a:rPr>
                        <a:t>প্রকৃত আবিস্কারকের মেধাস্বত্বের মূল্যায়ন বা উদ্ভাবকের স্বীকৃতি</a:t>
                      </a:r>
                      <a:endParaRPr lang="en-US" sz="2400" dirty="0">
                        <a:latin typeface="NikoshBAN" panose="02000000000000000000" pitchFamily="2" charset="0"/>
                        <a:cs typeface="NikoshBAN" panose="02000000000000000000" pitchFamily="2" charset="0"/>
                      </a:endParaRPr>
                    </a:p>
                  </a:txBody>
                  <a:tcPr anchor="ctr">
                    <a:solidFill>
                      <a:schemeClr val="accent2">
                        <a:lumMod val="60000"/>
                        <a:lumOff val="40000"/>
                      </a:schemeClr>
                    </a:solidFill>
                  </a:tcPr>
                </a:tc>
                <a:extLst>
                  <a:ext uri="{0D108BD9-81ED-4DB2-BD59-A6C34878D82A}">
                    <a16:rowId xmlns:a16="http://schemas.microsoft.com/office/drawing/2014/main" val="157692536"/>
                  </a:ext>
                </a:extLst>
              </a:tr>
              <a:tr h="526044">
                <a:tc>
                  <a:txBody>
                    <a:bodyPr/>
                    <a:lstStyle/>
                    <a:p>
                      <a:pPr algn="ctr"/>
                      <a:r>
                        <a:rPr lang="bn-IN" sz="2400" dirty="0">
                          <a:latin typeface="NikoshBAN" panose="02000000000000000000" pitchFamily="2" charset="0"/>
                          <a:cs typeface="NikoshBAN" panose="02000000000000000000" pitchFamily="2" charset="0"/>
                        </a:rPr>
                        <a:t>৩.</a:t>
                      </a:r>
                      <a:endParaRPr lang="en-US" sz="2400" dirty="0">
                        <a:latin typeface="NikoshBAN" panose="02000000000000000000" pitchFamily="2" charset="0"/>
                        <a:cs typeface="NikoshBAN" panose="02000000000000000000" pitchFamily="2" charset="0"/>
                      </a:endParaRPr>
                    </a:p>
                  </a:txBody>
                  <a:tcPr anchor="ctr">
                    <a:solidFill>
                      <a:schemeClr val="accent5">
                        <a:lumMod val="60000"/>
                        <a:lumOff val="40000"/>
                      </a:schemeClr>
                    </a:solidFill>
                  </a:tcPr>
                </a:tc>
                <a:tc>
                  <a:txBody>
                    <a:bodyPr/>
                    <a:lstStyle/>
                    <a:p>
                      <a:r>
                        <a:rPr lang="bn-IN" sz="2400" dirty="0">
                          <a:latin typeface="NikoshBAN" panose="02000000000000000000" pitchFamily="2" charset="0"/>
                          <a:cs typeface="NikoshBAN" panose="02000000000000000000" pitchFamily="2" charset="0"/>
                        </a:rPr>
                        <a:t>প্রকৃত আবিস্কারকের আর্থিক সুবিধাপ্রাপ্তি নিশ্চিত করা </a:t>
                      </a:r>
                      <a:endParaRPr lang="en-US" sz="2400" dirty="0">
                        <a:latin typeface="NikoshBAN" panose="02000000000000000000" pitchFamily="2" charset="0"/>
                        <a:cs typeface="NikoshBAN" panose="02000000000000000000" pitchFamily="2" charset="0"/>
                      </a:endParaRPr>
                    </a:p>
                  </a:txBody>
                  <a:tcPr anchor="ctr">
                    <a:solidFill>
                      <a:schemeClr val="accent2">
                        <a:lumMod val="60000"/>
                        <a:lumOff val="40000"/>
                      </a:schemeClr>
                    </a:solidFill>
                  </a:tcPr>
                </a:tc>
                <a:extLst>
                  <a:ext uri="{0D108BD9-81ED-4DB2-BD59-A6C34878D82A}">
                    <a16:rowId xmlns:a16="http://schemas.microsoft.com/office/drawing/2014/main" val="1331030346"/>
                  </a:ext>
                </a:extLst>
              </a:tr>
              <a:tr h="526044">
                <a:tc>
                  <a:txBody>
                    <a:bodyPr/>
                    <a:lstStyle/>
                    <a:p>
                      <a:pPr algn="ctr"/>
                      <a:r>
                        <a:rPr lang="bn-IN" sz="2400" dirty="0">
                          <a:latin typeface="NikoshBAN" panose="02000000000000000000" pitchFamily="2" charset="0"/>
                          <a:cs typeface="NikoshBAN" panose="02000000000000000000" pitchFamily="2" charset="0"/>
                        </a:rPr>
                        <a:t>৪.</a:t>
                      </a:r>
                      <a:endParaRPr lang="en-US" sz="2400" dirty="0">
                        <a:latin typeface="NikoshBAN" panose="02000000000000000000" pitchFamily="2" charset="0"/>
                        <a:cs typeface="NikoshBAN" panose="02000000000000000000" pitchFamily="2" charset="0"/>
                      </a:endParaRPr>
                    </a:p>
                  </a:txBody>
                  <a:tcPr anchor="ctr">
                    <a:solidFill>
                      <a:schemeClr val="accent5">
                        <a:lumMod val="60000"/>
                        <a:lumOff val="40000"/>
                      </a:schemeClr>
                    </a:solidFill>
                  </a:tcPr>
                </a:tc>
                <a:tc>
                  <a:txBody>
                    <a:bodyPr/>
                    <a:lstStyle/>
                    <a:p>
                      <a:r>
                        <a:rPr lang="bn-IN" sz="2400" dirty="0">
                          <a:latin typeface="NikoshBAN" panose="02000000000000000000" pitchFamily="2" charset="0"/>
                          <a:cs typeface="NikoshBAN" panose="02000000000000000000" pitchFamily="2" charset="0"/>
                        </a:rPr>
                        <a:t>মেধা সম্পদের যথাযথ ব্যবহার বা মেধা সম্পদের মূল্যায়ন</a:t>
                      </a:r>
                      <a:endParaRPr lang="en-US" sz="2400" dirty="0">
                        <a:latin typeface="NikoshBAN" panose="02000000000000000000" pitchFamily="2" charset="0"/>
                        <a:cs typeface="NikoshBAN" panose="02000000000000000000" pitchFamily="2" charset="0"/>
                      </a:endParaRPr>
                    </a:p>
                  </a:txBody>
                  <a:tcPr anchor="ctr">
                    <a:solidFill>
                      <a:schemeClr val="accent2">
                        <a:lumMod val="60000"/>
                        <a:lumOff val="40000"/>
                      </a:schemeClr>
                    </a:solidFill>
                  </a:tcPr>
                </a:tc>
                <a:extLst>
                  <a:ext uri="{0D108BD9-81ED-4DB2-BD59-A6C34878D82A}">
                    <a16:rowId xmlns:a16="http://schemas.microsoft.com/office/drawing/2014/main" val="1930110892"/>
                  </a:ext>
                </a:extLst>
              </a:tr>
              <a:tr h="526044">
                <a:tc>
                  <a:txBody>
                    <a:bodyPr/>
                    <a:lstStyle/>
                    <a:p>
                      <a:pPr algn="ctr"/>
                      <a:r>
                        <a:rPr lang="bn-IN" sz="2400" dirty="0">
                          <a:latin typeface="NikoshBAN" panose="02000000000000000000" pitchFamily="2" charset="0"/>
                          <a:cs typeface="NikoshBAN" panose="02000000000000000000" pitchFamily="2" charset="0"/>
                        </a:rPr>
                        <a:t>৫.</a:t>
                      </a:r>
                      <a:endParaRPr lang="en-US" sz="2400" dirty="0">
                        <a:latin typeface="NikoshBAN" panose="02000000000000000000" pitchFamily="2" charset="0"/>
                        <a:cs typeface="NikoshBAN" panose="02000000000000000000" pitchFamily="2" charset="0"/>
                      </a:endParaRPr>
                    </a:p>
                  </a:txBody>
                  <a:tcPr anchor="ctr">
                    <a:solidFill>
                      <a:schemeClr val="accent5">
                        <a:lumMod val="60000"/>
                        <a:lumOff val="40000"/>
                      </a:schemeClr>
                    </a:solidFill>
                  </a:tcPr>
                </a:tc>
                <a:tc>
                  <a:txBody>
                    <a:bodyPr/>
                    <a:lstStyle/>
                    <a:p>
                      <a:r>
                        <a:rPr lang="bn-IN" sz="2400" dirty="0">
                          <a:latin typeface="NikoshBAN" panose="02000000000000000000" pitchFamily="2" charset="0"/>
                          <a:cs typeface="NikoshBAN" panose="02000000000000000000" pitchFamily="2" charset="0"/>
                        </a:rPr>
                        <a:t>অসাধু ব্যবসায়ীদের কার্যক্রম নিরুৎসাহিত করা।</a:t>
                      </a:r>
                      <a:endParaRPr lang="en-US" sz="2400" dirty="0">
                        <a:latin typeface="NikoshBAN" panose="02000000000000000000" pitchFamily="2" charset="0"/>
                        <a:cs typeface="NikoshBAN" panose="02000000000000000000" pitchFamily="2" charset="0"/>
                      </a:endParaRPr>
                    </a:p>
                  </a:txBody>
                  <a:tcPr anchor="ctr">
                    <a:solidFill>
                      <a:schemeClr val="accent2">
                        <a:lumMod val="60000"/>
                        <a:lumOff val="40000"/>
                      </a:schemeClr>
                    </a:solidFill>
                  </a:tcPr>
                </a:tc>
                <a:extLst>
                  <a:ext uri="{0D108BD9-81ED-4DB2-BD59-A6C34878D82A}">
                    <a16:rowId xmlns:a16="http://schemas.microsoft.com/office/drawing/2014/main" val="2342457133"/>
                  </a:ext>
                </a:extLst>
              </a:tr>
              <a:tr h="526044">
                <a:tc>
                  <a:txBody>
                    <a:bodyPr/>
                    <a:lstStyle/>
                    <a:p>
                      <a:pPr algn="ctr"/>
                      <a:r>
                        <a:rPr lang="bn-IN" sz="2400" dirty="0">
                          <a:latin typeface="NikoshBAN" panose="02000000000000000000" pitchFamily="2" charset="0"/>
                          <a:cs typeface="NikoshBAN" panose="02000000000000000000" pitchFamily="2" charset="0"/>
                        </a:rPr>
                        <a:t>৬.</a:t>
                      </a:r>
                      <a:endParaRPr lang="en-US" sz="2400" dirty="0">
                        <a:latin typeface="NikoshBAN" panose="02000000000000000000" pitchFamily="2" charset="0"/>
                        <a:cs typeface="NikoshBAN" panose="02000000000000000000" pitchFamily="2" charset="0"/>
                      </a:endParaRPr>
                    </a:p>
                  </a:txBody>
                  <a:tcPr anchor="ctr">
                    <a:solidFill>
                      <a:schemeClr val="accent5">
                        <a:lumMod val="60000"/>
                        <a:lumOff val="40000"/>
                      </a:schemeClr>
                    </a:solidFill>
                  </a:tcPr>
                </a:tc>
                <a:tc>
                  <a:txBody>
                    <a:bodyPr/>
                    <a:lstStyle/>
                    <a:p>
                      <a:r>
                        <a:rPr lang="bn-IN" sz="2400" dirty="0">
                          <a:latin typeface="NikoshBAN" panose="02000000000000000000" pitchFamily="2" charset="0"/>
                          <a:cs typeface="NikoshBAN" panose="02000000000000000000" pitchFamily="2" charset="0"/>
                        </a:rPr>
                        <a:t>উদ্ভাবনী শক্তি বৃদ্ধি পায় </a:t>
                      </a:r>
                      <a:endParaRPr lang="en-US" sz="2400" dirty="0">
                        <a:latin typeface="NikoshBAN" panose="02000000000000000000" pitchFamily="2" charset="0"/>
                        <a:cs typeface="NikoshBAN" panose="02000000000000000000" pitchFamily="2" charset="0"/>
                      </a:endParaRPr>
                    </a:p>
                  </a:txBody>
                  <a:tcPr anchor="ctr">
                    <a:solidFill>
                      <a:schemeClr val="accent2">
                        <a:lumMod val="60000"/>
                        <a:lumOff val="40000"/>
                      </a:schemeClr>
                    </a:solidFill>
                  </a:tcPr>
                </a:tc>
                <a:extLst>
                  <a:ext uri="{0D108BD9-81ED-4DB2-BD59-A6C34878D82A}">
                    <a16:rowId xmlns:a16="http://schemas.microsoft.com/office/drawing/2014/main" val="1294811545"/>
                  </a:ext>
                </a:extLst>
              </a:tr>
              <a:tr h="526044">
                <a:tc>
                  <a:txBody>
                    <a:bodyPr/>
                    <a:lstStyle/>
                    <a:p>
                      <a:pPr algn="ctr"/>
                      <a:r>
                        <a:rPr lang="bn-IN" sz="2400" dirty="0">
                          <a:latin typeface="NikoshBAN" panose="02000000000000000000" pitchFamily="2" charset="0"/>
                          <a:cs typeface="NikoshBAN" panose="02000000000000000000" pitchFamily="2" charset="0"/>
                        </a:rPr>
                        <a:t>৭.</a:t>
                      </a:r>
                      <a:endParaRPr lang="en-US" sz="2400" dirty="0">
                        <a:latin typeface="NikoshBAN" panose="02000000000000000000" pitchFamily="2" charset="0"/>
                        <a:cs typeface="NikoshBAN" panose="02000000000000000000" pitchFamily="2" charset="0"/>
                      </a:endParaRPr>
                    </a:p>
                  </a:txBody>
                  <a:tcPr anchor="ctr">
                    <a:solidFill>
                      <a:schemeClr val="accent5">
                        <a:lumMod val="60000"/>
                        <a:lumOff val="40000"/>
                      </a:schemeClr>
                    </a:solidFill>
                  </a:tcPr>
                </a:tc>
                <a:tc>
                  <a:txBody>
                    <a:bodyPr/>
                    <a:lstStyle/>
                    <a:p>
                      <a:r>
                        <a:rPr lang="bn-IN" sz="2400" dirty="0">
                          <a:latin typeface="NikoshBAN" panose="02000000000000000000" pitchFamily="2" charset="0"/>
                          <a:cs typeface="NikoshBAN" panose="02000000000000000000" pitchFamily="2" charset="0"/>
                        </a:rPr>
                        <a:t>ব্যবসায় শিল্পে উন্নয়ন ঘটে। </a:t>
                      </a:r>
                      <a:endParaRPr lang="en-US" sz="2400" dirty="0">
                        <a:latin typeface="NikoshBAN" panose="02000000000000000000" pitchFamily="2" charset="0"/>
                        <a:cs typeface="NikoshBAN" panose="02000000000000000000" pitchFamily="2" charset="0"/>
                      </a:endParaRPr>
                    </a:p>
                  </a:txBody>
                  <a:tcPr anchor="ctr">
                    <a:solidFill>
                      <a:schemeClr val="accent2">
                        <a:lumMod val="60000"/>
                        <a:lumOff val="40000"/>
                      </a:schemeClr>
                    </a:solidFill>
                  </a:tcPr>
                </a:tc>
                <a:extLst>
                  <a:ext uri="{0D108BD9-81ED-4DB2-BD59-A6C34878D82A}">
                    <a16:rowId xmlns:a16="http://schemas.microsoft.com/office/drawing/2014/main" val="3205789793"/>
                  </a:ext>
                </a:extLst>
              </a:tr>
            </a:tbl>
          </a:graphicData>
        </a:graphic>
      </p:graphicFrame>
      <p:sp>
        <p:nvSpPr>
          <p:cNvPr id="3" name="Rectangle: Rounded Corners 2">
            <a:extLst>
              <a:ext uri="{FF2B5EF4-FFF2-40B4-BE49-F238E27FC236}">
                <a16:creationId xmlns:a16="http://schemas.microsoft.com/office/drawing/2014/main" id="{A26B65CD-1620-4019-8B0D-1D6DC163B84B}"/>
              </a:ext>
            </a:extLst>
          </p:cNvPr>
          <p:cNvSpPr/>
          <p:nvPr/>
        </p:nvSpPr>
        <p:spPr>
          <a:xfrm>
            <a:off x="723900" y="381001"/>
            <a:ext cx="7696200" cy="60959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ln w="0"/>
                <a:solidFill>
                  <a:srgbClr val="C000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পেটেন্ট আইনের উদ্দেশ্য বা সুবিধা</a:t>
            </a:r>
            <a:endParaRPr lang="en-US" sz="2400" dirty="0">
              <a:ln w="0"/>
              <a:solidFill>
                <a:srgbClr val="C000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6069519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47" presetClass="entr" presetSubtype="0" fill="hold" nodeType="afterEffect">
                                  <p:stCondLst>
                                    <p:cond delay="25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ppt_x</p:attrName>
                                        </p:attrNameLst>
                                      </p:cBhvr>
                                      <p:tavLst>
                                        <p:tav tm="0">
                                          <p:val>
                                            <p:strVal val="#ppt_x"/>
                                          </p:val>
                                        </p:tav>
                                        <p:tav tm="100000">
                                          <p:val>
                                            <p:strVal val="#ppt_x"/>
                                          </p:val>
                                        </p:tav>
                                      </p:tavLst>
                                    </p:anim>
                                    <p:anim calcmode="lin" valueType="num">
                                      <p:cBhvr>
                                        <p:cTn id="16"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Curved Down 12">
            <a:extLst>
              <a:ext uri="{FF2B5EF4-FFF2-40B4-BE49-F238E27FC236}">
                <a16:creationId xmlns:a16="http://schemas.microsoft.com/office/drawing/2014/main" id="{6B278FE8-0651-4601-9563-5CEEDA30D42A}"/>
              </a:ext>
            </a:extLst>
          </p:cNvPr>
          <p:cNvSpPr/>
          <p:nvPr/>
        </p:nvSpPr>
        <p:spPr>
          <a:xfrm rot="2051223">
            <a:off x="5558853" y="1572579"/>
            <a:ext cx="1076507" cy="41149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urved Down 14">
            <a:extLst>
              <a:ext uri="{FF2B5EF4-FFF2-40B4-BE49-F238E27FC236}">
                <a16:creationId xmlns:a16="http://schemas.microsoft.com/office/drawing/2014/main" id="{EEE20FE7-1763-4430-BFF3-DAF5002A0DBE}"/>
              </a:ext>
            </a:extLst>
          </p:cNvPr>
          <p:cNvSpPr/>
          <p:nvPr/>
        </p:nvSpPr>
        <p:spPr>
          <a:xfrm rot="5792450">
            <a:off x="6978909" y="3677068"/>
            <a:ext cx="1202335" cy="55432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urved Down 15">
            <a:extLst>
              <a:ext uri="{FF2B5EF4-FFF2-40B4-BE49-F238E27FC236}">
                <a16:creationId xmlns:a16="http://schemas.microsoft.com/office/drawing/2014/main" id="{283E22FA-B623-4962-8C05-B9834CFB3190}"/>
              </a:ext>
            </a:extLst>
          </p:cNvPr>
          <p:cNvSpPr/>
          <p:nvPr/>
        </p:nvSpPr>
        <p:spPr>
          <a:xfrm rot="10124460">
            <a:off x="5322198" y="5601325"/>
            <a:ext cx="1122548" cy="41804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Curved Down 16">
            <a:extLst>
              <a:ext uri="{FF2B5EF4-FFF2-40B4-BE49-F238E27FC236}">
                <a16:creationId xmlns:a16="http://schemas.microsoft.com/office/drawing/2014/main" id="{F3F143DA-344A-41CD-93E2-D43719CFED98}"/>
              </a:ext>
            </a:extLst>
          </p:cNvPr>
          <p:cNvSpPr/>
          <p:nvPr/>
        </p:nvSpPr>
        <p:spPr>
          <a:xfrm rot="13115663">
            <a:off x="2804540" y="5514669"/>
            <a:ext cx="974035" cy="38348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Curved Down 17">
            <a:extLst>
              <a:ext uri="{FF2B5EF4-FFF2-40B4-BE49-F238E27FC236}">
                <a16:creationId xmlns:a16="http://schemas.microsoft.com/office/drawing/2014/main" id="{C97B4D66-F6BD-4126-9D24-D93637F58798}"/>
              </a:ext>
            </a:extLst>
          </p:cNvPr>
          <p:cNvSpPr/>
          <p:nvPr/>
        </p:nvSpPr>
        <p:spPr>
          <a:xfrm rot="15753034">
            <a:off x="1476666" y="3384593"/>
            <a:ext cx="974035" cy="41280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row: Curved Down 18">
            <a:extLst>
              <a:ext uri="{FF2B5EF4-FFF2-40B4-BE49-F238E27FC236}">
                <a16:creationId xmlns:a16="http://schemas.microsoft.com/office/drawing/2014/main" id="{B0A7E449-0ABA-49AB-ACE9-AD294D8F709E}"/>
              </a:ext>
            </a:extLst>
          </p:cNvPr>
          <p:cNvSpPr/>
          <p:nvPr/>
        </p:nvSpPr>
        <p:spPr>
          <a:xfrm rot="20388453">
            <a:off x="2971056" y="1316712"/>
            <a:ext cx="974035" cy="38348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Rounded Corners 11">
            <a:extLst>
              <a:ext uri="{FF2B5EF4-FFF2-40B4-BE49-F238E27FC236}">
                <a16:creationId xmlns:a16="http://schemas.microsoft.com/office/drawing/2014/main" id="{9A484C5A-0464-49B1-AA5E-BD50E02C8578}"/>
              </a:ext>
            </a:extLst>
          </p:cNvPr>
          <p:cNvSpPr/>
          <p:nvPr/>
        </p:nvSpPr>
        <p:spPr>
          <a:xfrm>
            <a:off x="892545" y="341244"/>
            <a:ext cx="7413255" cy="56487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NikoshBAN" panose="02000000000000000000" pitchFamily="2" charset="0"/>
                <a:cs typeface="NikoshBAN" panose="02000000000000000000" pitchFamily="2" charset="0"/>
              </a:rPr>
              <a:t>পেটেন্ট</a:t>
            </a:r>
            <a:r>
              <a:rPr lang="bn-IN" sz="3200" dirty="0">
                <a:latin typeface="NikoshBAN" panose="02000000000000000000" pitchFamily="2" charset="0"/>
                <a:cs typeface="NikoshBAN" panose="02000000000000000000" pitchFamily="2" charset="0"/>
              </a:rPr>
              <a:t> রেজিস্ট্রেশন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করার</a:t>
            </a:r>
            <a:r>
              <a:rPr lang="bn-IN"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পদ্ধতি</a:t>
            </a:r>
            <a:endParaRPr lang="en-US" dirty="0">
              <a:latin typeface="NikoshBAN" panose="02000000000000000000" pitchFamily="2" charset="0"/>
              <a:cs typeface="NikoshBAN" panose="02000000000000000000" pitchFamily="2" charset="0"/>
            </a:endParaRPr>
          </a:p>
        </p:txBody>
      </p:sp>
      <p:sp>
        <p:nvSpPr>
          <p:cNvPr id="20" name="Oval 19">
            <a:extLst>
              <a:ext uri="{FF2B5EF4-FFF2-40B4-BE49-F238E27FC236}">
                <a16:creationId xmlns:a16="http://schemas.microsoft.com/office/drawing/2014/main" id="{2FFE6506-4FF2-4E45-963E-B4D7CDF79EA5}"/>
              </a:ext>
            </a:extLst>
          </p:cNvPr>
          <p:cNvSpPr/>
          <p:nvPr/>
        </p:nvSpPr>
        <p:spPr>
          <a:xfrm>
            <a:off x="1951920" y="1840144"/>
            <a:ext cx="1753731" cy="1619346"/>
          </a:xfrm>
          <a:prstGeom prst="ellipse">
            <a:avLst/>
          </a:prstGeom>
          <a:solidFill>
            <a:schemeClr val="accent5">
              <a:lumMod val="60000"/>
              <a:lumOff val="40000"/>
            </a:schemeClr>
          </a:solidFill>
          <a:ln>
            <a:solidFill>
              <a:srgbClr val="00206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bn-IN" sz="2400" dirty="0">
                <a:solidFill>
                  <a:schemeClr val="tx1"/>
                </a:solidFill>
                <a:latin typeface="NikoshBAN" panose="02000000000000000000" pitchFamily="2" charset="0"/>
                <a:cs typeface="NikoshBAN" panose="02000000000000000000" pitchFamily="2" charset="0"/>
              </a:rPr>
              <a:t>ব্যবসায়িক সাফল্য </a:t>
            </a:r>
            <a:endParaRPr lang="en-US" dirty="0">
              <a:solidFill>
                <a:schemeClr val="tx1"/>
              </a:solidFill>
              <a:latin typeface="NikoshBAN" panose="02000000000000000000" pitchFamily="2" charset="0"/>
              <a:cs typeface="NikoshBAN" panose="02000000000000000000" pitchFamily="2" charset="0"/>
            </a:endParaRPr>
          </a:p>
        </p:txBody>
      </p:sp>
      <p:sp>
        <p:nvSpPr>
          <p:cNvPr id="22" name="Oval 21">
            <a:extLst>
              <a:ext uri="{FF2B5EF4-FFF2-40B4-BE49-F238E27FC236}">
                <a16:creationId xmlns:a16="http://schemas.microsoft.com/office/drawing/2014/main" id="{9F4FA838-85FD-4E63-9217-939C383271BF}"/>
              </a:ext>
            </a:extLst>
          </p:cNvPr>
          <p:cNvSpPr/>
          <p:nvPr/>
        </p:nvSpPr>
        <p:spPr>
          <a:xfrm>
            <a:off x="3859883" y="1126079"/>
            <a:ext cx="1753731" cy="1619346"/>
          </a:xfrm>
          <a:prstGeom prst="ellipse">
            <a:avLst/>
          </a:prstGeom>
          <a:solidFill>
            <a:schemeClr val="accent4">
              <a:lumMod val="20000"/>
              <a:lumOff val="80000"/>
            </a:schemeClr>
          </a:solidFill>
          <a:ln>
            <a:solidFill>
              <a:srgbClr val="00206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bn-IN" sz="2400" dirty="0">
                <a:solidFill>
                  <a:srgbClr val="0000FF"/>
                </a:solidFill>
                <a:latin typeface="NikoshBAN" panose="02000000000000000000" pitchFamily="2" charset="0"/>
                <a:cs typeface="NikoshBAN" panose="02000000000000000000" pitchFamily="2" charset="0"/>
              </a:rPr>
              <a:t>১. আবেদনপত্র জমা</a:t>
            </a:r>
            <a:endParaRPr lang="en-US" sz="1600" dirty="0">
              <a:solidFill>
                <a:srgbClr val="0000FF"/>
              </a:solidFill>
              <a:latin typeface="NikoshBAN" panose="02000000000000000000" pitchFamily="2" charset="0"/>
              <a:cs typeface="NikoshBAN" panose="02000000000000000000" pitchFamily="2" charset="0"/>
            </a:endParaRPr>
          </a:p>
        </p:txBody>
      </p:sp>
      <p:sp>
        <p:nvSpPr>
          <p:cNvPr id="24" name="Oval 23">
            <a:extLst>
              <a:ext uri="{FF2B5EF4-FFF2-40B4-BE49-F238E27FC236}">
                <a16:creationId xmlns:a16="http://schemas.microsoft.com/office/drawing/2014/main" id="{F0C9E93A-FC8B-4D25-A108-36A1C3027906}"/>
              </a:ext>
            </a:extLst>
          </p:cNvPr>
          <p:cNvSpPr/>
          <p:nvPr/>
        </p:nvSpPr>
        <p:spPr>
          <a:xfrm>
            <a:off x="5781098" y="2110790"/>
            <a:ext cx="1753731" cy="1728573"/>
          </a:xfrm>
          <a:prstGeom prst="ellipse">
            <a:avLst/>
          </a:prstGeom>
          <a:solidFill>
            <a:schemeClr val="accent2">
              <a:lumMod val="60000"/>
              <a:lumOff val="40000"/>
            </a:schemeClr>
          </a:solidFill>
          <a:ln>
            <a:solidFill>
              <a:srgbClr val="00206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bn-IN" sz="2400" dirty="0">
                <a:solidFill>
                  <a:schemeClr val="bg1"/>
                </a:solidFill>
                <a:latin typeface="NikoshBAN" panose="02000000000000000000" pitchFamily="2" charset="0"/>
                <a:cs typeface="NikoshBAN" panose="02000000000000000000" pitchFamily="2" charset="0"/>
              </a:rPr>
              <a:t>সুনাম বৃদ্ধি পায়</a:t>
            </a:r>
            <a:endParaRPr lang="en-US" sz="1600" dirty="0">
              <a:solidFill>
                <a:schemeClr val="bg1"/>
              </a:solidFill>
              <a:latin typeface="NikoshBAN" panose="02000000000000000000" pitchFamily="2" charset="0"/>
              <a:cs typeface="NikoshBAN" panose="02000000000000000000" pitchFamily="2" charset="0"/>
            </a:endParaRPr>
          </a:p>
        </p:txBody>
      </p:sp>
      <p:sp>
        <p:nvSpPr>
          <p:cNvPr id="25" name="Oval 24">
            <a:extLst>
              <a:ext uri="{FF2B5EF4-FFF2-40B4-BE49-F238E27FC236}">
                <a16:creationId xmlns:a16="http://schemas.microsoft.com/office/drawing/2014/main" id="{537C00F7-A8DF-486A-80E0-9CAA35CC307C}"/>
              </a:ext>
            </a:extLst>
          </p:cNvPr>
          <p:cNvSpPr/>
          <p:nvPr/>
        </p:nvSpPr>
        <p:spPr>
          <a:xfrm>
            <a:off x="5659183" y="4024472"/>
            <a:ext cx="1753731" cy="1619346"/>
          </a:xfrm>
          <a:prstGeom prst="ellipse">
            <a:avLst/>
          </a:prstGeom>
          <a:solidFill>
            <a:schemeClr val="accent2">
              <a:lumMod val="40000"/>
              <a:lumOff val="60000"/>
            </a:schemeClr>
          </a:solidFill>
          <a:ln>
            <a:solidFill>
              <a:srgbClr val="00206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bn-IN" sz="2400" dirty="0">
                <a:solidFill>
                  <a:srgbClr val="0000FF"/>
                </a:solidFill>
                <a:latin typeface="NikoshBAN" panose="02000000000000000000" pitchFamily="2" charset="0"/>
                <a:cs typeface="NikoshBAN" panose="02000000000000000000" pitchFamily="2" charset="0"/>
              </a:rPr>
              <a:t>ব্যবসায়িক স্বার্থ রক্ষা</a:t>
            </a:r>
            <a:endParaRPr lang="en-US" dirty="0">
              <a:solidFill>
                <a:srgbClr val="0000FF"/>
              </a:solidFill>
              <a:latin typeface="NikoshBAN" panose="02000000000000000000" pitchFamily="2" charset="0"/>
              <a:cs typeface="NikoshBAN" panose="02000000000000000000" pitchFamily="2" charset="0"/>
            </a:endParaRPr>
          </a:p>
        </p:txBody>
      </p:sp>
      <p:sp>
        <p:nvSpPr>
          <p:cNvPr id="27" name="Oval 26">
            <a:extLst>
              <a:ext uri="{FF2B5EF4-FFF2-40B4-BE49-F238E27FC236}">
                <a16:creationId xmlns:a16="http://schemas.microsoft.com/office/drawing/2014/main" id="{12CE9497-A6EB-4CCE-B7DD-981161E7C80D}"/>
              </a:ext>
            </a:extLst>
          </p:cNvPr>
          <p:cNvSpPr/>
          <p:nvPr/>
        </p:nvSpPr>
        <p:spPr>
          <a:xfrm>
            <a:off x="1850113" y="3728911"/>
            <a:ext cx="1753731" cy="1619346"/>
          </a:xfrm>
          <a:prstGeom prst="ellipse">
            <a:avLst/>
          </a:prstGeom>
          <a:solidFill>
            <a:schemeClr val="accent4">
              <a:lumMod val="40000"/>
              <a:lumOff val="60000"/>
            </a:schemeClr>
          </a:solidFill>
          <a:ln>
            <a:solidFill>
              <a:srgbClr val="00206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bn-IN" sz="2400" dirty="0">
                <a:solidFill>
                  <a:srgbClr val="0000FF"/>
                </a:solidFill>
                <a:latin typeface="NikoshBAN" panose="02000000000000000000" pitchFamily="2" charset="0"/>
                <a:cs typeface="NikoshBAN" panose="02000000000000000000" pitchFamily="2" charset="0"/>
              </a:rPr>
              <a:t>ব্যবসায়িক মর্যাদা</a:t>
            </a:r>
            <a:endParaRPr lang="en-US" dirty="0">
              <a:solidFill>
                <a:srgbClr val="0000FF"/>
              </a:solidFill>
              <a:latin typeface="NikoshBAN" panose="02000000000000000000" pitchFamily="2" charset="0"/>
              <a:cs typeface="NikoshBAN" panose="02000000000000000000" pitchFamily="2" charset="0"/>
            </a:endParaRPr>
          </a:p>
        </p:txBody>
      </p:sp>
      <p:sp>
        <p:nvSpPr>
          <p:cNvPr id="31" name="Oval 30">
            <a:extLst>
              <a:ext uri="{FF2B5EF4-FFF2-40B4-BE49-F238E27FC236}">
                <a16:creationId xmlns:a16="http://schemas.microsoft.com/office/drawing/2014/main" id="{3ED0CE2B-E30E-42A3-B106-562F882C682C}"/>
              </a:ext>
            </a:extLst>
          </p:cNvPr>
          <p:cNvSpPr/>
          <p:nvPr/>
        </p:nvSpPr>
        <p:spPr>
          <a:xfrm>
            <a:off x="3706589" y="4830831"/>
            <a:ext cx="1753731" cy="1619346"/>
          </a:xfrm>
          <a:prstGeom prst="ellipse">
            <a:avLst/>
          </a:prstGeom>
          <a:solidFill>
            <a:schemeClr val="accent6">
              <a:lumMod val="60000"/>
              <a:lumOff val="40000"/>
            </a:schemeClr>
          </a:solidFill>
          <a:ln>
            <a:solidFill>
              <a:srgbClr val="00206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bn-IN" sz="2400" dirty="0">
                <a:solidFill>
                  <a:srgbClr val="C00000"/>
                </a:solidFill>
                <a:latin typeface="NikoshBAN" panose="02000000000000000000" pitchFamily="2" charset="0"/>
                <a:cs typeface="NikoshBAN" panose="02000000000000000000" pitchFamily="2" charset="0"/>
              </a:rPr>
              <a:t>আইনগত ভিত্তি</a:t>
            </a:r>
            <a:endParaRPr lang="en-US" sz="1600" dirty="0">
              <a:solidFill>
                <a:srgbClr val="C00000"/>
              </a:solidFill>
              <a:latin typeface="NikoshBAN" panose="02000000000000000000" pitchFamily="2" charset="0"/>
              <a:cs typeface="NikoshBAN" panose="02000000000000000000" pitchFamily="2" charset="0"/>
            </a:endParaRPr>
          </a:p>
        </p:txBody>
      </p:sp>
      <p:sp>
        <p:nvSpPr>
          <p:cNvPr id="2" name="Star: 6 Points 1">
            <a:extLst>
              <a:ext uri="{FF2B5EF4-FFF2-40B4-BE49-F238E27FC236}">
                <a16:creationId xmlns:a16="http://schemas.microsoft.com/office/drawing/2014/main" id="{AE78B5E0-9787-42D2-86A5-E58195BDBC54}"/>
              </a:ext>
            </a:extLst>
          </p:cNvPr>
          <p:cNvSpPr/>
          <p:nvPr/>
        </p:nvSpPr>
        <p:spPr>
          <a:xfrm>
            <a:off x="3501100" y="2752016"/>
            <a:ext cx="2279998" cy="2078815"/>
          </a:xfrm>
          <a:prstGeom prst="star6">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NikoshBAN" panose="02000000000000000000" pitchFamily="2" charset="0"/>
                <a:cs typeface="NikoshBAN" panose="02000000000000000000" pitchFamily="2" charset="0"/>
              </a:rPr>
              <a:t>পেটেন্ট রেজিস্ট্রেশন</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06526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2000"/>
                                        <p:tgtEl>
                                          <p:spTgt spid="22"/>
                                        </p:tgtEl>
                                      </p:cBhvr>
                                    </p:animEffect>
                                  </p:childTnLst>
                                </p:cTn>
                              </p:par>
                            </p:childTnLst>
                          </p:cTn>
                        </p:par>
                        <p:par>
                          <p:cTn id="30" fill="hold">
                            <p:stCondLst>
                              <p:cond delay="2000"/>
                            </p:stCondLst>
                            <p:childTnLst>
                              <p:par>
                                <p:cTn id="31" presetID="6"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childTnLst>
                          </p:cTn>
                        </p:par>
                        <p:par>
                          <p:cTn id="34" fill="hold">
                            <p:stCondLst>
                              <p:cond delay="4000"/>
                            </p:stCondLst>
                            <p:childTnLst>
                              <p:par>
                                <p:cTn id="35" presetID="6" presetClass="entr" presetSubtype="16"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ircle(in)">
                                      <p:cBhvr>
                                        <p:cTn id="37" dur="2000"/>
                                        <p:tgtEl>
                                          <p:spTgt spid="24"/>
                                        </p:tgtEl>
                                      </p:cBhvr>
                                    </p:animEffect>
                                  </p:childTnLst>
                                </p:cTn>
                              </p:par>
                            </p:childTnLst>
                          </p:cTn>
                        </p:par>
                        <p:par>
                          <p:cTn id="38" fill="hold">
                            <p:stCondLst>
                              <p:cond delay="6000"/>
                            </p:stCondLst>
                            <p:childTnLst>
                              <p:par>
                                <p:cTn id="39" presetID="6"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circle(in)">
                                      <p:cBhvr>
                                        <p:cTn id="41" dur="2000"/>
                                        <p:tgtEl>
                                          <p:spTgt spid="15"/>
                                        </p:tgtEl>
                                      </p:cBhvr>
                                    </p:animEffect>
                                  </p:childTnLst>
                                </p:cTn>
                              </p:par>
                            </p:childTnLst>
                          </p:cTn>
                        </p:par>
                        <p:par>
                          <p:cTn id="42" fill="hold">
                            <p:stCondLst>
                              <p:cond delay="8000"/>
                            </p:stCondLst>
                            <p:childTnLst>
                              <p:par>
                                <p:cTn id="43" presetID="6" presetClass="entr" presetSubtype="16"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circle(in)">
                                      <p:cBhvr>
                                        <p:cTn id="45" dur="2000"/>
                                        <p:tgtEl>
                                          <p:spTgt spid="25"/>
                                        </p:tgtEl>
                                      </p:cBhvr>
                                    </p:animEffect>
                                  </p:childTnLst>
                                </p:cTn>
                              </p:par>
                            </p:childTnLst>
                          </p:cTn>
                        </p:par>
                        <p:par>
                          <p:cTn id="46" fill="hold">
                            <p:stCondLst>
                              <p:cond delay="10000"/>
                            </p:stCondLst>
                            <p:childTnLst>
                              <p:par>
                                <p:cTn id="47" presetID="6" presetClass="entr" presetSubtype="16"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circle(in)">
                                      <p:cBhvr>
                                        <p:cTn id="49" dur="2000"/>
                                        <p:tgtEl>
                                          <p:spTgt spid="16"/>
                                        </p:tgtEl>
                                      </p:cBhvr>
                                    </p:animEffect>
                                  </p:childTnLst>
                                </p:cTn>
                              </p:par>
                            </p:childTnLst>
                          </p:cTn>
                        </p:par>
                        <p:par>
                          <p:cTn id="50" fill="hold">
                            <p:stCondLst>
                              <p:cond delay="12000"/>
                            </p:stCondLst>
                            <p:childTnLst>
                              <p:par>
                                <p:cTn id="51" presetID="6" presetClass="entr" presetSubtype="16"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circle(in)">
                                      <p:cBhvr>
                                        <p:cTn id="53" dur="2000"/>
                                        <p:tgtEl>
                                          <p:spTgt spid="31"/>
                                        </p:tgtEl>
                                      </p:cBhvr>
                                    </p:animEffect>
                                  </p:childTnLst>
                                </p:cTn>
                              </p:par>
                            </p:childTnLst>
                          </p:cTn>
                        </p:par>
                        <p:par>
                          <p:cTn id="54" fill="hold">
                            <p:stCondLst>
                              <p:cond delay="14000"/>
                            </p:stCondLst>
                            <p:childTnLst>
                              <p:par>
                                <p:cTn id="55" presetID="6" presetClass="entr" presetSubtype="16"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circle(in)">
                                      <p:cBhvr>
                                        <p:cTn id="57" dur="2000"/>
                                        <p:tgtEl>
                                          <p:spTgt spid="17"/>
                                        </p:tgtEl>
                                      </p:cBhvr>
                                    </p:animEffect>
                                  </p:childTnLst>
                                </p:cTn>
                              </p:par>
                            </p:childTnLst>
                          </p:cTn>
                        </p:par>
                        <p:par>
                          <p:cTn id="58" fill="hold">
                            <p:stCondLst>
                              <p:cond delay="16000"/>
                            </p:stCondLst>
                            <p:childTnLst>
                              <p:par>
                                <p:cTn id="59" presetID="6"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circle(in)">
                                      <p:cBhvr>
                                        <p:cTn id="61" dur="2000"/>
                                        <p:tgtEl>
                                          <p:spTgt spid="27"/>
                                        </p:tgtEl>
                                      </p:cBhvr>
                                    </p:animEffect>
                                  </p:childTnLst>
                                </p:cTn>
                              </p:par>
                            </p:childTnLst>
                          </p:cTn>
                        </p:par>
                        <p:par>
                          <p:cTn id="62" fill="hold">
                            <p:stCondLst>
                              <p:cond delay="18000"/>
                            </p:stCondLst>
                            <p:childTnLst>
                              <p:par>
                                <p:cTn id="63" presetID="6"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circle(in)">
                                      <p:cBhvr>
                                        <p:cTn id="65" dur="2000"/>
                                        <p:tgtEl>
                                          <p:spTgt spid="18"/>
                                        </p:tgtEl>
                                      </p:cBhvr>
                                    </p:animEffect>
                                  </p:childTnLst>
                                </p:cTn>
                              </p:par>
                            </p:childTnLst>
                          </p:cTn>
                        </p:par>
                        <p:par>
                          <p:cTn id="66" fill="hold">
                            <p:stCondLst>
                              <p:cond delay="20000"/>
                            </p:stCondLst>
                            <p:childTnLst>
                              <p:par>
                                <p:cTn id="67" presetID="6" presetClass="entr" presetSubtype="16"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circle(in)">
                                      <p:cBhvr>
                                        <p:cTn id="69" dur="2000"/>
                                        <p:tgtEl>
                                          <p:spTgt spid="20"/>
                                        </p:tgtEl>
                                      </p:cBhvr>
                                    </p:animEffect>
                                  </p:childTnLst>
                                </p:cTn>
                              </p:par>
                            </p:childTnLst>
                          </p:cTn>
                        </p:par>
                        <p:par>
                          <p:cTn id="70" fill="hold">
                            <p:stCondLst>
                              <p:cond delay="22000"/>
                            </p:stCondLst>
                            <p:childTnLst>
                              <p:par>
                                <p:cTn id="71" presetID="6" presetClass="entr" presetSubtype="16"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circle(in)">
                                      <p:cBhvr>
                                        <p:cTn id="7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19" grpId="0" animBg="1"/>
      <p:bldP spid="12" grpId="0" animBg="1"/>
      <p:bldP spid="20" grpId="0" animBg="1"/>
      <p:bldP spid="22" grpId="0" animBg="1"/>
      <p:bldP spid="24" grpId="0" animBg="1"/>
      <p:bldP spid="25" grpId="0" animBg="1"/>
      <p:bldP spid="27" grpId="0" animBg="1"/>
      <p:bldP spid="31"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03851FE-E399-46E8-A85B-611967C1ACBF}"/>
              </a:ext>
            </a:extLst>
          </p:cNvPr>
          <p:cNvSpPr/>
          <p:nvPr/>
        </p:nvSpPr>
        <p:spPr>
          <a:xfrm>
            <a:off x="304800" y="1981200"/>
            <a:ext cx="8534400" cy="35052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4800" dirty="0">
                <a:solidFill>
                  <a:srgbClr val="000099"/>
                </a:solidFill>
                <a:latin typeface="NikoshBAN" pitchFamily="2" charset="0"/>
                <a:cs typeface="NikoshBAN" pitchFamily="2" charset="0"/>
              </a:rPr>
              <a:t>আবিষ্কারককে পেটেন্ট প্রদানের অর্থ হলো নির্দিষ্ট সময়ের মধ্যে কেউ এটি তৈরী, ব্যবহার এবং বিক্রয় করতে পারবে না-ব্যাখ্যা কর।</a:t>
            </a:r>
            <a:endParaRPr lang="en-US" sz="4800" dirty="0">
              <a:solidFill>
                <a:srgbClr val="000099"/>
              </a:solidFill>
              <a:latin typeface="NikoshBAN" pitchFamily="2" charset="0"/>
              <a:cs typeface="NikoshBAN" pitchFamily="2" charset="0"/>
            </a:endParaRPr>
          </a:p>
        </p:txBody>
      </p:sp>
      <p:sp>
        <p:nvSpPr>
          <p:cNvPr id="3" name="Scroll: Vertical 2">
            <a:extLst>
              <a:ext uri="{FF2B5EF4-FFF2-40B4-BE49-F238E27FC236}">
                <a16:creationId xmlns:a16="http://schemas.microsoft.com/office/drawing/2014/main" id="{A9B5DE95-B879-4847-8D0E-D9B126C198E5}"/>
              </a:ext>
            </a:extLst>
          </p:cNvPr>
          <p:cNvSpPr/>
          <p:nvPr/>
        </p:nvSpPr>
        <p:spPr>
          <a:xfrm>
            <a:off x="762000" y="381000"/>
            <a:ext cx="3886200" cy="1219200"/>
          </a:xfrm>
          <a:prstGeom prst="vertic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a:solidFill>
                  <a:schemeClr val="tx1"/>
                </a:solidFill>
                <a:latin typeface="NikoshBAN" pitchFamily="2" charset="0"/>
                <a:cs typeface="NikoshBAN" pitchFamily="2" charset="0"/>
              </a:rPr>
              <a:t>দলগত কাজ</a:t>
            </a:r>
            <a:endParaRPr lang="en-US" dirty="0">
              <a:solidFill>
                <a:schemeClr val="tx1"/>
              </a:solidFill>
            </a:endParaRPr>
          </a:p>
        </p:txBody>
      </p:sp>
    </p:spTree>
    <p:extLst>
      <p:ext uri="{BB962C8B-B14F-4D97-AF65-F5344CB8AC3E}">
        <p14:creationId xmlns:p14="http://schemas.microsoft.com/office/powerpoint/2010/main" val="3043694755"/>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childTnLst>
                          </p:cTn>
                        </p:par>
                        <p:par>
                          <p:cTn id="11" fill="hold">
                            <p:stCondLst>
                              <p:cond delay="3000"/>
                            </p:stCondLst>
                            <p:childTnLst>
                              <p:par>
                                <p:cTn id="12" presetID="41" presetClass="entr" presetSubtype="0" fill="hold" grpId="0" nodeType="afterEffect">
                                  <p:stCondLst>
                                    <p:cond delay="200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2000" fill="hold"/>
                                        <p:tgtEl>
                                          <p:spTgt spid="4"/>
                                        </p:tgtEl>
                                        <p:attrNameLst>
                                          <p:attrName>ppt_y</p:attrName>
                                        </p:attrNameLst>
                                      </p:cBhvr>
                                      <p:tavLst>
                                        <p:tav tm="0">
                                          <p:val>
                                            <p:strVal val="#ppt_y"/>
                                          </p:val>
                                        </p:tav>
                                        <p:tav tm="100000">
                                          <p:val>
                                            <p:strVal val="#ppt_y"/>
                                          </p:val>
                                        </p:tav>
                                      </p:tavLst>
                                    </p:anim>
                                    <p:anim calcmode="lin" valueType="num">
                                      <p:cBhvr>
                                        <p:cTn id="16" dur="2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2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D776D9E-D974-43C0-9745-BCE79C3673CD}"/>
              </a:ext>
            </a:extLst>
          </p:cNvPr>
          <p:cNvGraphicFramePr>
            <a:graphicFrameLocks noGrp="1"/>
          </p:cNvGraphicFramePr>
          <p:nvPr>
            <p:extLst>
              <p:ext uri="{D42A27DB-BD31-4B8C-83A1-F6EECF244321}">
                <p14:modId xmlns:p14="http://schemas.microsoft.com/office/powerpoint/2010/main" val="33949832"/>
              </p:ext>
            </p:extLst>
          </p:nvPr>
        </p:nvGraphicFramePr>
        <p:xfrm>
          <a:off x="381000" y="2133600"/>
          <a:ext cx="8229600" cy="4024048"/>
        </p:xfrm>
        <a:graphic>
          <a:graphicData uri="http://schemas.openxmlformats.org/drawingml/2006/table">
            <a:tbl>
              <a:tblPr firstRow="1" bandRow="1">
                <a:tableStyleId>{5C22544A-7EE6-4342-B048-85BDC9FD1C3A}</a:tableStyleId>
              </a:tblPr>
              <a:tblGrid>
                <a:gridCol w="5334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747677">
                <a:tc>
                  <a:txBody>
                    <a:bodyPr/>
                    <a:lstStyle/>
                    <a:p>
                      <a:pPr algn="ctr"/>
                      <a:r>
                        <a:rPr lang="bn-IN" sz="3200" dirty="0">
                          <a:solidFill>
                            <a:srgbClr val="C00000"/>
                          </a:solidFill>
                          <a:latin typeface="NikoshBAN" pitchFamily="2" charset="0"/>
                          <a:cs typeface="NikoshBAN" pitchFamily="2" charset="0"/>
                        </a:rPr>
                        <a:t>প্রশ্ন</a:t>
                      </a:r>
                      <a:endParaRPr lang="en-US" sz="3200" dirty="0">
                        <a:solidFill>
                          <a:srgbClr val="C00000"/>
                        </a:solidFill>
                        <a:latin typeface="NikoshBAN" pitchFamily="2" charset="0"/>
                        <a:cs typeface="NikoshBAN" pitchFamily="2" charset="0"/>
                      </a:endParaRPr>
                    </a:p>
                  </a:txBody>
                  <a:tcPr>
                    <a:solidFill>
                      <a:srgbClr val="00B0F0"/>
                    </a:solidFill>
                  </a:tcPr>
                </a:tc>
                <a:tc>
                  <a:txBody>
                    <a:bodyPr/>
                    <a:lstStyle/>
                    <a:p>
                      <a:pPr algn="ctr"/>
                      <a:r>
                        <a:rPr lang="bn-IN" sz="3200" dirty="0">
                          <a:solidFill>
                            <a:srgbClr val="C00000"/>
                          </a:solidFill>
                          <a:latin typeface="NikoshBAN" pitchFamily="2" charset="0"/>
                          <a:cs typeface="NikoshBAN" pitchFamily="2" charset="0"/>
                        </a:rPr>
                        <a:t>উত্তর</a:t>
                      </a:r>
                      <a:endParaRPr lang="en-US" sz="3200" dirty="0">
                        <a:solidFill>
                          <a:srgbClr val="C00000"/>
                        </a:solidFill>
                        <a:latin typeface="NikoshBAN" pitchFamily="2" charset="0"/>
                        <a:cs typeface="NikoshBAN" pitchFamily="2" charset="0"/>
                      </a:endParaRPr>
                    </a:p>
                  </a:txBody>
                  <a:tcPr>
                    <a:solidFill>
                      <a:srgbClr val="00B0F0"/>
                    </a:solidFill>
                  </a:tcPr>
                </a:tc>
                <a:extLst>
                  <a:ext uri="{0D108BD9-81ED-4DB2-BD59-A6C34878D82A}">
                    <a16:rowId xmlns:a16="http://schemas.microsoft.com/office/drawing/2014/main" val="10000"/>
                  </a:ext>
                </a:extLst>
              </a:tr>
              <a:tr h="807491">
                <a:tc>
                  <a:txBody>
                    <a:bodyPr/>
                    <a:lstStyle/>
                    <a:p>
                      <a:r>
                        <a:rPr lang="bn-IN" sz="2400" dirty="0">
                          <a:latin typeface="NikoshBAN" pitchFamily="2" charset="0"/>
                          <a:cs typeface="NikoshBAN" pitchFamily="2" charset="0"/>
                        </a:rPr>
                        <a:t>১।</a:t>
                      </a:r>
                      <a:r>
                        <a:rPr lang="bn-IN" sz="2400" baseline="0" dirty="0">
                          <a:latin typeface="NikoshBAN" pitchFamily="2" charset="0"/>
                          <a:cs typeface="NikoshBAN" pitchFamily="2" charset="0"/>
                        </a:rPr>
                        <a:t> </a:t>
                      </a:r>
                      <a:r>
                        <a:rPr lang="bn-IN" sz="2400" b="0" dirty="0">
                          <a:latin typeface="NikoshBAN" panose="02000000000000000000" pitchFamily="2" charset="0"/>
                          <a:cs typeface="NikoshBAN" panose="02000000000000000000" pitchFamily="2" charset="0"/>
                        </a:rPr>
                        <a:t>দীর্ঘদিন গবেষণা চালিয়ে কোন সম্পদ উদ্ভাবন </a:t>
                      </a:r>
                      <a:endParaRPr lang="en-US" sz="2400" b="0" dirty="0">
                        <a:latin typeface="NikoshBAN" panose="02000000000000000000" pitchFamily="2" charset="0"/>
                        <a:cs typeface="NikoshBAN" panose="02000000000000000000" pitchFamily="2" charset="0"/>
                      </a:endParaRPr>
                    </a:p>
                    <a:p>
                      <a:r>
                        <a:rPr lang="en-US" sz="2400" b="0" dirty="0">
                          <a:latin typeface="NikoshBAN" panose="02000000000000000000" pitchFamily="2" charset="0"/>
                          <a:cs typeface="NikoshBAN" panose="02000000000000000000" pitchFamily="2" charset="0"/>
                        </a:rPr>
                        <a:t>    </a:t>
                      </a:r>
                      <a:r>
                        <a:rPr lang="bn-IN" sz="2400" b="0" dirty="0">
                          <a:latin typeface="NikoshBAN" panose="02000000000000000000" pitchFamily="2" charset="0"/>
                          <a:cs typeface="NikoshBAN" panose="02000000000000000000" pitchFamily="2" charset="0"/>
                        </a:rPr>
                        <a:t>করা যায় ?</a:t>
                      </a:r>
                      <a:endParaRPr lang="en-US" sz="2400" b="0" dirty="0">
                        <a:latin typeface="NikoshBAN" panose="02000000000000000000" pitchFamily="2" charset="0"/>
                        <a:cs typeface="NikoshBAN" panose="02000000000000000000" pitchFamily="2" charset="0"/>
                      </a:endParaRPr>
                    </a:p>
                  </a:txBody>
                  <a:tcPr>
                    <a:solidFill>
                      <a:schemeClr val="accent2">
                        <a:lumMod val="60000"/>
                        <a:lumOff val="40000"/>
                      </a:schemeClr>
                    </a:solidFill>
                  </a:tcPr>
                </a:tc>
                <a:tc>
                  <a:txBody>
                    <a:bodyPr/>
                    <a:lstStyle/>
                    <a:p>
                      <a:endParaRPr lang="en-US" sz="2400" dirty="0">
                        <a:latin typeface="NikoshBAN" pitchFamily="2" charset="0"/>
                        <a:cs typeface="NikoshBAN" pitchFamily="2" charset="0"/>
                      </a:endParaRPr>
                    </a:p>
                  </a:txBody>
                  <a:tcPr>
                    <a:noFill/>
                  </a:tcPr>
                </a:tc>
                <a:extLst>
                  <a:ext uri="{0D108BD9-81ED-4DB2-BD59-A6C34878D82A}">
                    <a16:rowId xmlns:a16="http://schemas.microsoft.com/office/drawing/2014/main" val="10001"/>
                  </a:ext>
                </a:extLst>
              </a:tr>
              <a:tr h="807491">
                <a:tc>
                  <a:txBody>
                    <a:bodyPr/>
                    <a:lstStyle/>
                    <a:p>
                      <a:r>
                        <a:rPr lang="bn-IN" sz="2400" dirty="0">
                          <a:latin typeface="NikoshBAN" pitchFamily="2" charset="0"/>
                          <a:cs typeface="NikoshBAN" pitchFamily="2" charset="0"/>
                        </a:rPr>
                        <a:t>২।</a:t>
                      </a:r>
                      <a:r>
                        <a:rPr lang="bn-IN" sz="2400" baseline="0" dirty="0">
                          <a:latin typeface="NikoshBAN" pitchFamily="2" charset="0"/>
                          <a:cs typeface="NikoshBAN" pitchFamily="2" charset="0"/>
                        </a:rPr>
                        <a:t> </a:t>
                      </a:r>
                      <a:r>
                        <a:rPr lang="bn-IN" sz="2400" b="0" baseline="0" dirty="0">
                          <a:latin typeface="NikoshBAN" panose="02000000000000000000" pitchFamily="2" charset="0"/>
                          <a:cs typeface="NikoshBAN" panose="02000000000000000000" pitchFamily="2" charset="0"/>
                        </a:rPr>
                        <a:t>সাহিত্য ও শিল্পকর্ম কোন ধরনের সম্পদ</a:t>
                      </a:r>
                      <a:r>
                        <a:rPr lang="bn-IN" sz="2400" b="0" dirty="0">
                          <a:latin typeface="NikoshBAN" panose="02000000000000000000" pitchFamily="2" charset="0"/>
                          <a:cs typeface="NikoshBAN" panose="02000000000000000000" pitchFamily="2" charset="0"/>
                        </a:rPr>
                        <a:t> ?</a:t>
                      </a:r>
                      <a:endParaRPr lang="en-US" sz="2400" b="0" dirty="0">
                        <a:latin typeface="NikoshBAN" panose="02000000000000000000" pitchFamily="2" charset="0"/>
                        <a:cs typeface="NikoshBAN" panose="02000000000000000000" pitchFamily="2" charset="0"/>
                      </a:endParaRPr>
                    </a:p>
                  </a:txBody>
                  <a:tcPr>
                    <a:solidFill>
                      <a:schemeClr val="accent2">
                        <a:lumMod val="60000"/>
                        <a:lumOff val="40000"/>
                      </a:schemeClr>
                    </a:solidFill>
                  </a:tcPr>
                </a:tc>
                <a:tc>
                  <a:txBody>
                    <a:bodyPr/>
                    <a:lstStyle/>
                    <a:p>
                      <a:endParaRPr lang="en-US" sz="2400" dirty="0">
                        <a:latin typeface="NikoshBAN" pitchFamily="2" charset="0"/>
                        <a:cs typeface="NikoshBAN" pitchFamily="2" charset="0"/>
                      </a:endParaRPr>
                    </a:p>
                  </a:txBody>
                  <a:tcPr>
                    <a:noFill/>
                  </a:tcPr>
                </a:tc>
                <a:extLst>
                  <a:ext uri="{0D108BD9-81ED-4DB2-BD59-A6C34878D82A}">
                    <a16:rowId xmlns:a16="http://schemas.microsoft.com/office/drawing/2014/main" val="10002"/>
                  </a:ext>
                </a:extLst>
              </a:tr>
              <a:tr h="807491">
                <a:tc>
                  <a:txBody>
                    <a:bodyPr/>
                    <a:lstStyle/>
                    <a:p>
                      <a:r>
                        <a:rPr lang="bn-IN" sz="2400" dirty="0">
                          <a:latin typeface="NikoshBAN" pitchFamily="2" charset="0"/>
                          <a:cs typeface="NikoshBAN" pitchFamily="2" charset="0"/>
                        </a:rPr>
                        <a:t>৩। </a:t>
                      </a:r>
                      <a:r>
                        <a:rPr lang="bn-IN" sz="2400" b="0" dirty="0">
                          <a:latin typeface="NikoshBAN" panose="02000000000000000000" pitchFamily="2" charset="0"/>
                          <a:cs typeface="NikoshBAN" panose="02000000000000000000" pitchFamily="2" charset="0"/>
                        </a:rPr>
                        <a:t>নিজস্ব পণ্য যাতে অন্য কেউ নকল করতে না পারে</a:t>
                      </a:r>
                      <a:endParaRPr lang="en-US" sz="2400" b="0" dirty="0">
                        <a:latin typeface="NikoshBAN" panose="02000000000000000000" pitchFamily="2" charset="0"/>
                        <a:cs typeface="NikoshBAN" panose="02000000000000000000" pitchFamily="2" charset="0"/>
                      </a:endParaRPr>
                    </a:p>
                    <a:p>
                      <a:r>
                        <a:rPr lang="en-US" sz="2400" b="0" dirty="0">
                          <a:latin typeface="NikoshBAN" panose="02000000000000000000" pitchFamily="2" charset="0"/>
                          <a:cs typeface="NikoshBAN" panose="02000000000000000000" pitchFamily="2" charset="0"/>
                        </a:rPr>
                        <a:t>    </a:t>
                      </a:r>
                      <a:r>
                        <a:rPr lang="bn-IN" sz="2400" b="0" dirty="0">
                          <a:latin typeface="NikoshBAN" panose="02000000000000000000" pitchFamily="2" charset="0"/>
                          <a:cs typeface="NikoshBAN" panose="02000000000000000000" pitchFamily="2" charset="0"/>
                        </a:rPr>
                        <a:t> সেজন্য তিনি কোন ধরনের ব্যবস্থা নিবেন ?</a:t>
                      </a:r>
                      <a:endParaRPr lang="en-US" sz="2400" b="0" dirty="0">
                        <a:latin typeface="NikoshBAN" panose="02000000000000000000" pitchFamily="2" charset="0"/>
                        <a:cs typeface="NikoshBAN" panose="02000000000000000000" pitchFamily="2" charset="0"/>
                      </a:endParaRPr>
                    </a:p>
                  </a:txBody>
                  <a:tcPr>
                    <a:solidFill>
                      <a:schemeClr val="accent2">
                        <a:lumMod val="60000"/>
                        <a:lumOff val="40000"/>
                      </a:schemeClr>
                    </a:solidFill>
                  </a:tcPr>
                </a:tc>
                <a:tc>
                  <a:txBody>
                    <a:bodyPr/>
                    <a:lstStyle/>
                    <a:p>
                      <a:endParaRPr lang="en-US" sz="2400" dirty="0">
                        <a:latin typeface="NikoshBAN" pitchFamily="2" charset="0"/>
                        <a:cs typeface="NikoshBAN" pitchFamily="2" charset="0"/>
                      </a:endParaRPr>
                    </a:p>
                  </a:txBody>
                  <a:tcPr>
                    <a:noFill/>
                  </a:tcPr>
                </a:tc>
                <a:extLst>
                  <a:ext uri="{0D108BD9-81ED-4DB2-BD59-A6C34878D82A}">
                    <a16:rowId xmlns:a16="http://schemas.microsoft.com/office/drawing/2014/main" val="10003"/>
                  </a:ext>
                </a:extLst>
              </a:tr>
              <a:tr h="807491">
                <a:tc>
                  <a:txBody>
                    <a:bodyPr/>
                    <a:lstStyle/>
                    <a:p>
                      <a:r>
                        <a:rPr lang="bn-IN" sz="2400" dirty="0">
                          <a:latin typeface="NikoshBAN" pitchFamily="2" charset="0"/>
                          <a:cs typeface="NikoshBAN" pitchFamily="2" charset="0"/>
                        </a:rPr>
                        <a:t>৪। আবিষ্কারক ও সরকারের মধ্যে চুক্তি হয় </a:t>
                      </a:r>
                    </a:p>
                    <a:p>
                      <a:r>
                        <a:rPr lang="bn-IN" sz="2400" dirty="0">
                          <a:latin typeface="NikoshBAN" pitchFamily="2" charset="0"/>
                          <a:cs typeface="NikoshBAN" pitchFamily="2" charset="0"/>
                        </a:rPr>
                        <a:t>    কোন ক্ষেত্রে</a:t>
                      </a:r>
                      <a:r>
                        <a:rPr lang="bn-IN" sz="2400" b="0" dirty="0">
                          <a:latin typeface="NikoshBAN" panose="02000000000000000000" pitchFamily="2" charset="0"/>
                          <a:cs typeface="NikoshBAN" panose="02000000000000000000" pitchFamily="2" charset="0"/>
                        </a:rPr>
                        <a:t>?</a:t>
                      </a:r>
                      <a:endParaRPr lang="en-US" sz="2400" b="0" dirty="0">
                        <a:latin typeface="NikoshBAN" panose="02000000000000000000" pitchFamily="2" charset="0"/>
                        <a:cs typeface="NikoshBAN" panose="02000000000000000000" pitchFamily="2" charset="0"/>
                      </a:endParaRPr>
                    </a:p>
                  </a:txBody>
                  <a:tcPr>
                    <a:solidFill>
                      <a:schemeClr val="accent2">
                        <a:lumMod val="60000"/>
                        <a:lumOff val="40000"/>
                      </a:schemeClr>
                    </a:solidFill>
                  </a:tcPr>
                </a:tc>
                <a:tc>
                  <a:txBody>
                    <a:bodyPr/>
                    <a:lstStyle/>
                    <a:p>
                      <a:endParaRPr lang="en-US" sz="2400" dirty="0">
                        <a:latin typeface="NikoshBAN" pitchFamily="2" charset="0"/>
                        <a:cs typeface="NikoshBAN" pitchFamily="2" charset="0"/>
                      </a:endParaRPr>
                    </a:p>
                  </a:txBody>
                  <a:tcPr>
                    <a:noFill/>
                  </a:tcPr>
                </a:tc>
                <a:extLst>
                  <a:ext uri="{0D108BD9-81ED-4DB2-BD59-A6C34878D82A}">
                    <a16:rowId xmlns:a16="http://schemas.microsoft.com/office/drawing/2014/main" val="10004"/>
                  </a:ext>
                </a:extLst>
              </a:tr>
            </a:tbl>
          </a:graphicData>
        </a:graphic>
      </p:graphicFrame>
      <p:sp>
        <p:nvSpPr>
          <p:cNvPr id="5" name="Rectangle 4">
            <a:extLst>
              <a:ext uri="{FF2B5EF4-FFF2-40B4-BE49-F238E27FC236}">
                <a16:creationId xmlns:a16="http://schemas.microsoft.com/office/drawing/2014/main" id="{7BA93059-D3A6-4DDD-A3D1-681CBD3FA39B}"/>
              </a:ext>
            </a:extLst>
          </p:cNvPr>
          <p:cNvSpPr/>
          <p:nvPr/>
        </p:nvSpPr>
        <p:spPr>
          <a:xfrm>
            <a:off x="5714999" y="2890363"/>
            <a:ext cx="2885661" cy="80299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latin typeface="NikoshBAN" pitchFamily="2" charset="0"/>
              <a:cs typeface="NikoshBAN" pitchFamily="2" charset="0"/>
            </a:endParaRPr>
          </a:p>
          <a:p>
            <a:r>
              <a:rPr lang="bn-IN" sz="2800" dirty="0">
                <a:solidFill>
                  <a:schemeClr val="tx1"/>
                </a:solidFill>
                <a:latin typeface="NikoshBAN" pitchFamily="2" charset="0"/>
                <a:cs typeface="NikoshBAN" pitchFamily="2" charset="0"/>
              </a:rPr>
              <a:t>১। মেধাসম্পদ</a:t>
            </a:r>
            <a:endParaRPr lang="en-US" sz="2800" dirty="0">
              <a:solidFill>
                <a:schemeClr val="tx1"/>
              </a:solidFill>
              <a:latin typeface="NikoshBAN" panose="02000000000000000000" pitchFamily="2" charset="0"/>
              <a:cs typeface="NikoshBAN" panose="02000000000000000000" pitchFamily="2" charset="0"/>
            </a:endParaRPr>
          </a:p>
          <a:p>
            <a:endParaRPr lang="en-US" sz="2800" dirty="0">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601623AF-3E9D-4447-AC35-A5A401C95961}"/>
              </a:ext>
            </a:extLst>
          </p:cNvPr>
          <p:cNvSpPr/>
          <p:nvPr/>
        </p:nvSpPr>
        <p:spPr>
          <a:xfrm>
            <a:off x="5714998" y="3693357"/>
            <a:ext cx="2895601" cy="82563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latin typeface="NikoshBAN" pitchFamily="2" charset="0"/>
              <a:cs typeface="NikoshBAN" pitchFamily="2" charset="0"/>
            </a:endParaRPr>
          </a:p>
          <a:p>
            <a:r>
              <a:rPr lang="bn-IN" sz="2800" dirty="0">
                <a:solidFill>
                  <a:schemeClr val="tx1"/>
                </a:solidFill>
                <a:latin typeface="NikoshBAN" pitchFamily="2" charset="0"/>
                <a:cs typeface="NikoshBAN" pitchFamily="2" charset="0"/>
              </a:rPr>
              <a:t>২। মেধাসম্পদ</a:t>
            </a:r>
            <a:endParaRPr lang="en-US" sz="2800" dirty="0">
              <a:solidFill>
                <a:schemeClr val="tx1"/>
              </a:solidFill>
              <a:latin typeface="NikoshBAN" panose="02000000000000000000" pitchFamily="2" charset="0"/>
              <a:cs typeface="NikoshBAN" panose="02000000000000000000" pitchFamily="2" charset="0"/>
            </a:endParaRPr>
          </a:p>
          <a:p>
            <a:endParaRPr lang="en-US" sz="3200" dirty="0">
              <a:latin typeface="NikoshBAN" pitchFamily="2" charset="0"/>
              <a:cs typeface="NikoshBAN" pitchFamily="2" charset="0"/>
            </a:endParaRPr>
          </a:p>
        </p:txBody>
      </p:sp>
      <p:sp>
        <p:nvSpPr>
          <p:cNvPr id="8" name="Rectangle 7">
            <a:extLst>
              <a:ext uri="{FF2B5EF4-FFF2-40B4-BE49-F238E27FC236}">
                <a16:creationId xmlns:a16="http://schemas.microsoft.com/office/drawing/2014/main" id="{C2409B96-3998-4E32-A177-7B50CFE97686}"/>
              </a:ext>
            </a:extLst>
          </p:cNvPr>
          <p:cNvSpPr/>
          <p:nvPr/>
        </p:nvSpPr>
        <p:spPr>
          <a:xfrm>
            <a:off x="5714998" y="4538330"/>
            <a:ext cx="2895602" cy="79567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latin typeface="NikoshBAN" pitchFamily="2" charset="0"/>
              <a:cs typeface="NikoshBAN" pitchFamily="2" charset="0"/>
            </a:endParaRPr>
          </a:p>
          <a:p>
            <a:r>
              <a:rPr lang="bn-IN" sz="2800" dirty="0">
                <a:solidFill>
                  <a:schemeClr val="tx1"/>
                </a:solidFill>
                <a:latin typeface="NikoshBAN" pitchFamily="2" charset="0"/>
                <a:cs typeface="NikoshBAN" pitchFamily="2" charset="0"/>
              </a:rPr>
              <a:t>৩। পেটেন্ট রেজিস্ট্রেশন </a:t>
            </a:r>
            <a:endParaRPr lang="en-US" sz="2800" dirty="0">
              <a:solidFill>
                <a:schemeClr val="tx1"/>
              </a:solidFill>
              <a:latin typeface="NikoshBAN" panose="02000000000000000000" pitchFamily="2" charset="0"/>
              <a:cs typeface="NikoshBAN" panose="02000000000000000000" pitchFamily="2" charset="0"/>
            </a:endParaRPr>
          </a:p>
          <a:p>
            <a:endParaRPr lang="en-US" sz="2800" dirty="0">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id="{5D5AF7C2-7571-4958-91E1-C7679A5CB429}"/>
              </a:ext>
            </a:extLst>
          </p:cNvPr>
          <p:cNvSpPr/>
          <p:nvPr/>
        </p:nvSpPr>
        <p:spPr>
          <a:xfrm>
            <a:off x="5714998" y="5334000"/>
            <a:ext cx="2895602" cy="79566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a:solidFill>
                  <a:schemeClr val="tx1"/>
                </a:solidFill>
                <a:latin typeface="NikoshBAN" pitchFamily="2" charset="0"/>
                <a:cs typeface="NikoshBAN" pitchFamily="2" charset="0"/>
              </a:rPr>
              <a:t>৪। পেটেন্ট</a:t>
            </a:r>
            <a:endParaRPr lang="en-US" sz="2800" dirty="0">
              <a:solidFill>
                <a:schemeClr val="tx1"/>
              </a:solidFill>
              <a:latin typeface="NikoshBAN" pitchFamily="2" charset="0"/>
              <a:cs typeface="NikoshBAN" pitchFamily="2" charset="0"/>
            </a:endParaRPr>
          </a:p>
        </p:txBody>
      </p:sp>
      <p:sp>
        <p:nvSpPr>
          <p:cNvPr id="11" name="7-Point Star 3">
            <a:extLst>
              <a:ext uri="{FF2B5EF4-FFF2-40B4-BE49-F238E27FC236}">
                <a16:creationId xmlns:a16="http://schemas.microsoft.com/office/drawing/2014/main" id="{AB80CD35-C4E7-4F63-A51B-1F637A93C6C7}"/>
              </a:ext>
            </a:extLst>
          </p:cNvPr>
          <p:cNvSpPr/>
          <p:nvPr/>
        </p:nvSpPr>
        <p:spPr>
          <a:xfrm>
            <a:off x="2171700" y="381000"/>
            <a:ext cx="4800600" cy="1524000"/>
          </a:xfrm>
          <a:prstGeom prst="star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dirty="0">
                <a:solidFill>
                  <a:srgbClr val="00FF00"/>
                </a:solidFill>
                <a:latin typeface="NikoshBAN" pitchFamily="2" charset="0"/>
                <a:cs typeface="NikoshBAN" pitchFamily="2" charset="0"/>
              </a:rPr>
              <a:t>মূল্যায়ন</a:t>
            </a:r>
            <a:endParaRPr lang="en-US" dirty="0">
              <a:solidFill>
                <a:srgbClr val="00FF00"/>
              </a:solidFill>
              <a:latin typeface="NikoshBAN" pitchFamily="2" charset="0"/>
              <a:cs typeface="NikoshBAN" pitchFamily="2" charset="0"/>
            </a:endParaRPr>
          </a:p>
        </p:txBody>
      </p:sp>
    </p:spTree>
    <p:extLst>
      <p:ext uri="{BB962C8B-B14F-4D97-AF65-F5344CB8AC3E}">
        <p14:creationId xmlns:p14="http://schemas.microsoft.com/office/powerpoint/2010/main" val="2572811752"/>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 calcmode="lin" valueType="num">
                                      <p:cBhvr>
                                        <p:cTn id="9" dur="2000" fill="hold"/>
                                        <p:tgtEl>
                                          <p:spTgt spid="11"/>
                                        </p:tgtEl>
                                        <p:attrNameLst>
                                          <p:attrName>style.rotation</p:attrName>
                                        </p:attrNameLst>
                                      </p:cBhvr>
                                      <p:tavLst>
                                        <p:tav tm="0">
                                          <p:val>
                                            <p:fltVal val="90"/>
                                          </p:val>
                                        </p:tav>
                                        <p:tav tm="100000">
                                          <p:val>
                                            <p:fltVal val="0"/>
                                          </p:val>
                                        </p:tav>
                                      </p:tavLst>
                                    </p:anim>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1000"/>
                                  </p:stCondLst>
                                  <p:childTnLst>
                                    <p:set>
                                      <p:cBhvr>
                                        <p:cTn id="32" dur="1" fill="hold">
                                          <p:stCondLst>
                                            <p:cond delay="0"/>
                                          </p:stCondLst>
                                        </p:cTn>
                                        <p:tgtEl>
                                          <p:spTgt spid="5"/>
                                        </p:tgtEl>
                                        <p:attrNameLst>
                                          <p:attrName>style.visibility</p:attrName>
                                        </p:attrNameLst>
                                      </p:cBhvr>
                                      <p:to>
                                        <p:strVal val="visible"/>
                                      </p:to>
                                    </p:set>
                                    <p:anim calcmode="lin" valueType="num">
                                      <p:cBhvr>
                                        <p:cTn id="33" dur="2000" fill="hold"/>
                                        <p:tgtEl>
                                          <p:spTgt spid="5"/>
                                        </p:tgtEl>
                                        <p:attrNameLst>
                                          <p:attrName>ppt_w</p:attrName>
                                        </p:attrNameLst>
                                      </p:cBhvr>
                                      <p:tavLst>
                                        <p:tav tm="0">
                                          <p:val>
                                            <p:fltVal val="0"/>
                                          </p:val>
                                        </p:tav>
                                        <p:tav tm="100000">
                                          <p:val>
                                            <p:strVal val="#ppt_w"/>
                                          </p:val>
                                        </p:tav>
                                      </p:tavLst>
                                    </p:anim>
                                    <p:anim calcmode="lin" valueType="num">
                                      <p:cBhvr>
                                        <p:cTn id="34" dur="2000" fill="hold"/>
                                        <p:tgtEl>
                                          <p:spTgt spid="5"/>
                                        </p:tgtEl>
                                        <p:attrNameLst>
                                          <p:attrName>ppt_h</p:attrName>
                                        </p:attrNameLst>
                                      </p:cBhvr>
                                      <p:tavLst>
                                        <p:tav tm="0">
                                          <p:val>
                                            <p:fltVal val="0"/>
                                          </p:val>
                                        </p:tav>
                                        <p:tav tm="100000">
                                          <p:val>
                                            <p:strVal val="#ppt_h"/>
                                          </p:val>
                                        </p:tav>
                                      </p:tavLst>
                                    </p:anim>
                                    <p:anim calcmode="lin" valueType="num">
                                      <p:cBhvr>
                                        <p:cTn id="35" dur="2000" fill="hold"/>
                                        <p:tgtEl>
                                          <p:spTgt spid="5"/>
                                        </p:tgtEl>
                                        <p:attrNameLst>
                                          <p:attrName>style.rotation</p:attrName>
                                        </p:attrNameLst>
                                      </p:cBhvr>
                                      <p:tavLst>
                                        <p:tav tm="0">
                                          <p:val>
                                            <p:fltVal val="360"/>
                                          </p:val>
                                        </p:tav>
                                        <p:tav tm="100000">
                                          <p:val>
                                            <p:fltVal val="0"/>
                                          </p:val>
                                        </p:tav>
                                      </p:tavLst>
                                    </p:anim>
                                    <p:animEffect transition="in" filter="fade">
                                      <p:cBhvr>
                                        <p:cTn id="36" dur="2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1000"/>
                                  </p:stCondLst>
                                  <p:childTnLst>
                                    <p:set>
                                      <p:cBhvr>
                                        <p:cTn id="40" dur="1" fill="hold">
                                          <p:stCondLst>
                                            <p:cond delay="0"/>
                                          </p:stCondLst>
                                        </p:cTn>
                                        <p:tgtEl>
                                          <p:spTgt spid="6"/>
                                        </p:tgtEl>
                                        <p:attrNameLst>
                                          <p:attrName>style.visibility</p:attrName>
                                        </p:attrNameLst>
                                      </p:cBhvr>
                                      <p:to>
                                        <p:strVal val="visible"/>
                                      </p:to>
                                    </p:set>
                                    <p:anim calcmode="lin" valueType="num">
                                      <p:cBhvr>
                                        <p:cTn id="41" dur="2000" fill="hold"/>
                                        <p:tgtEl>
                                          <p:spTgt spid="6"/>
                                        </p:tgtEl>
                                        <p:attrNameLst>
                                          <p:attrName>ppt_w</p:attrName>
                                        </p:attrNameLst>
                                      </p:cBhvr>
                                      <p:tavLst>
                                        <p:tav tm="0">
                                          <p:val>
                                            <p:fltVal val="0"/>
                                          </p:val>
                                        </p:tav>
                                        <p:tav tm="100000">
                                          <p:val>
                                            <p:strVal val="#ppt_w"/>
                                          </p:val>
                                        </p:tav>
                                      </p:tavLst>
                                    </p:anim>
                                    <p:anim calcmode="lin" valueType="num">
                                      <p:cBhvr>
                                        <p:cTn id="42" dur="2000" fill="hold"/>
                                        <p:tgtEl>
                                          <p:spTgt spid="6"/>
                                        </p:tgtEl>
                                        <p:attrNameLst>
                                          <p:attrName>ppt_h</p:attrName>
                                        </p:attrNameLst>
                                      </p:cBhvr>
                                      <p:tavLst>
                                        <p:tav tm="0">
                                          <p:val>
                                            <p:fltVal val="0"/>
                                          </p:val>
                                        </p:tav>
                                        <p:tav tm="100000">
                                          <p:val>
                                            <p:strVal val="#ppt_h"/>
                                          </p:val>
                                        </p:tav>
                                      </p:tavLst>
                                    </p:anim>
                                    <p:anim calcmode="lin" valueType="num">
                                      <p:cBhvr>
                                        <p:cTn id="43" dur="2000" fill="hold"/>
                                        <p:tgtEl>
                                          <p:spTgt spid="6"/>
                                        </p:tgtEl>
                                        <p:attrNameLst>
                                          <p:attrName>style.rotation</p:attrName>
                                        </p:attrNameLst>
                                      </p:cBhvr>
                                      <p:tavLst>
                                        <p:tav tm="0">
                                          <p:val>
                                            <p:fltVal val="90"/>
                                          </p:val>
                                        </p:tav>
                                        <p:tav tm="100000">
                                          <p:val>
                                            <p:fltVal val="0"/>
                                          </p:val>
                                        </p:tav>
                                      </p:tavLst>
                                    </p:anim>
                                    <p:animEffect transition="in" filter="fade">
                                      <p:cBhvr>
                                        <p:cTn id="44" dur="2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1000"/>
                                  </p:stCondLst>
                                  <p:childTnLst>
                                    <p:set>
                                      <p:cBhvr>
                                        <p:cTn id="48" dur="1" fill="hold">
                                          <p:stCondLst>
                                            <p:cond delay="0"/>
                                          </p:stCondLst>
                                        </p:cTn>
                                        <p:tgtEl>
                                          <p:spTgt spid="8"/>
                                        </p:tgtEl>
                                        <p:attrNameLst>
                                          <p:attrName>style.visibility</p:attrName>
                                        </p:attrNameLst>
                                      </p:cBhvr>
                                      <p:to>
                                        <p:strVal val="visible"/>
                                      </p:to>
                                    </p:set>
                                    <p:animEffect transition="in" filter="box(in)">
                                      <p:cBhvr>
                                        <p:cTn id="49" dur="2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43" presetClass="entr" presetSubtype="0" fill="hold" grpId="0" nodeType="clickEffect">
                                  <p:stCondLst>
                                    <p:cond delay="100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200"/>
                                        <p:tgtEl>
                                          <p:spTgt spid="9"/>
                                        </p:tgtEl>
                                      </p:cBhvr>
                                    </p:animEffect>
                                    <p:anim calcmode="lin" valueType="num">
                                      <p:cBhvr>
                                        <p:cTn id="55" dur="800" fill="hold"/>
                                        <p:tgtEl>
                                          <p:spTgt spid="9"/>
                                        </p:tgtEl>
                                        <p:attrNameLst>
                                          <p:attrName>ppt_x</p:attrName>
                                        </p:attrNameLst>
                                      </p:cBhvr>
                                      <p:tavLst>
                                        <p:tav tm="0">
                                          <p:val>
                                            <p:strVal val="#ppt_x"/>
                                          </p:val>
                                        </p:tav>
                                        <p:tav tm="100000">
                                          <p:val>
                                            <p:strVal val="#ppt_x"/>
                                          </p:val>
                                        </p:tav>
                                      </p:tavLst>
                                    </p:anim>
                                    <p:anim calcmode="lin" valueType="num">
                                      <p:cBhvr>
                                        <p:cTn id="56" dur="800" fill="hold"/>
                                        <p:tgtEl>
                                          <p:spTgt spid="9"/>
                                        </p:tgtEl>
                                        <p:attrNameLst>
                                          <p:attrName>ppt_y</p:attrName>
                                        </p:attrNameLst>
                                      </p:cBhvr>
                                      <p:tavLst>
                                        <p:tav tm="0">
                                          <p:val>
                                            <p:strVal val="#ppt_y+0.31"/>
                                          </p:val>
                                        </p:tav>
                                        <p:tav tm="100000">
                                          <p:val>
                                            <p:strVal val="#ppt_y+0.31"/>
                                          </p:val>
                                        </p:tav>
                                      </p:tavLst>
                                    </p:anim>
                                    <p:anim calcmode="lin" valueType="num">
                                      <p:cBhvr>
                                        <p:cTn id="57" dur="1200" decel="50000" fill="hold">
                                          <p:stCondLst>
                                            <p:cond delay="8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8" dur="1200" decel="50000" fill="hold">
                                          <p:stCondLst>
                                            <p:cond delay="8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23900" y="381000"/>
            <a:ext cx="7696200" cy="3260035"/>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bn-IN" sz="5400" dirty="0">
                <a:solidFill>
                  <a:srgbClr val="FF0066"/>
                </a:solidFill>
                <a:latin typeface="NikoshBAN" pitchFamily="2" charset="0"/>
                <a:cs typeface="NikoshBAN" pitchFamily="2" charset="0"/>
              </a:rPr>
              <a:t>বাড়ির কাজ</a:t>
            </a:r>
            <a:endParaRPr lang="en-US" sz="5400" dirty="0">
              <a:solidFill>
                <a:srgbClr val="FF0066"/>
              </a:solidFill>
              <a:latin typeface="NikoshBAN" pitchFamily="2" charset="0"/>
              <a:cs typeface="NikoshBAN" pitchFamily="2" charset="0"/>
            </a:endParaRPr>
          </a:p>
        </p:txBody>
      </p:sp>
      <p:sp>
        <p:nvSpPr>
          <p:cNvPr id="2" name="Rectangle 1">
            <a:extLst>
              <a:ext uri="{FF2B5EF4-FFF2-40B4-BE49-F238E27FC236}">
                <a16:creationId xmlns:a16="http://schemas.microsoft.com/office/drawing/2014/main" id="{F498882B-CC44-47CE-888E-9BA1286EBF0F}"/>
              </a:ext>
            </a:extLst>
          </p:cNvPr>
          <p:cNvSpPr/>
          <p:nvPr/>
        </p:nvSpPr>
        <p:spPr>
          <a:xfrm>
            <a:off x="533400" y="3733800"/>
            <a:ext cx="8153400" cy="25908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bn-IN" sz="2400" dirty="0">
                <a:latin typeface="NikoshBAN" panose="02000000000000000000" pitchFamily="2" charset="0"/>
                <a:cs typeface="NikoshBAN" panose="02000000000000000000" pitchFamily="2" charset="0"/>
              </a:rPr>
              <a:t>মেঘনা লি. এর প্রকৌশলীরা এক ধরনের কাচ উদ্ভাবন করেন। যা দরজা বা জানালায় ব্যবহার করলে একই সাথে সৌরবিদ্যুতের উৎস হিসেবে কাজ করবে। এই প্রতিষ্ঠানটি এই কাচ উৎপাদন ও বাজারজাতকরণের একক অধিকার পেতে চায়। তারা এ বিষয়ে সরকারের সাথে একটি চুক্তি সম্পাদন করে।</a:t>
            </a:r>
          </a:p>
          <a:p>
            <a:pPr algn="just"/>
            <a:r>
              <a:rPr lang="bn-IN" sz="3200" dirty="0">
                <a:solidFill>
                  <a:srgbClr val="00FF00"/>
                </a:solidFill>
                <a:latin typeface="NikoshBAN" panose="02000000000000000000" pitchFamily="2" charset="0"/>
                <a:cs typeface="NikoshBAN" panose="02000000000000000000" pitchFamily="2" charset="0"/>
              </a:rPr>
              <a:t>উদ্দীপকে বর্ণিত চুক্তিটি কী এই প্রতিষ্ঠানকে একক অধিকার ভোগের সুযোগ দেবে ? বিশ্লেষণ কর।</a:t>
            </a:r>
            <a:endParaRPr lang="bn-IN" sz="2400" dirty="0">
              <a:solidFill>
                <a:srgbClr val="00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81820420"/>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500"/>
                            </p:stCondLst>
                            <p:childTnLst>
                              <p:par>
                                <p:cTn id="13" presetID="56" presetClass="entr" presetSubtype="0" fill="hold" grpId="0" nodeType="afterEffect">
                                  <p:stCondLst>
                                    <p:cond delay="3000"/>
                                  </p:stCondLst>
                                  <p:iterate type="lt">
                                    <p:tmPct val="10000"/>
                                  </p:iterate>
                                  <p:childTnLst>
                                    <p:set>
                                      <p:cBhvr>
                                        <p:cTn id="14" dur="1" fill="hold">
                                          <p:stCondLst>
                                            <p:cond delay="0"/>
                                          </p:stCondLst>
                                        </p:cTn>
                                        <p:tgtEl>
                                          <p:spTgt spid="2"/>
                                        </p:tgtEl>
                                        <p:attrNameLst>
                                          <p:attrName>style.visibility</p:attrName>
                                        </p:attrNameLst>
                                      </p:cBhvr>
                                      <p:to>
                                        <p:strVal val="visible"/>
                                      </p:to>
                                    </p:set>
                                    <p:anim by="(-#ppt_w*2)" calcmode="lin" valueType="num">
                                      <p:cBhvr rctx="PPT">
                                        <p:cTn id="15" dur="1500" autoRev="1" fill="hold">
                                          <p:stCondLst>
                                            <p:cond delay="0"/>
                                          </p:stCondLst>
                                        </p:cTn>
                                        <p:tgtEl>
                                          <p:spTgt spid="2"/>
                                        </p:tgtEl>
                                        <p:attrNameLst>
                                          <p:attrName>ppt_w</p:attrName>
                                        </p:attrNameLst>
                                      </p:cBhvr>
                                    </p:anim>
                                    <p:anim by="(#ppt_w*0.50)" calcmode="lin" valueType="num">
                                      <p:cBhvr>
                                        <p:cTn id="16" dur="1500" decel="50000" autoRev="1" fill="hold">
                                          <p:stCondLst>
                                            <p:cond delay="0"/>
                                          </p:stCondLst>
                                        </p:cTn>
                                        <p:tgtEl>
                                          <p:spTgt spid="2"/>
                                        </p:tgtEl>
                                        <p:attrNameLst>
                                          <p:attrName>ppt_x</p:attrName>
                                        </p:attrNameLst>
                                      </p:cBhvr>
                                    </p:anim>
                                    <p:anim from="(-#ppt_h/2)" to="(#ppt_y)" calcmode="lin" valueType="num">
                                      <p:cBhvr>
                                        <p:cTn id="17" dur="3000" fill="hold">
                                          <p:stCondLst>
                                            <p:cond delay="0"/>
                                          </p:stCondLst>
                                        </p:cTn>
                                        <p:tgtEl>
                                          <p:spTgt spid="2"/>
                                        </p:tgtEl>
                                        <p:attrNameLst>
                                          <p:attrName>ppt_y</p:attrName>
                                        </p:attrNameLst>
                                      </p:cBhvr>
                                    </p:anim>
                                    <p:animRot by="21600000">
                                      <p:cBhvr>
                                        <p:cTn id="18" dur="3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nvSpPr>
        <p:spPr>
          <a:xfrm>
            <a:off x="419100" y="4267200"/>
            <a:ext cx="8305800" cy="1600200"/>
          </a:xfrm>
          <a:prstGeom prst="cub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a:solidFill>
                  <a:srgbClr val="00FF00"/>
                </a:solidFill>
                <a:latin typeface="NikoshBAN" pitchFamily="2" charset="0"/>
                <a:cs typeface="NikoshBAN" pitchFamily="2" charset="0"/>
              </a:rPr>
              <a:t>সকলকে আন্তরিক ধন্যবাদ</a:t>
            </a:r>
            <a:endParaRPr lang="en-US" dirty="0">
              <a:solidFill>
                <a:srgbClr val="00FF00"/>
              </a:solidFill>
              <a:latin typeface="NikoshBAN" pitchFamily="2" charset="0"/>
              <a:cs typeface="NikoshBAN" pitchFamily="2" charset="0"/>
            </a:endParaRPr>
          </a:p>
        </p:txBody>
      </p:sp>
      <p:pic>
        <p:nvPicPr>
          <p:cNvPr id="3" name="Picture 2">
            <a:extLst>
              <a:ext uri="{FF2B5EF4-FFF2-40B4-BE49-F238E27FC236}">
                <a16:creationId xmlns:a16="http://schemas.microsoft.com/office/drawing/2014/main" id="{86528EE1-8D77-40DC-A18A-0527DD52D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591" y="533015"/>
            <a:ext cx="8029938" cy="35130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69787000"/>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2000"/>
                            </p:stCondLst>
                            <p:childTnLst>
                              <p:par>
                                <p:cTn id="11" presetID="38" presetClass="entr" presetSubtype="0" accel="50000" fill="hold" grpId="0" nodeType="afterEffect">
                                  <p:stCondLst>
                                    <p:cond delay="1000"/>
                                  </p:stCondLst>
                                  <p:iterate type="lt">
                                    <p:tmPct val="50000"/>
                                  </p:iterate>
                                  <p:childTnLst>
                                    <p:set>
                                      <p:cBhvr>
                                        <p:cTn id="12" dur="1" fill="hold">
                                          <p:stCondLst>
                                            <p:cond delay="0"/>
                                          </p:stCondLst>
                                        </p:cTn>
                                        <p:tgtEl>
                                          <p:spTgt spid="4"/>
                                        </p:tgtEl>
                                        <p:attrNameLst>
                                          <p:attrName>style.visibility</p:attrName>
                                        </p:attrNameLst>
                                      </p:cBhvr>
                                      <p:to>
                                        <p:strVal val="visible"/>
                                      </p:to>
                                    </p:set>
                                    <p:set>
                                      <p:cBhvr>
                                        <p:cTn id="13" dur="910" fill="hold">
                                          <p:stCondLst>
                                            <p:cond delay="0"/>
                                          </p:stCondLst>
                                        </p:cTn>
                                        <p:tgtEl>
                                          <p:spTgt spid="4"/>
                                        </p:tgtEl>
                                        <p:attrNameLst>
                                          <p:attrName>style.rotation</p:attrName>
                                        </p:attrNameLst>
                                      </p:cBhvr>
                                      <p:to>
                                        <p:strVal val="-45.0"/>
                                      </p:to>
                                    </p:set>
                                    <p:anim calcmode="lin" valueType="num">
                                      <p:cBhvr>
                                        <p:cTn id="14" dur="910" fill="hold">
                                          <p:stCondLst>
                                            <p:cond delay="910"/>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5" dur="910"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6" dur="312" decel="50000" autoRev="1" fill="hold">
                                          <p:stCondLst>
                                            <p:cond delay="910"/>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7" dur="272" fill="hold">
                                          <p:stCondLst>
                                            <p:cond delay="1728"/>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405799EA-2E8E-4704-AFCF-FD1232DAFE52}"/>
              </a:ext>
            </a:extLst>
          </p:cNvPr>
          <p:cNvSpPr/>
          <p:nvPr/>
        </p:nvSpPr>
        <p:spPr>
          <a:xfrm>
            <a:off x="1861319" y="523875"/>
            <a:ext cx="5421362" cy="1447800"/>
          </a:xfrm>
          <a:prstGeom prst="horizontalScroll">
            <a:avLst/>
          </a:prstGeom>
          <a:solidFill>
            <a:srgbClr val="0000FF"/>
          </a:solidFill>
          <a:effectLst>
            <a:innerShdw blurRad="63500" dist="50800" dir="13500000">
              <a:prstClr val="black">
                <a:alpha val="50000"/>
              </a:prstClr>
            </a:inn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bn-IN" sz="8800" b="1" spc="50" dirty="0">
                <a:ln w="9525" cmpd="sng">
                  <a:solidFill>
                    <a:schemeClr val="accent1"/>
                  </a:solidFill>
                  <a:prstDash val="solid"/>
                </a:ln>
                <a:solidFill>
                  <a:srgbClr val="FF0066"/>
                </a:solidFill>
                <a:effectLst>
                  <a:glow rad="38100">
                    <a:schemeClr val="accent1">
                      <a:alpha val="40000"/>
                    </a:schemeClr>
                  </a:glow>
                  <a:outerShdw blurRad="50800" dist="38100" dir="10800000" algn="r" rotWithShape="0">
                    <a:prstClr val="black">
                      <a:alpha val="40000"/>
                    </a:prstClr>
                  </a:outerShdw>
                </a:effectLst>
                <a:latin typeface="NikoshBAN" panose="02000000000000000000" pitchFamily="2" charset="0"/>
                <a:cs typeface="NikoshBAN" panose="02000000000000000000" pitchFamily="2" charset="0"/>
              </a:rPr>
              <a:t>স্বাগতম</a:t>
            </a:r>
            <a:endParaRPr lang="en-US" sz="2400" b="1" spc="50" dirty="0">
              <a:ln w="9525" cmpd="sng">
                <a:solidFill>
                  <a:schemeClr val="accent1"/>
                </a:solidFill>
                <a:prstDash val="solid"/>
              </a:ln>
              <a:solidFill>
                <a:srgbClr val="FF0066"/>
              </a:solidFill>
              <a:effectLst>
                <a:glow rad="38100">
                  <a:schemeClr val="accent1">
                    <a:alpha val="40000"/>
                  </a:schemeClr>
                </a:glow>
                <a:outerShdw blurRad="50800" dist="38100" dir="10800000" algn="r" rotWithShape="0">
                  <a:prstClr val="black">
                    <a:alpha val="40000"/>
                  </a:prstClr>
                </a:outerShdw>
              </a:effectLst>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BA004FD9-5B0E-4989-811C-65AB9C02411F}"/>
              </a:ext>
            </a:extLst>
          </p:cNvPr>
          <p:cNvPicPr>
            <a:picLocks noChangeAspect="1"/>
          </p:cNvPicPr>
          <p:nvPr/>
        </p:nvPicPr>
        <p:blipFill rotWithShape="1">
          <a:blip r:embed="rId2">
            <a:extLst>
              <a:ext uri="{28A0092B-C50C-407E-A947-70E740481C1C}">
                <a14:useLocalDpi xmlns:a14="http://schemas.microsoft.com/office/drawing/2010/main" val="0"/>
              </a:ext>
            </a:extLst>
          </a:blip>
          <a:srcRect t="31231"/>
          <a:stretch/>
        </p:blipFill>
        <p:spPr>
          <a:xfrm>
            <a:off x="457200" y="2286000"/>
            <a:ext cx="8229600" cy="4048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7817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 account\Desktop\IMG_20180408_1824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562600" y="772892"/>
            <a:ext cx="2330012" cy="27320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3729317"/>
            <a:ext cx="5105400" cy="2123658"/>
          </a:xfrm>
          <a:prstGeom prst="rect">
            <a:avLst/>
          </a:prstGeom>
        </p:spPr>
        <p:txBody>
          <a:bodyPr wrap="square">
            <a:spAutoFit/>
          </a:bodyPr>
          <a:lstStyle/>
          <a:p>
            <a:pPr algn="ctr"/>
            <a:r>
              <a:rPr lang="bn-IN" sz="3600" dirty="0">
                <a:solidFill>
                  <a:srgbClr val="0000FF"/>
                </a:solidFill>
                <a:latin typeface="NikoshBAN" pitchFamily="2" charset="0"/>
                <a:cs typeface="NikoshBAN" pitchFamily="2" charset="0"/>
              </a:rPr>
              <a:t>এইচ. এম. মতিউর রহমান</a:t>
            </a:r>
          </a:p>
          <a:p>
            <a:pPr algn="ctr"/>
            <a:r>
              <a:rPr lang="bn-IN" sz="2400" dirty="0">
                <a:solidFill>
                  <a:srgbClr val="0000FF"/>
                </a:solidFill>
                <a:latin typeface="NikoshBAN" pitchFamily="2" charset="0"/>
                <a:cs typeface="NikoshBAN" pitchFamily="2" charset="0"/>
              </a:rPr>
              <a:t>সহকারি শিক্ষক</a:t>
            </a:r>
          </a:p>
          <a:p>
            <a:pPr algn="ctr"/>
            <a:r>
              <a:rPr lang="bn-IN" sz="2400" dirty="0">
                <a:solidFill>
                  <a:srgbClr val="0000FF"/>
                </a:solidFill>
                <a:latin typeface="NikoshBAN" pitchFamily="2" charset="0"/>
                <a:cs typeface="NikoshBAN" pitchFamily="2" charset="0"/>
              </a:rPr>
              <a:t>পটুয়াখালী সরকারি বালিকা উচ্চ বিদ্যালয়, পটুয়াখালী।</a:t>
            </a:r>
          </a:p>
          <a:p>
            <a:pPr algn="ctr"/>
            <a:r>
              <a:rPr lang="bn-IN" sz="2400" dirty="0">
                <a:solidFill>
                  <a:srgbClr val="0000FF"/>
                </a:solidFill>
                <a:latin typeface="NikoshBAN" pitchFamily="2" charset="0"/>
                <a:cs typeface="NikoshBAN" pitchFamily="2" charset="0"/>
              </a:rPr>
              <a:t>মোবাইল-০১৭১৬-২২৪৪২৫</a:t>
            </a:r>
          </a:p>
          <a:p>
            <a:pPr algn="ctr"/>
            <a:r>
              <a:rPr lang="en-US" sz="2000" dirty="0">
                <a:solidFill>
                  <a:srgbClr val="0000FF"/>
                </a:solidFill>
                <a:latin typeface="NikoshBAN" pitchFamily="2" charset="0"/>
                <a:cs typeface="NikoshBAN" pitchFamily="2" charset="0"/>
              </a:rPr>
              <a:t>Email-matiur.ptk@gmail.com</a:t>
            </a:r>
            <a:endParaRPr lang="bn-IN" sz="2000" dirty="0">
              <a:solidFill>
                <a:srgbClr val="0000FF"/>
              </a:solidFill>
              <a:latin typeface="NikoshBAN" pitchFamily="2" charset="0"/>
              <a:cs typeface="NikoshBAN" pitchFamily="2" charset="0"/>
            </a:endParaRPr>
          </a:p>
        </p:txBody>
      </p:sp>
      <p:sp>
        <p:nvSpPr>
          <p:cNvPr id="6" name="TextBox 5"/>
          <p:cNvSpPr txBox="1"/>
          <p:nvPr/>
        </p:nvSpPr>
        <p:spPr>
          <a:xfrm>
            <a:off x="5562600" y="3657600"/>
            <a:ext cx="3276600" cy="2092881"/>
          </a:xfrm>
          <a:prstGeom prst="rect">
            <a:avLst/>
          </a:prstGeom>
          <a:noFill/>
        </p:spPr>
        <p:txBody>
          <a:bodyPr wrap="square" rtlCol="0">
            <a:spAutoFit/>
          </a:bodyPr>
          <a:lstStyle/>
          <a:p>
            <a:r>
              <a:rPr lang="bn-IN" sz="2800" dirty="0">
                <a:solidFill>
                  <a:srgbClr val="C00000"/>
                </a:solidFill>
                <a:latin typeface="SutonnyMJ" pitchFamily="2" charset="0"/>
                <a:cs typeface="NikoshBAN" pitchFamily="2" charset="0"/>
              </a:rPr>
              <a:t>অধ্যায়ঃ পঞ্চম</a:t>
            </a:r>
            <a:endParaRPr lang="en-US" sz="2800" dirty="0">
              <a:solidFill>
                <a:srgbClr val="C00000"/>
              </a:solidFill>
              <a:latin typeface="SutonnyMJ" pitchFamily="2" charset="0"/>
              <a:cs typeface="NikoshBAN" pitchFamily="2" charset="0"/>
            </a:endParaRPr>
          </a:p>
          <a:p>
            <a:r>
              <a:rPr lang="bn-IN" sz="2800" dirty="0">
                <a:solidFill>
                  <a:srgbClr val="C00000"/>
                </a:solidFill>
                <a:latin typeface="NikoshBAN" pitchFamily="2" charset="0"/>
                <a:cs typeface="NikoshBAN" pitchFamily="2" charset="0"/>
              </a:rPr>
              <a:t>পিড়িয়ডঃ ৫ম</a:t>
            </a:r>
          </a:p>
          <a:p>
            <a:r>
              <a:rPr lang="bn-IN" sz="2800" dirty="0">
                <a:solidFill>
                  <a:srgbClr val="C00000"/>
                </a:solidFill>
                <a:latin typeface="NikoshBAN" pitchFamily="2" charset="0"/>
                <a:cs typeface="NikoshBAN" pitchFamily="2" charset="0"/>
              </a:rPr>
              <a:t>সময়ঃ ৫০ মিনিট</a:t>
            </a:r>
            <a:endParaRPr lang="en-US" sz="2800" dirty="0">
              <a:solidFill>
                <a:srgbClr val="C00000"/>
              </a:solidFill>
              <a:latin typeface="SutonnyMJ" pitchFamily="2" charset="0"/>
              <a:cs typeface="NikoshBAN" pitchFamily="2" charset="0"/>
            </a:endParaRPr>
          </a:p>
          <a:p>
            <a:r>
              <a:rPr lang="bn-IN" sz="2800" dirty="0">
                <a:solidFill>
                  <a:srgbClr val="C00000"/>
                </a:solidFill>
                <a:latin typeface="SutonnyMJ" pitchFamily="2" charset="0"/>
                <a:cs typeface="NikoshBAN" pitchFamily="2" charset="0"/>
              </a:rPr>
              <a:t>তারিখঃ ০৫/০২/২০২০ </a:t>
            </a:r>
            <a:r>
              <a:rPr lang="bn-IN" sz="2400" dirty="0">
                <a:solidFill>
                  <a:srgbClr val="C00000"/>
                </a:solidFill>
                <a:latin typeface="SutonnyMJ" pitchFamily="2" charset="0"/>
                <a:cs typeface="NikoshBAN" pitchFamily="2" charset="0"/>
              </a:rPr>
              <a:t>ইং</a:t>
            </a:r>
            <a:endParaRPr lang="bn-BD" sz="2400" dirty="0">
              <a:solidFill>
                <a:srgbClr val="C00000"/>
              </a:solidFill>
              <a:latin typeface="SutonnyMJ" pitchFamily="2" charset="0"/>
              <a:cs typeface="NikoshBAN" pitchFamily="2" charset="0"/>
            </a:endParaRPr>
          </a:p>
          <a:p>
            <a:endParaRPr lang="en-US" dirty="0">
              <a:latin typeface="NikoshBAN" pitchFamily="2" charset="0"/>
              <a:cs typeface="NikoshBAN"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9311" y="773191"/>
            <a:ext cx="2196741" cy="273170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999116473"/>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childTnLst>
                          </p:cTn>
                        </p:par>
                        <p:par>
                          <p:cTn id="11" fill="hold">
                            <p:stCondLst>
                              <p:cond delay="2500"/>
                            </p:stCondLst>
                            <p:childTnLst>
                              <p:par>
                                <p:cTn id="12" presetID="26" presetClass="entr" presetSubtype="0" fill="hold" grpId="0" nodeType="after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par>
                          <p:cTn id="28" fill="hold">
                            <p:stCondLst>
                              <p:cond delay="5500"/>
                            </p:stCondLst>
                            <p:childTnLst>
                              <p:par>
                                <p:cTn id="29" presetID="31" presetClass="entr" presetSubtype="0" fill="hold" nodeType="afterEffect">
                                  <p:stCondLst>
                                    <p:cond delay="2000"/>
                                  </p:stCondLst>
                                  <p:childTnLst>
                                    <p:set>
                                      <p:cBhvr>
                                        <p:cTn id="30" dur="1" fill="hold">
                                          <p:stCondLst>
                                            <p:cond delay="0"/>
                                          </p:stCondLst>
                                        </p:cTn>
                                        <p:tgtEl>
                                          <p:spTgt spid="4"/>
                                        </p:tgtEl>
                                        <p:attrNameLst>
                                          <p:attrName>style.visibility</p:attrName>
                                        </p:attrNameLst>
                                      </p:cBhvr>
                                      <p:to>
                                        <p:strVal val="visible"/>
                                      </p:to>
                                    </p:set>
                                    <p:anim calcmode="lin" valueType="num">
                                      <p:cBhvr>
                                        <p:cTn id="31" dur="2000" fill="hold"/>
                                        <p:tgtEl>
                                          <p:spTgt spid="4"/>
                                        </p:tgtEl>
                                        <p:attrNameLst>
                                          <p:attrName>ppt_w</p:attrName>
                                        </p:attrNameLst>
                                      </p:cBhvr>
                                      <p:tavLst>
                                        <p:tav tm="0">
                                          <p:val>
                                            <p:fltVal val="0"/>
                                          </p:val>
                                        </p:tav>
                                        <p:tav tm="100000">
                                          <p:val>
                                            <p:strVal val="#ppt_w"/>
                                          </p:val>
                                        </p:tav>
                                      </p:tavLst>
                                    </p:anim>
                                    <p:anim calcmode="lin" valueType="num">
                                      <p:cBhvr>
                                        <p:cTn id="32" dur="2000" fill="hold"/>
                                        <p:tgtEl>
                                          <p:spTgt spid="4"/>
                                        </p:tgtEl>
                                        <p:attrNameLst>
                                          <p:attrName>ppt_h</p:attrName>
                                        </p:attrNameLst>
                                      </p:cBhvr>
                                      <p:tavLst>
                                        <p:tav tm="0">
                                          <p:val>
                                            <p:fltVal val="0"/>
                                          </p:val>
                                        </p:tav>
                                        <p:tav tm="100000">
                                          <p:val>
                                            <p:strVal val="#ppt_h"/>
                                          </p:val>
                                        </p:tav>
                                      </p:tavLst>
                                    </p:anim>
                                    <p:anim calcmode="lin" valueType="num">
                                      <p:cBhvr>
                                        <p:cTn id="33" dur="2000" fill="hold"/>
                                        <p:tgtEl>
                                          <p:spTgt spid="4"/>
                                        </p:tgtEl>
                                        <p:attrNameLst>
                                          <p:attrName>style.rotation</p:attrName>
                                        </p:attrNameLst>
                                      </p:cBhvr>
                                      <p:tavLst>
                                        <p:tav tm="0">
                                          <p:val>
                                            <p:fltVal val="90"/>
                                          </p:val>
                                        </p:tav>
                                        <p:tav tm="100000">
                                          <p:val>
                                            <p:fltVal val="0"/>
                                          </p:val>
                                        </p:tav>
                                      </p:tavLst>
                                    </p:anim>
                                    <p:animEffect transition="in" filter="fade">
                                      <p:cBhvr>
                                        <p:cTn id="34" dur="2000"/>
                                        <p:tgtEl>
                                          <p:spTgt spid="4"/>
                                        </p:tgtEl>
                                      </p:cBhvr>
                                    </p:animEffect>
                                  </p:childTnLst>
                                </p:cTn>
                              </p:par>
                            </p:childTnLst>
                          </p:cTn>
                        </p:par>
                        <p:par>
                          <p:cTn id="35" fill="hold">
                            <p:stCondLst>
                              <p:cond delay="9500"/>
                            </p:stCondLst>
                            <p:childTnLst>
                              <p:par>
                                <p:cTn id="36" presetID="2" presetClass="entr" presetSubtype="4" fill="hold" grpId="0" nodeType="afterEffect">
                                  <p:stCondLst>
                                    <p:cond delay="100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2000" fill="hold"/>
                                        <p:tgtEl>
                                          <p:spTgt spid="6"/>
                                        </p:tgtEl>
                                        <p:attrNameLst>
                                          <p:attrName>ppt_x</p:attrName>
                                        </p:attrNameLst>
                                      </p:cBhvr>
                                      <p:tavLst>
                                        <p:tav tm="0">
                                          <p:val>
                                            <p:strVal val="#ppt_x"/>
                                          </p:val>
                                        </p:tav>
                                        <p:tav tm="100000">
                                          <p:val>
                                            <p:strVal val="#ppt_x"/>
                                          </p:val>
                                        </p:tav>
                                      </p:tavLst>
                                    </p:anim>
                                    <p:anim calcmode="lin" valueType="num">
                                      <p:cBhvr additive="base">
                                        <p:cTn id="39"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DA579F-5A5B-4737-9EE1-8A2DF0AB724C}"/>
              </a:ext>
            </a:extLst>
          </p:cNvPr>
          <p:cNvSpPr/>
          <p:nvPr/>
        </p:nvSpPr>
        <p:spPr>
          <a:xfrm>
            <a:off x="2362903" y="344269"/>
            <a:ext cx="4418197" cy="646331"/>
          </a:xfrm>
          <a:prstGeom prst="rect">
            <a:avLst/>
          </a:prstGeom>
        </p:spPr>
        <p:txBody>
          <a:bodyPr wrap="none">
            <a:spAutoFit/>
          </a:bodyPr>
          <a:lstStyle/>
          <a:p>
            <a:pPr algn="ctr"/>
            <a:r>
              <a:rPr lang="bn-IN" sz="3600" u="sng" dirty="0">
                <a:solidFill>
                  <a:srgbClr val="FF0066"/>
                </a:solidFill>
                <a:latin typeface="NikoshBAN" panose="02000000000000000000" pitchFamily="2" charset="0"/>
                <a:cs typeface="NikoshBAN" panose="02000000000000000000" pitchFamily="2" charset="0"/>
              </a:rPr>
              <a:t>জীবন ও অভিজ্ঞতা ভিত্তিক প্রশ্ন</a:t>
            </a:r>
          </a:p>
        </p:txBody>
      </p:sp>
      <p:sp>
        <p:nvSpPr>
          <p:cNvPr id="12" name="Rectangle 11">
            <a:extLst>
              <a:ext uri="{FF2B5EF4-FFF2-40B4-BE49-F238E27FC236}">
                <a16:creationId xmlns:a16="http://schemas.microsoft.com/office/drawing/2014/main" id="{4838644B-68D0-4960-B005-24522535FF68}"/>
              </a:ext>
            </a:extLst>
          </p:cNvPr>
          <p:cNvSpPr/>
          <p:nvPr/>
        </p:nvSpPr>
        <p:spPr>
          <a:xfrm>
            <a:off x="250452" y="5191780"/>
            <a:ext cx="3330948" cy="523220"/>
          </a:xfrm>
          <a:prstGeom prst="rect">
            <a:avLst/>
          </a:prstGeom>
        </p:spPr>
        <p:txBody>
          <a:bodyPr wrap="square">
            <a:spAutoFit/>
          </a:bodyPr>
          <a:lstStyle/>
          <a:p>
            <a:pPr marL="457200" indent="-457200">
              <a:buFont typeface="Wingdings" panose="05000000000000000000" pitchFamily="2" charset="2"/>
              <a:buChar char="Ø"/>
            </a:pPr>
            <a:r>
              <a:rPr lang="bn-IN" sz="2800" dirty="0">
                <a:solidFill>
                  <a:srgbClr val="0000FF"/>
                </a:solidFill>
                <a:latin typeface="NikoshBAN" panose="02000000000000000000" pitchFamily="2" charset="0"/>
                <a:cs typeface="NikoshBAN" panose="02000000000000000000" pitchFamily="2" charset="0"/>
              </a:rPr>
              <a:t>কেন পারবে না ?</a:t>
            </a:r>
          </a:p>
        </p:txBody>
      </p:sp>
      <p:pic>
        <p:nvPicPr>
          <p:cNvPr id="10" name="Picture 9">
            <a:extLst>
              <a:ext uri="{FF2B5EF4-FFF2-40B4-BE49-F238E27FC236}">
                <a16:creationId xmlns:a16="http://schemas.microsoft.com/office/drawing/2014/main" id="{57538A6C-1BFA-45FF-8586-56FD0AB99301}"/>
              </a:ext>
            </a:extLst>
          </p:cNvPr>
          <p:cNvPicPr>
            <a:picLocks noChangeAspect="1"/>
          </p:cNvPicPr>
          <p:nvPr/>
        </p:nvPicPr>
        <p:blipFill>
          <a:blip r:embed="rId2"/>
          <a:stretch>
            <a:fillRect/>
          </a:stretch>
        </p:blipFill>
        <p:spPr>
          <a:xfrm>
            <a:off x="457199" y="1513824"/>
            <a:ext cx="4072481" cy="3255546"/>
          </a:xfrm>
          <a:prstGeom prst="rect">
            <a:avLst/>
          </a:prstGeom>
        </p:spPr>
      </p:pic>
      <p:pic>
        <p:nvPicPr>
          <p:cNvPr id="14" name="Picture 13">
            <a:extLst>
              <a:ext uri="{FF2B5EF4-FFF2-40B4-BE49-F238E27FC236}">
                <a16:creationId xmlns:a16="http://schemas.microsoft.com/office/drawing/2014/main" id="{7E16CAF9-E516-41AA-8498-EB9A2DA01905}"/>
              </a:ext>
            </a:extLst>
          </p:cNvPr>
          <p:cNvPicPr>
            <a:picLocks noChangeAspect="1"/>
          </p:cNvPicPr>
          <p:nvPr/>
        </p:nvPicPr>
        <p:blipFill>
          <a:blip r:embed="rId3"/>
          <a:stretch>
            <a:fillRect/>
          </a:stretch>
        </p:blipFill>
        <p:spPr>
          <a:xfrm>
            <a:off x="4668653" y="1515942"/>
            <a:ext cx="4224894" cy="3279932"/>
          </a:xfrm>
          <a:prstGeom prst="rect">
            <a:avLst/>
          </a:prstGeom>
        </p:spPr>
      </p:pic>
      <p:sp>
        <p:nvSpPr>
          <p:cNvPr id="15" name="Rectangle 14">
            <a:extLst>
              <a:ext uri="{FF2B5EF4-FFF2-40B4-BE49-F238E27FC236}">
                <a16:creationId xmlns:a16="http://schemas.microsoft.com/office/drawing/2014/main" id="{1CCBF74B-25DC-44A8-A168-4D6C15BF5CF4}"/>
              </a:ext>
            </a:extLst>
          </p:cNvPr>
          <p:cNvSpPr/>
          <p:nvPr/>
        </p:nvSpPr>
        <p:spPr>
          <a:xfrm>
            <a:off x="250453" y="4732217"/>
            <a:ext cx="8817347" cy="523220"/>
          </a:xfrm>
          <a:prstGeom prst="rect">
            <a:avLst/>
          </a:prstGeom>
        </p:spPr>
        <p:txBody>
          <a:bodyPr wrap="square">
            <a:spAutoFit/>
          </a:bodyPr>
          <a:lstStyle/>
          <a:p>
            <a:pPr marL="457200" indent="-457200">
              <a:buFont typeface="Wingdings" panose="05000000000000000000" pitchFamily="2" charset="2"/>
              <a:buChar char="Ø"/>
            </a:pPr>
            <a:r>
              <a:rPr lang="bn-IN" sz="2800" dirty="0">
                <a:solidFill>
                  <a:srgbClr val="0000FF"/>
                </a:solidFill>
                <a:latin typeface="NikoshBAN" panose="02000000000000000000" pitchFamily="2" charset="0"/>
                <a:cs typeface="NikoshBAN" panose="02000000000000000000" pitchFamily="2" charset="0"/>
              </a:rPr>
              <a:t>উপরোক্ত বইগুলো যে কেউ তাদের নামে প্রকাশ করতে পারবে ?</a:t>
            </a:r>
          </a:p>
        </p:txBody>
      </p:sp>
    </p:spTree>
    <p:extLst>
      <p:ext uri="{BB962C8B-B14F-4D97-AF65-F5344CB8AC3E}">
        <p14:creationId xmlns:p14="http://schemas.microsoft.com/office/powerpoint/2010/main" val="3912610973"/>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par>
                          <p:cTn id="8" fill="hold">
                            <p:stCondLst>
                              <p:cond delay="1500"/>
                            </p:stCondLst>
                            <p:childTnLst>
                              <p:par>
                                <p:cTn id="9" presetID="6" presetClass="entr" presetSubtype="16"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1000"/>
                                        <p:tgtEl>
                                          <p:spTgt spid="10"/>
                                        </p:tgtEl>
                                      </p:cBhvr>
                                    </p:animEffect>
                                  </p:childTnLst>
                                </p:cTn>
                              </p:par>
                            </p:childTnLst>
                          </p:cTn>
                        </p:par>
                        <p:par>
                          <p:cTn id="12" fill="hold">
                            <p:stCondLst>
                              <p:cond delay="3500"/>
                            </p:stCondLst>
                            <p:childTnLst>
                              <p:par>
                                <p:cTn id="13" presetID="31" presetClass="entr" presetSubtype="0" fill="hold" nodeType="afterEffect">
                                  <p:stCondLst>
                                    <p:cond delay="4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2000" fill="hold"/>
                                        <p:tgtEl>
                                          <p:spTgt spid="14"/>
                                        </p:tgtEl>
                                        <p:attrNameLst>
                                          <p:attrName>ppt_w</p:attrName>
                                        </p:attrNameLst>
                                      </p:cBhvr>
                                      <p:tavLst>
                                        <p:tav tm="0">
                                          <p:val>
                                            <p:fltVal val="0"/>
                                          </p:val>
                                        </p:tav>
                                        <p:tav tm="100000">
                                          <p:val>
                                            <p:strVal val="#ppt_w"/>
                                          </p:val>
                                        </p:tav>
                                      </p:tavLst>
                                    </p:anim>
                                    <p:anim calcmode="lin" valueType="num">
                                      <p:cBhvr>
                                        <p:cTn id="16" dur="2000" fill="hold"/>
                                        <p:tgtEl>
                                          <p:spTgt spid="14"/>
                                        </p:tgtEl>
                                        <p:attrNameLst>
                                          <p:attrName>ppt_h</p:attrName>
                                        </p:attrNameLst>
                                      </p:cBhvr>
                                      <p:tavLst>
                                        <p:tav tm="0">
                                          <p:val>
                                            <p:fltVal val="0"/>
                                          </p:val>
                                        </p:tav>
                                        <p:tav tm="100000">
                                          <p:val>
                                            <p:strVal val="#ppt_h"/>
                                          </p:val>
                                        </p:tav>
                                      </p:tavLst>
                                    </p:anim>
                                    <p:anim calcmode="lin" valueType="num">
                                      <p:cBhvr>
                                        <p:cTn id="17" dur="2000" fill="hold"/>
                                        <p:tgtEl>
                                          <p:spTgt spid="14"/>
                                        </p:tgtEl>
                                        <p:attrNameLst>
                                          <p:attrName>style.rotation</p:attrName>
                                        </p:attrNameLst>
                                      </p:cBhvr>
                                      <p:tavLst>
                                        <p:tav tm="0">
                                          <p:val>
                                            <p:fltVal val="90"/>
                                          </p:val>
                                        </p:tav>
                                        <p:tav tm="100000">
                                          <p:val>
                                            <p:fltVal val="0"/>
                                          </p:val>
                                        </p:tav>
                                      </p:tavLst>
                                    </p:anim>
                                    <p:animEffect transition="in" filter="fade">
                                      <p:cBhvr>
                                        <p:cTn id="18" dur="2000"/>
                                        <p:tgtEl>
                                          <p:spTgt spid="14"/>
                                        </p:tgtEl>
                                      </p:cBhvr>
                                    </p:animEffect>
                                  </p:childTnLst>
                                </p:cTn>
                              </p:par>
                            </p:childTnLst>
                          </p:cTn>
                        </p:par>
                        <p:par>
                          <p:cTn id="19" fill="hold">
                            <p:stCondLst>
                              <p:cond delay="9500"/>
                            </p:stCondLst>
                            <p:childTnLst>
                              <p:par>
                                <p:cTn id="20" presetID="26" presetClass="entr" presetSubtype="0" fill="hold" grpId="0" nodeType="after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80">
                                          <p:stCondLst>
                                            <p:cond delay="0"/>
                                          </p:stCondLst>
                                        </p:cTn>
                                        <p:tgtEl>
                                          <p:spTgt spid="15"/>
                                        </p:tgtEl>
                                      </p:cBhvr>
                                    </p:animEffect>
                                    <p:anim calcmode="lin" valueType="num">
                                      <p:cBhvr>
                                        <p:cTn id="2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8" dur="26">
                                          <p:stCondLst>
                                            <p:cond delay="650"/>
                                          </p:stCondLst>
                                        </p:cTn>
                                        <p:tgtEl>
                                          <p:spTgt spid="15"/>
                                        </p:tgtEl>
                                      </p:cBhvr>
                                      <p:to x="100000" y="60000"/>
                                    </p:animScale>
                                    <p:animScale>
                                      <p:cBhvr>
                                        <p:cTn id="29" dur="166" decel="50000">
                                          <p:stCondLst>
                                            <p:cond delay="676"/>
                                          </p:stCondLst>
                                        </p:cTn>
                                        <p:tgtEl>
                                          <p:spTgt spid="15"/>
                                        </p:tgtEl>
                                      </p:cBhvr>
                                      <p:to x="100000" y="100000"/>
                                    </p:animScale>
                                    <p:animScale>
                                      <p:cBhvr>
                                        <p:cTn id="30" dur="26">
                                          <p:stCondLst>
                                            <p:cond delay="1312"/>
                                          </p:stCondLst>
                                        </p:cTn>
                                        <p:tgtEl>
                                          <p:spTgt spid="15"/>
                                        </p:tgtEl>
                                      </p:cBhvr>
                                      <p:to x="100000" y="80000"/>
                                    </p:animScale>
                                    <p:animScale>
                                      <p:cBhvr>
                                        <p:cTn id="31" dur="166" decel="50000">
                                          <p:stCondLst>
                                            <p:cond delay="1338"/>
                                          </p:stCondLst>
                                        </p:cTn>
                                        <p:tgtEl>
                                          <p:spTgt spid="15"/>
                                        </p:tgtEl>
                                      </p:cBhvr>
                                      <p:to x="100000" y="100000"/>
                                    </p:animScale>
                                    <p:animScale>
                                      <p:cBhvr>
                                        <p:cTn id="32" dur="26">
                                          <p:stCondLst>
                                            <p:cond delay="1642"/>
                                          </p:stCondLst>
                                        </p:cTn>
                                        <p:tgtEl>
                                          <p:spTgt spid="15"/>
                                        </p:tgtEl>
                                      </p:cBhvr>
                                      <p:to x="100000" y="90000"/>
                                    </p:animScale>
                                    <p:animScale>
                                      <p:cBhvr>
                                        <p:cTn id="33" dur="166" decel="50000">
                                          <p:stCondLst>
                                            <p:cond delay="1668"/>
                                          </p:stCondLst>
                                        </p:cTn>
                                        <p:tgtEl>
                                          <p:spTgt spid="15"/>
                                        </p:tgtEl>
                                      </p:cBhvr>
                                      <p:to x="100000" y="100000"/>
                                    </p:animScale>
                                    <p:animScale>
                                      <p:cBhvr>
                                        <p:cTn id="34" dur="26">
                                          <p:stCondLst>
                                            <p:cond delay="1808"/>
                                          </p:stCondLst>
                                        </p:cTn>
                                        <p:tgtEl>
                                          <p:spTgt spid="15"/>
                                        </p:tgtEl>
                                      </p:cBhvr>
                                      <p:to x="100000" y="95000"/>
                                    </p:animScale>
                                    <p:animScale>
                                      <p:cBhvr>
                                        <p:cTn id="35" dur="166" decel="50000">
                                          <p:stCondLst>
                                            <p:cond delay="1834"/>
                                          </p:stCondLst>
                                        </p:cTn>
                                        <p:tgtEl>
                                          <p:spTgt spid="15"/>
                                        </p:tgtEl>
                                      </p:cBhvr>
                                      <p:to x="100000" y="100000"/>
                                    </p:animScale>
                                  </p:childTnLst>
                                </p:cTn>
                              </p:par>
                            </p:childTnLst>
                          </p:cTn>
                        </p:par>
                        <p:par>
                          <p:cTn id="36" fill="hold">
                            <p:stCondLst>
                              <p:cond delay="13500"/>
                            </p:stCondLst>
                            <p:childTnLst>
                              <p:par>
                                <p:cTn id="37" presetID="26" presetClass="entr" presetSubtype="0" fill="hold" grpId="0" nodeType="afterEffect">
                                  <p:stCondLst>
                                    <p:cond delay="300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80">
                                          <p:stCondLst>
                                            <p:cond delay="0"/>
                                          </p:stCondLst>
                                        </p:cTn>
                                        <p:tgtEl>
                                          <p:spTgt spid="12"/>
                                        </p:tgtEl>
                                      </p:cBhvr>
                                    </p:animEffect>
                                    <p:anim calcmode="lin" valueType="num">
                                      <p:cBhvr>
                                        <p:cTn id="4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5" dur="26">
                                          <p:stCondLst>
                                            <p:cond delay="650"/>
                                          </p:stCondLst>
                                        </p:cTn>
                                        <p:tgtEl>
                                          <p:spTgt spid="12"/>
                                        </p:tgtEl>
                                      </p:cBhvr>
                                      <p:to x="100000" y="60000"/>
                                    </p:animScale>
                                    <p:animScale>
                                      <p:cBhvr>
                                        <p:cTn id="46" dur="166" decel="50000">
                                          <p:stCondLst>
                                            <p:cond delay="676"/>
                                          </p:stCondLst>
                                        </p:cTn>
                                        <p:tgtEl>
                                          <p:spTgt spid="12"/>
                                        </p:tgtEl>
                                      </p:cBhvr>
                                      <p:to x="100000" y="100000"/>
                                    </p:animScale>
                                    <p:animScale>
                                      <p:cBhvr>
                                        <p:cTn id="47" dur="26">
                                          <p:stCondLst>
                                            <p:cond delay="1312"/>
                                          </p:stCondLst>
                                        </p:cTn>
                                        <p:tgtEl>
                                          <p:spTgt spid="12"/>
                                        </p:tgtEl>
                                      </p:cBhvr>
                                      <p:to x="100000" y="80000"/>
                                    </p:animScale>
                                    <p:animScale>
                                      <p:cBhvr>
                                        <p:cTn id="48" dur="166" decel="50000">
                                          <p:stCondLst>
                                            <p:cond delay="1338"/>
                                          </p:stCondLst>
                                        </p:cTn>
                                        <p:tgtEl>
                                          <p:spTgt spid="12"/>
                                        </p:tgtEl>
                                      </p:cBhvr>
                                      <p:to x="100000" y="100000"/>
                                    </p:animScale>
                                    <p:animScale>
                                      <p:cBhvr>
                                        <p:cTn id="49" dur="26">
                                          <p:stCondLst>
                                            <p:cond delay="1642"/>
                                          </p:stCondLst>
                                        </p:cTn>
                                        <p:tgtEl>
                                          <p:spTgt spid="12"/>
                                        </p:tgtEl>
                                      </p:cBhvr>
                                      <p:to x="100000" y="90000"/>
                                    </p:animScale>
                                    <p:animScale>
                                      <p:cBhvr>
                                        <p:cTn id="50" dur="166" decel="50000">
                                          <p:stCondLst>
                                            <p:cond delay="1668"/>
                                          </p:stCondLst>
                                        </p:cTn>
                                        <p:tgtEl>
                                          <p:spTgt spid="12"/>
                                        </p:tgtEl>
                                      </p:cBhvr>
                                      <p:to x="100000" y="100000"/>
                                    </p:animScale>
                                    <p:animScale>
                                      <p:cBhvr>
                                        <p:cTn id="51" dur="26">
                                          <p:stCondLst>
                                            <p:cond delay="1808"/>
                                          </p:stCondLst>
                                        </p:cTn>
                                        <p:tgtEl>
                                          <p:spTgt spid="12"/>
                                        </p:tgtEl>
                                      </p:cBhvr>
                                      <p:to x="100000" y="95000"/>
                                    </p:animScale>
                                    <p:animScale>
                                      <p:cBhvr>
                                        <p:cTn id="5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6519B7-5ED1-4B1A-BAFA-9AE16A9820D1}"/>
              </a:ext>
            </a:extLst>
          </p:cNvPr>
          <p:cNvSpPr/>
          <p:nvPr/>
        </p:nvSpPr>
        <p:spPr>
          <a:xfrm>
            <a:off x="2362903" y="344269"/>
            <a:ext cx="4418197" cy="646331"/>
          </a:xfrm>
          <a:prstGeom prst="rect">
            <a:avLst/>
          </a:prstGeom>
        </p:spPr>
        <p:txBody>
          <a:bodyPr wrap="none">
            <a:spAutoFit/>
          </a:bodyPr>
          <a:lstStyle/>
          <a:p>
            <a:pPr algn="ctr"/>
            <a:r>
              <a:rPr lang="bn-IN" sz="3600" u="sng" dirty="0">
                <a:solidFill>
                  <a:srgbClr val="FF0066"/>
                </a:solidFill>
                <a:latin typeface="NikoshBAN" panose="02000000000000000000" pitchFamily="2" charset="0"/>
                <a:cs typeface="NikoshBAN" panose="02000000000000000000" pitchFamily="2" charset="0"/>
              </a:rPr>
              <a:t>জীবন ও অভিজ্ঞতা ভিত্তিক প্রশ্ন</a:t>
            </a:r>
          </a:p>
        </p:txBody>
      </p:sp>
      <p:pic>
        <p:nvPicPr>
          <p:cNvPr id="14" name="Picture 13">
            <a:extLst>
              <a:ext uri="{FF2B5EF4-FFF2-40B4-BE49-F238E27FC236}">
                <a16:creationId xmlns:a16="http://schemas.microsoft.com/office/drawing/2014/main" id="{1EBF3ECF-23A5-4EBF-A1E9-4B3E36EFD9B0}"/>
              </a:ext>
            </a:extLst>
          </p:cNvPr>
          <p:cNvPicPr>
            <a:picLocks noChangeAspect="1"/>
          </p:cNvPicPr>
          <p:nvPr/>
        </p:nvPicPr>
        <p:blipFill>
          <a:blip r:embed="rId2"/>
          <a:stretch>
            <a:fillRect/>
          </a:stretch>
        </p:blipFill>
        <p:spPr>
          <a:xfrm>
            <a:off x="4419600" y="1527313"/>
            <a:ext cx="4438273" cy="3871296"/>
          </a:xfrm>
          <a:prstGeom prst="rect">
            <a:avLst/>
          </a:prstGeom>
        </p:spPr>
      </p:pic>
      <p:pic>
        <p:nvPicPr>
          <p:cNvPr id="4" name="Picture 3">
            <a:extLst>
              <a:ext uri="{FF2B5EF4-FFF2-40B4-BE49-F238E27FC236}">
                <a16:creationId xmlns:a16="http://schemas.microsoft.com/office/drawing/2014/main" id="{57D1EF5D-D8FB-4CC0-AA31-D0068F88C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524000"/>
            <a:ext cx="2057400" cy="2088048"/>
          </a:xfrm>
          <a:prstGeom prst="rect">
            <a:avLst/>
          </a:prstGeom>
        </p:spPr>
      </p:pic>
      <p:sp>
        <p:nvSpPr>
          <p:cNvPr id="3" name="TextBox 2">
            <a:extLst>
              <a:ext uri="{FF2B5EF4-FFF2-40B4-BE49-F238E27FC236}">
                <a16:creationId xmlns:a16="http://schemas.microsoft.com/office/drawing/2014/main" id="{FB36AAC5-E834-4E3B-B358-A96693E1345C}"/>
              </a:ext>
            </a:extLst>
          </p:cNvPr>
          <p:cNvSpPr txBox="1"/>
          <p:nvPr/>
        </p:nvSpPr>
        <p:spPr>
          <a:xfrm>
            <a:off x="286126" y="3899486"/>
            <a:ext cx="4133473" cy="1015663"/>
          </a:xfrm>
          <a:prstGeom prst="rect">
            <a:avLst/>
          </a:prstGeom>
          <a:noFill/>
        </p:spPr>
        <p:txBody>
          <a:bodyPr wrap="square" rtlCol="0">
            <a:spAutoFit/>
          </a:bodyPr>
          <a:lstStyle/>
          <a:p>
            <a:r>
              <a:rPr lang="bn-IN" sz="2000" dirty="0">
                <a:latin typeface="NikoshBAN" panose="02000000000000000000" pitchFamily="2" charset="0"/>
                <a:cs typeface="NikoshBAN" panose="02000000000000000000" pitchFamily="2" charset="0"/>
              </a:rPr>
              <a:t>জাতীয় স্মৃতিসৌধের স্থপতি কে ? </a:t>
            </a:r>
          </a:p>
          <a:p>
            <a:pPr marL="342900" indent="-342900">
              <a:buFont typeface="Wingdings" panose="05000000000000000000" pitchFamily="2" charset="2"/>
              <a:buChar char="Ø"/>
            </a:pPr>
            <a:r>
              <a:rPr lang="bn-IN" sz="2000" dirty="0">
                <a:latin typeface="NikoshBAN" panose="02000000000000000000" pitchFamily="2" charset="0"/>
                <a:cs typeface="NikoshBAN" panose="02000000000000000000" pitchFamily="2" charset="0"/>
              </a:rPr>
              <a:t>সৈয়দ মাইনুল হোসেন</a:t>
            </a:r>
          </a:p>
          <a:p>
            <a:r>
              <a:rPr lang="bn-IN" sz="2000" dirty="0">
                <a:latin typeface="NikoshBAN" panose="02000000000000000000" pitchFamily="2" charset="0"/>
                <a:cs typeface="NikoshBAN" panose="02000000000000000000" pitchFamily="2" charset="0"/>
              </a:rPr>
              <a:t>এটি কী অন্য কারও নামে প্রচার করা যাবে ?</a:t>
            </a:r>
          </a:p>
        </p:txBody>
      </p:sp>
    </p:spTree>
    <p:extLst>
      <p:ext uri="{BB962C8B-B14F-4D97-AF65-F5344CB8AC3E}">
        <p14:creationId xmlns:p14="http://schemas.microsoft.com/office/powerpoint/2010/main" val="634589091"/>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par>
                          <p:cTn id="8" fill="hold">
                            <p:stCondLst>
                              <p:cond delay="2000"/>
                            </p:stCondLst>
                            <p:childTnLst>
                              <p:par>
                                <p:cTn id="9" presetID="6" presetClass="entr" presetSubtype="16"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1000"/>
                                        <p:tgtEl>
                                          <p:spTgt spid="4"/>
                                        </p:tgtEl>
                                      </p:cBhvr>
                                    </p:animEffect>
                                  </p:childTnLst>
                                </p:cTn>
                              </p:par>
                            </p:childTnLst>
                          </p:cTn>
                        </p:par>
                        <p:par>
                          <p:cTn id="12" fill="hold">
                            <p:stCondLst>
                              <p:cond delay="4000"/>
                            </p:stCondLst>
                            <p:childTnLst>
                              <p:par>
                                <p:cTn id="13" presetID="31" presetClass="entr" presetSubtype="0" fill="hold" nodeType="afterEffect">
                                  <p:stCondLst>
                                    <p:cond delay="100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2000"/>
                                        <p:tgtEl>
                                          <p:spTgt spid="3">
                                            <p:txEl>
                                              <p:pRg st="0" end="0"/>
                                            </p:txEl>
                                          </p:spTgt>
                                        </p:tgtEl>
                                      </p:cBhvr>
                                    </p:animEffect>
                                  </p:childTnLst>
                                </p:cTn>
                              </p:par>
                            </p:childTnLst>
                          </p:cTn>
                        </p:par>
                        <p:par>
                          <p:cTn id="19" fill="hold">
                            <p:stCondLst>
                              <p:cond delay="7000"/>
                            </p:stCondLst>
                            <p:childTnLst>
                              <p:par>
                                <p:cTn id="20" presetID="26" presetClass="entr" presetSubtype="0" fill="hold" nodeType="afterEffect">
                                  <p:stCondLst>
                                    <p:cond delay="500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80">
                                          <p:stCondLst>
                                            <p:cond delay="0"/>
                                          </p:stCondLst>
                                        </p:cTn>
                                        <p:tgtEl>
                                          <p:spTgt spid="3">
                                            <p:txEl>
                                              <p:pRg st="1" end="1"/>
                                            </p:txEl>
                                          </p:spTgt>
                                        </p:tgtEl>
                                      </p:cBhvr>
                                    </p:animEffect>
                                    <p:anim calcmode="lin" valueType="num">
                                      <p:cBhvr>
                                        <p:cTn id="2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xEl>
                                              <p:pRg st="1" end="1"/>
                                            </p:txEl>
                                          </p:spTgt>
                                        </p:tgtEl>
                                      </p:cBhvr>
                                      <p:to x="100000" y="60000"/>
                                    </p:animScale>
                                    <p:animScale>
                                      <p:cBhvr>
                                        <p:cTn id="29" dur="166" decel="50000">
                                          <p:stCondLst>
                                            <p:cond delay="676"/>
                                          </p:stCondLst>
                                        </p:cTn>
                                        <p:tgtEl>
                                          <p:spTgt spid="3">
                                            <p:txEl>
                                              <p:pRg st="1" end="1"/>
                                            </p:txEl>
                                          </p:spTgt>
                                        </p:tgtEl>
                                      </p:cBhvr>
                                      <p:to x="100000" y="100000"/>
                                    </p:animScale>
                                    <p:animScale>
                                      <p:cBhvr>
                                        <p:cTn id="30" dur="26">
                                          <p:stCondLst>
                                            <p:cond delay="1312"/>
                                          </p:stCondLst>
                                        </p:cTn>
                                        <p:tgtEl>
                                          <p:spTgt spid="3">
                                            <p:txEl>
                                              <p:pRg st="1" end="1"/>
                                            </p:txEl>
                                          </p:spTgt>
                                        </p:tgtEl>
                                      </p:cBhvr>
                                      <p:to x="100000" y="80000"/>
                                    </p:animScale>
                                    <p:animScale>
                                      <p:cBhvr>
                                        <p:cTn id="31" dur="166" decel="50000">
                                          <p:stCondLst>
                                            <p:cond delay="1338"/>
                                          </p:stCondLst>
                                        </p:cTn>
                                        <p:tgtEl>
                                          <p:spTgt spid="3">
                                            <p:txEl>
                                              <p:pRg st="1" end="1"/>
                                            </p:txEl>
                                          </p:spTgt>
                                        </p:tgtEl>
                                      </p:cBhvr>
                                      <p:to x="100000" y="100000"/>
                                    </p:animScale>
                                    <p:animScale>
                                      <p:cBhvr>
                                        <p:cTn id="32" dur="26">
                                          <p:stCondLst>
                                            <p:cond delay="1642"/>
                                          </p:stCondLst>
                                        </p:cTn>
                                        <p:tgtEl>
                                          <p:spTgt spid="3">
                                            <p:txEl>
                                              <p:pRg st="1" end="1"/>
                                            </p:txEl>
                                          </p:spTgt>
                                        </p:tgtEl>
                                      </p:cBhvr>
                                      <p:to x="100000" y="90000"/>
                                    </p:animScale>
                                    <p:animScale>
                                      <p:cBhvr>
                                        <p:cTn id="33" dur="166" decel="50000">
                                          <p:stCondLst>
                                            <p:cond delay="1668"/>
                                          </p:stCondLst>
                                        </p:cTn>
                                        <p:tgtEl>
                                          <p:spTgt spid="3">
                                            <p:txEl>
                                              <p:pRg st="1" end="1"/>
                                            </p:txEl>
                                          </p:spTgt>
                                        </p:tgtEl>
                                      </p:cBhvr>
                                      <p:to x="100000" y="100000"/>
                                    </p:animScale>
                                    <p:animScale>
                                      <p:cBhvr>
                                        <p:cTn id="34" dur="26">
                                          <p:stCondLst>
                                            <p:cond delay="1808"/>
                                          </p:stCondLst>
                                        </p:cTn>
                                        <p:tgtEl>
                                          <p:spTgt spid="3">
                                            <p:txEl>
                                              <p:pRg st="1" end="1"/>
                                            </p:txEl>
                                          </p:spTgt>
                                        </p:tgtEl>
                                      </p:cBhvr>
                                      <p:to x="100000" y="95000"/>
                                    </p:animScale>
                                    <p:animScale>
                                      <p:cBhvr>
                                        <p:cTn id="35" dur="166" decel="50000">
                                          <p:stCondLst>
                                            <p:cond delay="1834"/>
                                          </p:stCondLst>
                                        </p:cTn>
                                        <p:tgtEl>
                                          <p:spTgt spid="3">
                                            <p:txEl>
                                              <p:pRg st="1" end="1"/>
                                            </p:txEl>
                                          </p:spTgt>
                                        </p:tgtEl>
                                      </p:cBhvr>
                                      <p:to x="100000" y="100000"/>
                                    </p:animScale>
                                  </p:childTnLst>
                                </p:cTn>
                              </p:par>
                            </p:childTnLst>
                          </p:cTn>
                        </p:par>
                        <p:par>
                          <p:cTn id="36" fill="hold">
                            <p:stCondLst>
                              <p:cond delay="14000"/>
                            </p:stCondLst>
                            <p:childTnLst>
                              <p:par>
                                <p:cTn id="37" presetID="31" presetClass="entr" presetSubtype="0" fill="hold" nodeType="after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2000"/>
                                        <p:tgtEl>
                                          <p:spTgt spid="3">
                                            <p:txEl>
                                              <p:pRg st="2" end="2"/>
                                            </p:txEl>
                                          </p:spTgt>
                                        </p:tgtEl>
                                      </p:cBhvr>
                                    </p:animEffect>
                                  </p:childTnLst>
                                </p:cTn>
                              </p:par>
                            </p:childTnLst>
                          </p:cTn>
                        </p:par>
                        <p:par>
                          <p:cTn id="43" fill="hold">
                            <p:stCondLst>
                              <p:cond delay="16000"/>
                            </p:stCondLst>
                            <p:childTnLst>
                              <p:par>
                                <p:cTn id="44" presetID="30" presetClass="entr" presetSubtype="0" fill="hold" nodeType="afterEffect">
                                  <p:stCondLst>
                                    <p:cond delay="600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600" decel="100000"/>
                                        <p:tgtEl>
                                          <p:spTgt spid="14"/>
                                        </p:tgtEl>
                                      </p:cBhvr>
                                    </p:animEffect>
                                    <p:anim calcmode="lin" valueType="num">
                                      <p:cBhvr>
                                        <p:cTn id="47" dur="1600" decel="100000" fill="hold"/>
                                        <p:tgtEl>
                                          <p:spTgt spid="14"/>
                                        </p:tgtEl>
                                        <p:attrNameLst>
                                          <p:attrName>style.rotation</p:attrName>
                                        </p:attrNameLst>
                                      </p:cBhvr>
                                      <p:tavLst>
                                        <p:tav tm="0">
                                          <p:val>
                                            <p:fltVal val="-90"/>
                                          </p:val>
                                        </p:tav>
                                        <p:tav tm="100000">
                                          <p:val>
                                            <p:fltVal val="0"/>
                                          </p:val>
                                        </p:tav>
                                      </p:tavLst>
                                    </p:anim>
                                    <p:anim calcmode="lin" valueType="num">
                                      <p:cBhvr>
                                        <p:cTn id="48" dur="1600" decel="100000" fill="hold"/>
                                        <p:tgtEl>
                                          <p:spTgt spid="14"/>
                                        </p:tgtEl>
                                        <p:attrNameLst>
                                          <p:attrName>ppt_x</p:attrName>
                                        </p:attrNameLst>
                                      </p:cBhvr>
                                      <p:tavLst>
                                        <p:tav tm="0">
                                          <p:val>
                                            <p:strVal val="#ppt_x+0.4"/>
                                          </p:val>
                                        </p:tav>
                                        <p:tav tm="100000">
                                          <p:val>
                                            <p:strVal val="#ppt_x-0.05"/>
                                          </p:val>
                                        </p:tav>
                                      </p:tavLst>
                                    </p:anim>
                                    <p:anim calcmode="lin" valueType="num">
                                      <p:cBhvr>
                                        <p:cTn id="49" dur="1600" decel="100000" fill="hold"/>
                                        <p:tgtEl>
                                          <p:spTgt spid="14"/>
                                        </p:tgtEl>
                                        <p:attrNameLst>
                                          <p:attrName>ppt_y</p:attrName>
                                        </p:attrNameLst>
                                      </p:cBhvr>
                                      <p:tavLst>
                                        <p:tav tm="0">
                                          <p:val>
                                            <p:strVal val="#ppt_y-0.4"/>
                                          </p:val>
                                        </p:tav>
                                        <p:tav tm="100000">
                                          <p:val>
                                            <p:strVal val="#ppt_y+0.1"/>
                                          </p:val>
                                        </p:tav>
                                      </p:tavLst>
                                    </p:anim>
                                    <p:anim calcmode="lin" valueType="num">
                                      <p:cBhvr>
                                        <p:cTn id="50" dur="400" accel="100000" fill="hold">
                                          <p:stCondLst>
                                            <p:cond delay="1600"/>
                                          </p:stCondLst>
                                        </p:cTn>
                                        <p:tgtEl>
                                          <p:spTgt spid="14"/>
                                        </p:tgtEl>
                                        <p:attrNameLst>
                                          <p:attrName>ppt_x</p:attrName>
                                        </p:attrNameLst>
                                      </p:cBhvr>
                                      <p:tavLst>
                                        <p:tav tm="0">
                                          <p:val>
                                            <p:strVal val="#ppt_x-0.05"/>
                                          </p:val>
                                        </p:tav>
                                        <p:tav tm="100000">
                                          <p:val>
                                            <p:strVal val="#ppt_x"/>
                                          </p:val>
                                        </p:tav>
                                      </p:tavLst>
                                    </p:anim>
                                    <p:anim calcmode="lin" valueType="num">
                                      <p:cBhvr>
                                        <p:cTn id="51" dur="400" accel="100000" fill="hold">
                                          <p:stCondLst>
                                            <p:cond delay="16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479515-CF38-4FA2-8EBA-6CCD8AD1FF80}"/>
              </a:ext>
            </a:extLst>
          </p:cNvPr>
          <p:cNvSpPr/>
          <p:nvPr/>
        </p:nvSpPr>
        <p:spPr>
          <a:xfrm>
            <a:off x="457200" y="2638961"/>
            <a:ext cx="8153400" cy="1569660"/>
          </a:xfrm>
          <a:prstGeom prst="rect">
            <a:avLst/>
          </a:prstGeom>
        </p:spPr>
        <p:txBody>
          <a:bodyPr wrap="square">
            <a:spAutoFit/>
          </a:bodyPr>
          <a:lstStyle/>
          <a:p>
            <a:pPr algn="ctr"/>
            <a:r>
              <a:rPr lang="en-US" sz="9600" b="1" dirty="0" err="1">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মেধাসম্পদ-পেটেন্ট</a:t>
            </a:r>
            <a:endParaRPr lang="en-US" sz="96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0149590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28ADA8-7117-4913-BF06-DE4D58BE2DC7}"/>
              </a:ext>
            </a:extLst>
          </p:cNvPr>
          <p:cNvSpPr/>
          <p:nvPr/>
        </p:nvSpPr>
        <p:spPr>
          <a:xfrm>
            <a:off x="381000" y="1219200"/>
            <a:ext cx="8305800" cy="3962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bn-IN" sz="4400" dirty="0">
                <a:solidFill>
                  <a:srgbClr val="0000FF"/>
                </a:solidFill>
                <a:latin typeface="NikoshBAN" panose="02000000000000000000" pitchFamily="2" charset="0"/>
                <a:cs typeface="NikoshBAN" panose="02000000000000000000" pitchFamily="2" charset="0"/>
              </a:rPr>
              <a:t>আজকের পাঠ শেষে শিক্ষার্থীরা-----</a:t>
            </a:r>
            <a:endParaRPr lang="en-US" sz="4400" dirty="0">
              <a:solidFill>
                <a:srgbClr val="0000FF"/>
              </a:solidFill>
              <a:latin typeface="NikoshBAN" panose="02000000000000000000" pitchFamily="2" charset="0"/>
              <a:cs typeface="NikoshBAN" panose="02000000000000000000" pitchFamily="2" charset="0"/>
            </a:endParaRPr>
          </a:p>
          <a:p>
            <a:pPr>
              <a:lnSpc>
                <a:spcPct val="150000"/>
              </a:lnSpc>
            </a:pPr>
            <a:r>
              <a:rPr lang="bn-IN" sz="3200" dirty="0">
                <a:solidFill>
                  <a:srgbClr val="0000FF"/>
                </a:solidFill>
                <a:latin typeface="NikoshBAN" panose="02000000000000000000" pitchFamily="2" charset="0"/>
                <a:cs typeface="NikoshBAN" panose="02000000000000000000" pitchFamily="2" charset="0"/>
              </a:rPr>
              <a:t>১। </a:t>
            </a:r>
            <a:r>
              <a:rPr lang="en-US" sz="3200" dirty="0" err="1">
                <a:solidFill>
                  <a:srgbClr val="0000FF"/>
                </a:solidFill>
                <a:latin typeface="NikoshBAN" panose="02000000000000000000" pitchFamily="2" charset="0"/>
                <a:cs typeface="NikoshBAN" panose="02000000000000000000" pitchFamily="2" charset="0"/>
              </a:rPr>
              <a:t>মেধাসম্পদ</a:t>
            </a:r>
            <a:r>
              <a:rPr lang="en-US" sz="3200" dirty="0">
                <a:solidFill>
                  <a:srgbClr val="0000FF"/>
                </a:solidFill>
                <a:latin typeface="NikoshBAN" panose="02000000000000000000" pitchFamily="2" charset="0"/>
                <a:cs typeface="NikoshBAN" panose="02000000000000000000" pitchFamily="2" charset="0"/>
              </a:rPr>
              <a:t> </a:t>
            </a:r>
            <a:r>
              <a:rPr lang="en-US" sz="3200" dirty="0" err="1">
                <a:solidFill>
                  <a:srgbClr val="0000FF"/>
                </a:solidFill>
                <a:latin typeface="NikoshBAN" panose="02000000000000000000" pitchFamily="2" charset="0"/>
                <a:cs typeface="NikoshBAN" panose="02000000000000000000" pitchFamily="2" charset="0"/>
              </a:rPr>
              <a:t>কী</a:t>
            </a:r>
            <a:r>
              <a:rPr lang="en-US" sz="3200" dirty="0">
                <a:solidFill>
                  <a:srgbClr val="0000FF"/>
                </a:solidFill>
                <a:latin typeface="NikoshBAN" panose="02000000000000000000" pitchFamily="2" charset="0"/>
                <a:cs typeface="NikoshBAN" panose="02000000000000000000" pitchFamily="2" charset="0"/>
              </a:rPr>
              <a:t> </a:t>
            </a:r>
            <a:r>
              <a:rPr lang="en-US" sz="3200" dirty="0" err="1">
                <a:solidFill>
                  <a:srgbClr val="0000FF"/>
                </a:solidFill>
                <a:latin typeface="NikoshBAN" panose="02000000000000000000" pitchFamily="2" charset="0"/>
                <a:cs typeface="NikoshBAN" panose="02000000000000000000" pitchFamily="2" charset="0"/>
              </a:rPr>
              <a:t>তা</a:t>
            </a:r>
            <a:r>
              <a:rPr lang="en-US" sz="3200" dirty="0">
                <a:solidFill>
                  <a:srgbClr val="0000FF"/>
                </a:solidFill>
                <a:latin typeface="NikoshBAN" panose="02000000000000000000" pitchFamily="2" charset="0"/>
                <a:cs typeface="NikoshBAN" panose="02000000000000000000" pitchFamily="2" charset="0"/>
              </a:rPr>
              <a:t> ব</a:t>
            </a:r>
            <a:r>
              <a:rPr lang="bn-IN" sz="3200" dirty="0">
                <a:solidFill>
                  <a:srgbClr val="0000FF"/>
                </a:solidFill>
                <a:latin typeface="NikoshBAN" panose="02000000000000000000" pitchFamily="2" charset="0"/>
                <a:cs typeface="NikoshBAN" panose="02000000000000000000" pitchFamily="2" charset="0"/>
              </a:rPr>
              <a:t>লতে পারবে।</a:t>
            </a:r>
          </a:p>
          <a:p>
            <a:pPr>
              <a:lnSpc>
                <a:spcPct val="150000"/>
              </a:lnSpc>
            </a:pPr>
            <a:r>
              <a:rPr lang="bn-IN" sz="3200" dirty="0">
                <a:solidFill>
                  <a:srgbClr val="0000FF"/>
                </a:solidFill>
                <a:latin typeface="NikoshBAN" panose="02000000000000000000" pitchFamily="2" charset="0"/>
                <a:cs typeface="NikoshBAN" panose="02000000000000000000" pitchFamily="2" charset="0"/>
              </a:rPr>
              <a:t>২। </a:t>
            </a:r>
            <a:r>
              <a:rPr lang="en-US" sz="3200" dirty="0" err="1">
                <a:solidFill>
                  <a:srgbClr val="0000FF"/>
                </a:solidFill>
                <a:latin typeface="NikoshBAN" panose="02000000000000000000" pitchFamily="2" charset="0"/>
                <a:cs typeface="NikoshBAN" panose="02000000000000000000" pitchFamily="2" charset="0"/>
              </a:rPr>
              <a:t>পেটেন্ট</a:t>
            </a:r>
            <a:r>
              <a:rPr lang="en-US" sz="3200" dirty="0">
                <a:solidFill>
                  <a:srgbClr val="0000FF"/>
                </a:solidFill>
                <a:latin typeface="NikoshBAN" panose="02000000000000000000" pitchFamily="2" charset="0"/>
                <a:cs typeface="NikoshBAN" panose="02000000000000000000" pitchFamily="2" charset="0"/>
              </a:rPr>
              <a:t> </a:t>
            </a:r>
            <a:r>
              <a:rPr lang="bn-IN" sz="3200" dirty="0">
                <a:solidFill>
                  <a:srgbClr val="0000FF"/>
                </a:solidFill>
                <a:latin typeface="NikoshBAN" panose="02000000000000000000" pitchFamily="2" charset="0"/>
                <a:cs typeface="NikoshBAN" panose="02000000000000000000" pitchFamily="2" charset="0"/>
              </a:rPr>
              <a:t>এর ধারণা </a:t>
            </a:r>
            <a:r>
              <a:rPr lang="en-US" sz="3200" dirty="0" err="1">
                <a:solidFill>
                  <a:srgbClr val="0000FF"/>
                </a:solidFill>
                <a:latin typeface="NikoshBAN" panose="02000000000000000000" pitchFamily="2" charset="0"/>
                <a:cs typeface="NikoshBAN" panose="02000000000000000000" pitchFamily="2" charset="0"/>
              </a:rPr>
              <a:t>ব্যাখ্যা</a:t>
            </a:r>
            <a:r>
              <a:rPr lang="en-US" sz="3200" dirty="0">
                <a:solidFill>
                  <a:srgbClr val="0000FF"/>
                </a:solidFill>
                <a:latin typeface="NikoshBAN" panose="02000000000000000000" pitchFamily="2" charset="0"/>
                <a:cs typeface="NikoshBAN" panose="02000000000000000000" pitchFamily="2" charset="0"/>
              </a:rPr>
              <a:t> </a:t>
            </a:r>
            <a:r>
              <a:rPr lang="en-US" sz="3200" dirty="0" err="1">
                <a:solidFill>
                  <a:srgbClr val="0000FF"/>
                </a:solidFill>
                <a:latin typeface="NikoshBAN" panose="02000000000000000000" pitchFamily="2" charset="0"/>
                <a:cs typeface="NikoshBAN" panose="02000000000000000000" pitchFamily="2" charset="0"/>
              </a:rPr>
              <a:t>করতে</a:t>
            </a:r>
            <a:r>
              <a:rPr lang="en-US" sz="3200" dirty="0">
                <a:solidFill>
                  <a:srgbClr val="0000FF"/>
                </a:solidFill>
                <a:latin typeface="NikoshBAN" panose="02000000000000000000" pitchFamily="2" charset="0"/>
                <a:cs typeface="NikoshBAN" panose="02000000000000000000" pitchFamily="2" charset="0"/>
              </a:rPr>
              <a:t> </a:t>
            </a:r>
            <a:r>
              <a:rPr lang="bn-IN" sz="3200" dirty="0">
                <a:solidFill>
                  <a:srgbClr val="0000FF"/>
                </a:solidFill>
                <a:latin typeface="NikoshBAN" panose="02000000000000000000" pitchFamily="2" charset="0"/>
                <a:cs typeface="NikoshBAN" panose="02000000000000000000" pitchFamily="2" charset="0"/>
              </a:rPr>
              <a:t>পারবে।</a:t>
            </a:r>
          </a:p>
          <a:p>
            <a:pPr>
              <a:lnSpc>
                <a:spcPct val="150000"/>
              </a:lnSpc>
            </a:pPr>
            <a:r>
              <a:rPr lang="bn-IN" sz="3200" dirty="0">
                <a:solidFill>
                  <a:srgbClr val="0000FF"/>
                </a:solidFill>
                <a:latin typeface="NikoshBAN" panose="02000000000000000000" pitchFamily="2" charset="0"/>
                <a:cs typeface="NikoshBAN" panose="02000000000000000000" pitchFamily="2" charset="0"/>
              </a:rPr>
              <a:t>৩। পেটেন্টের নিবন্ধনকরণ ও সুবিধাবলী বর্ণনা করতে পারবে। </a:t>
            </a:r>
            <a:endParaRPr lang="bn-IN" dirty="0">
              <a:solidFill>
                <a:srgbClr val="0000FF"/>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4352208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200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3"/>
                                        </p:tgtEl>
                                        <p:attrNameLst>
                                          <p:attrName>ppt_y</p:attrName>
                                        </p:attrNameLst>
                                      </p:cBhvr>
                                      <p:tavLst>
                                        <p:tav tm="0">
                                          <p:val>
                                            <p:strVal val="#ppt_y"/>
                                          </p:val>
                                        </p:tav>
                                        <p:tav tm="100000">
                                          <p:val>
                                            <p:strVal val="#ppt_y"/>
                                          </p:val>
                                        </p:tav>
                                      </p:tavLst>
                                    </p:anim>
                                    <p:anim calcmode="lin" valueType="num">
                                      <p:cBhvr>
                                        <p:cTn id="9" dur="2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907732-45A4-4FD5-8B33-C24A6BE89BCE}"/>
              </a:ext>
            </a:extLst>
          </p:cNvPr>
          <p:cNvSpPr/>
          <p:nvPr/>
        </p:nvSpPr>
        <p:spPr>
          <a:xfrm>
            <a:off x="457200" y="304800"/>
            <a:ext cx="8229600" cy="8382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4400" dirty="0" err="1">
                <a:solidFill>
                  <a:srgbClr val="C00000"/>
                </a:solidFill>
                <a:latin typeface="NikoshBAN" panose="02000000000000000000" pitchFamily="2" charset="0"/>
                <a:cs typeface="NikoshBAN" panose="02000000000000000000" pitchFamily="2" charset="0"/>
              </a:rPr>
              <a:t>এসো</a:t>
            </a:r>
            <a:r>
              <a:rPr lang="en-US" sz="4400" dirty="0">
                <a:solidFill>
                  <a:srgbClr val="C00000"/>
                </a:solidFill>
                <a:latin typeface="NikoshBAN" panose="02000000000000000000" pitchFamily="2" charset="0"/>
                <a:cs typeface="NikoshBAN" panose="02000000000000000000" pitchFamily="2" charset="0"/>
              </a:rPr>
              <a:t> </a:t>
            </a:r>
            <a:r>
              <a:rPr lang="en-US" sz="4400" dirty="0" err="1">
                <a:solidFill>
                  <a:srgbClr val="C00000"/>
                </a:solidFill>
                <a:latin typeface="NikoshBAN" panose="02000000000000000000" pitchFamily="2" charset="0"/>
                <a:cs typeface="NikoshBAN" panose="02000000000000000000" pitchFamily="2" charset="0"/>
              </a:rPr>
              <a:t>নিচের</a:t>
            </a:r>
            <a:r>
              <a:rPr lang="en-US" sz="4400" dirty="0">
                <a:solidFill>
                  <a:srgbClr val="C00000"/>
                </a:solidFill>
                <a:latin typeface="NikoshBAN" panose="02000000000000000000" pitchFamily="2" charset="0"/>
                <a:cs typeface="NikoshBAN" panose="02000000000000000000" pitchFamily="2" charset="0"/>
              </a:rPr>
              <a:t> </a:t>
            </a:r>
            <a:r>
              <a:rPr lang="en-US" sz="4400" dirty="0" err="1">
                <a:solidFill>
                  <a:srgbClr val="C00000"/>
                </a:solidFill>
                <a:latin typeface="NikoshBAN" panose="02000000000000000000" pitchFamily="2" charset="0"/>
                <a:cs typeface="NikoshBAN" panose="02000000000000000000" pitchFamily="2" charset="0"/>
              </a:rPr>
              <a:t>চিত্রগুলো</a:t>
            </a:r>
            <a:r>
              <a:rPr lang="en-US" sz="4400" dirty="0">
                <a:solidFill>
                  <a:srgbClr val="C00000"/>
                </a:solidFill>
                <a:latin typeface="NikoshBAN" panose="02000000000000000000" pitchFamily="2" charset="0"/>
                <a:cs typeface="NikoshBAN" panose="02000000000000000000" pitchFamily="2" charset="0"/>
              </a:rPr>
              <a:t> </a:t>
            </a:r>
            <a:r>
              <a:rPr lang="en-US" sz="4400" dirty="0" err="1">
                <a:solidFill>
                  <a:srgbClr val="C00000"/>
                </a:solidFill>
                <a:latin typeface="NikoshBAN" panose="02000000000000000000" pitchFamily="2" charset="0"/>
                <a:cs typeface="NikoshBAN" panose="02000000000000000000" pitchFamily="2" charset="0"/>
              </a:rPr>
              <a:t>লক্</a:t>
            </a:r>
            <a:r>
              <a:rPr lang="as-IN" sz="4400" dirty="0">
                <a:solidFill>
                  <a:srgbClr val="C00000"/>
                </a:solidFill>
                <a:latin typeface="NikoshBAN" panose="02000000000000000000" pitchFamily="2" charset="0"/>
                <a:cs typeface="NikoshBAN" panose="02000000000000000000" pitchFamily="2" charset="0"/>
              </a:rPr>
              <a:t>ষ</a:t>
            </a:r>
            <a:r>
              <a:rPr lang="en-US" sz="4400" dirty="0">
                <a:solidFill>
                  <a:srgbClr val="C00000"/>
                </a:solidFill>
                <a:latin typeface="NikoshBAN" panose="02000000000000000000" pitchFamily="2" charset="0"/>
                <a:cs typeface="NikoshBAN" panose="02000000000000000000" pitchFamily="2" charset="0"/>
              </a:rPr>
              <a:t>্</a:t>
            </a:r>
            <a:r>
              <a:rPr lang="as-IN" sz="4400" dirty="0">
                <a:solidFill>
                  <a:srgbClr val="C00000"/>
                </a:solidFill>
                <a:latin typeface="NikoshBAN" panose="02000000000000000000" pitchFamily="2" charset="0"/>
                <a:cs typeface="NikoshBAN" panose="02000000000000000000" pitchFamily="2" charset="0"/>
              </a:rPr>
              <a:t>য</a:t>
            </a:r>
            <a:r>
              <a:rPr lang="en-US" sz="4400" dirty="0">
                <a:solidFill>
                  <a:srgbClr val="C00000"/>
                </a:solidFill>
                <a:latin typeface="NikoshBAN" panose="02000000000000000000" pitchFamily="2" charset="0"/>
                <a:cs typeface="NikoshBAN" panose="02000000000000000000" pitchFamily="2" charset="0"/>
              </a:rPr>
              <a:t> </a:t>
            </a:r>
            <a:r>
              <a:rPr lang="as-IN" sz="4400" dirty="0">
                <a:solidFill>
                  <a:srgbClr val="C00000"/>
                </a:solidFill>
                <a:latin typeface="NikoshBAN" panose="02000000000000000000" pitchFamily="2" charset="0"/>
                <a:cs typeface="NikoshBAN" panose="02000000000000000000" pitchFamily="2" charset="0"/>
              </a:rPr>
              <a:t>ক</a:t>
            </a:r>
            <a:r>
              <a:rPr lang="en-US" sz="4400" dirty="0">
                <a:solidFill>
                  <a:srgbClr val="C00000"/>
                </a:solidFill>
                <a:latin typeface="NikoshBAN" panose="02000000000000000000" pitchFamily="2" charset="0"/>
                <a:cs typeface="NikoshBAN" panose="02000000000000000000" pitchFamily="2" charset="0"/>
              </a:rPr>
              <a:t>র</a:t>
            </a:r>
            <a:r>
              <a:rPr lang="as-IN" sz="4400" dirty="0">
                <a:solidFill>
                  <a:srgbClr val="C00000"/>
                </a:solidFill>
                <a:latin typeface="NikoshBAN" panose="02000000000000000000" pitchFamily="2" charset="0"/>
                <a:cs typeface="NikoshBAN" panose="02000000000000000000" pitchFamily="2" charset="0"/>
              </a:rPr>
              <a:t>ি</a:t>
            </a:r>
            <a:endParaRPr lang="en-US" dirty="0">
              <a:solidFill>
                <a:srgbClr val="C00000"/>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6F87115D-56F8-4898-965E-F946521CD6E9}"/>
              </a:ext>
            </a:extLst>
          </p:cNvPr>
          <p:cNvSpPr/>
          <p:nvPr/>
        </p:nvSpPr>
        <p:spPr>
          <a:xfrm>
            <a:off x="4972878" y="3886200"/>
            <a:ext cx="3485322" cy="2286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AA71436-773D-4FAC-9407-ECD2FFEA5F01}"/>
              </a:ext>
            </a:extLst>
          </p:cNvPr>
          <p:cNvSpPr/>
          <p:nvPr/>
        </p:nvSpPr>
        <p:spPr>
          <a:xfrm>
            <a:off x="4972878" y="1358348"/>
            <a:ext cx="3485322" cy="21336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0249E2F-7190-4367-9D73-1E715B3A65C1}"/>
              </a:ext>
            </a:extLst>
          </p:cNvPr>
          <p:cNvSpPr/>
          <p:nvPr/>
        </p:nvSpPr>
        <p:spPr>
          <a:xfrm>
            <a:off x="692426" y="3886200"/>
            <a:ext cx="3733800" cy="23622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CCC5CB2-0156-483F-80CF-43DA86077479}"/>
              </a:ext>
            </a:extLst>
          </p:cNvPr>
          <p:cNvSpPr/>
          <p:nvPr/>
        </p:nvSpPr>
        <p:spPr>
          <a:xfrm>
            <a:off x="685800" y="1358348"/>
            <a:ext cx="3733800" cy="213360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568277"/>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500"/>
                            </p:stCondLst>
                            <p:childTnLst>
                              <p:par>
                                <p:cTn id="12" presetID="25" presetClass="entr" presetSubtype="0" fill="hold" grpId="0" nodeType="afterEffect">
                                  <p:stCondLst>
                                    <p:cond delay="200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5" dur="10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 dur="1000" accel="50000" fill="hold">
                                          <p:stCondLst>
                                            <p:cond delay="1000"/>
                                          </p:stCondLst>
                                        </p:cTn>
                                        <p:tgtEl>
                                          <p:spTgt spid="6"/>
                                        </p:tgtEl>
                                        <p:attrNameLst>
                                          <p:attrName>ppt_w</p:attrName>
                                        </p:attrNameLst>
                                      </p:cBhvr>
                                      <p:tavLst>
                                        <p:tav tm="0">
                                          <p:val>
                                            <p:strVal val="#ppt_w*.05"/>
                                          </p:val>
                                        </p:tav>
                                        <p:tav tm="100000">
                                          <p:val>
                                            <p:strVal val="#ppt_w"/>
                                          </p:val>
                                        </p:tav>
                                      </p:tavLst>
                                    </p:anim>
                                    <p:anim calcmode="lin" valueType="num">
                                      <p:cBhvr>
                                        <p:cTn id="17" dur="2000" fill="hold"/>
                                        <p:tgtEl>
                                          <p:spTgt spid="6"/>
                                        </p:tgtEl>
                                        <p:attrNameLst>
                                          <p:attrName>ppt_h</p:attrName>
                                        </p:attrNameLst>
                                      </p:cBhvr>
                                      <p:tavLst>
                                        <p:tav tm="0">
                                          <p:val>
                                            <p:strVal val="#ppt_h"/>
                                          </p:val>
                                        </p:tav>
                                        <p:tav tm="100000">
                                          <p:val>
                                            <p:strVal val="#ppt_h"/>
                                          </p:val>
                                        </p:tav>
                                      </p:tavLst>
                                    </p:anim>
                                    <p:anim calcmode="lin" valueType="num">
                                      <p:cBhvr>
                                        <p:cTn id="18" dur="10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9" dur="10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0" dur="1000" accel="50000" fill="hold">
                                          <p:stCondLst>
                                            <p:cond delay="1000"/>
                                          </p:stCondLst>
                                        </p:cTn>
                                        <p:tgtEl>
                                          <p:spTgt spid="6"/>
                                        </p:tgtEl>
                                        <p:attrNameLst>
                                          <p:attrName>ppt_y</p:attrName>
                                        </p:attrNameLst>
                                      </p:cBhvr>
                                      <p:tavLst>
                                        <p:tav tm="0">
                                          <p:val>
                                            <p:strVal val="#ppt_y+.1"/>
                                          </p:val>
                                        </p:tav>
                                        <p:tav tm="100000">
                                          <p:val>
                                            <p:strVal val="#ppt_y"/>
                                          </p:val>
                                        </p:tav>
                                      </p:tavLst>
                                    </p:anim>
                                    <p:animEffect transition="in" filter="fade">
                                      <p:cBhvr>
                                        <p:cTn id="21" dur="2000" decel="50000">
                                          <p:stCondLst>
                                            <p:cond delay="0"/>
                                          </p:stCondLst>
                                        </p:cTn>
                                        <p:tgtEl>
                                          <p:spTgt spid="6"/>
                                        </p:tgtEl>
                                      </p:cBhvr>
                                    </p:animEffect>
                                  </p:childTnLst>
                                </p:cTn>
                              </p:par>
                            </p:childTnLst>
                          </p:cTn>
                        </p:par>
                        <p:par>
                          <p:cTn id="22" fill="hold">
                            <p:stCondLst>
                              <p:cond delay="5500"/>
                            </p:stCondLst>
                            <p:childTnLst>
                              <p:par>
                                <p:cTn id="23" presetID="25" presetClass="entr" presetSubtype="0" fill="hold" grpId="0" nodeType="afterEffect">
                                  <p:stCondLst>
                                    <p:cond delay="200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6"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7"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28" dur="2000" fill="hold"/>
                                        <p:tgtEl>
                                          <p:spTgt spid="4"/>
                                        </p:tgtEl>
                                        <p:attrNameLst>
                                          <p:attrName>ppt_h</p:attrName>
                                        </p:attrNameLst>
                                      </p:cBhvr>
                                      <p:tavLst>
                                        <p:tav tm="0">
                                          <p:val>
                                            <p:strVal val="#ppt_h"/>
                                          </p:val>
                                        </p:tav>
                                        <p:tav tm="100000">
                                          <p:val>
                                            <p:strVal val="#ppt_h"/>
                                          </p:val>
                                        </p:tav>
                                      </p:tavLst>
                                    </p:anim>
                                    <p:anim calcmode="lin" valueType="num">
                                      <p:cBhvr>
                                        <p:cTn id="29"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0"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1"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32" dur="2000" decel="50000">
                                          <p:stCondLst>
                                            <p:cond delay="0"/>
                                          </p:stCondLst>
                                        </p:cTn>
                                        <p:tgtEl>
                                          <p:spTgt spid="4"/>
                                        </p:tgtEl>
                                      </p:cBhvr>
                                    </p:animEffect>
                                  </p:childTnLst>
                                </p:cTn>
                              </p:par>
                            </p:childTnLst>
                          </p:cTn>
                        </p:par>
                        <p:par>
                          <p:cTn id="33" fill="hold">
                            <p:stCondLst>
                              <p:cond delay="9500"/>
                            </p:stCondLst>
                            <p:childTnLst>
                              <p:par>
                                <p:cTn id="34" presetID="25"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7"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8"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39" dur="2000" fill="hold"/>
                                        <p:tgtEl>
                                          <p:spTgt spid="5"/>
                                        </p:tgtEl>
                                        <p:attrNameLst>
                                          <p:attrName>ppt_h</p:attrName>
                                        </p:attrNameLst>
                                      </p:cBhvr>
                                      <p:tavLst>
                                        <p:tav tm="0">
                                          <p:val>
                                            <p:strVal val="#ppt_h"/>
                                          </p:val>
                                        </p:tav>
                                        <p:tav tm="100000">
                                          <p:val>
                                            <p:strVal val="#ppt_h"/>
                                          </p:val>
                                        </p:tav>
                                      </p:tavLst>
                                    </p:anim>
                                    <p:anim calcmode="lin" valueType="num">
                                      <p:cBhvr>
                                        <p:cTn id="40"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1"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2"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43" dur="2000" decel="50000">
                                          <p:stCondLst>
                                            <p:cond delay="0"/>
                                          </p:stCondLst>
                                        </p:cTn>
                                        <p:tgtEl>
                                          <p:spTgt spid="5"/>
                                        </p:tgtEl>
                                      </p:cBhvr>
                                    </p:animEffect>
                                  </p:childTnLst>
                                </p:cTn>
                              </p:par>
                            </p:childTnLst>
                          </p:cTn>
                        </p:par>
                        <p:par>
                          <p:cTn id="44" fill="hold">
                            <p:stCondLst>
                              <p:cond delay="11500"/>
                            </p:stCondLst>
                            <p:childTnLst>
                              <p:par>
                                <p:cTn id="45" presetID="25" presetClass="entr" presetSubtype="0" fill="hold" grpId="0" nodeType="afterEffect">
                                  <p:stCondLst>
                                    <p:cond delay="2000"/>
                                  </p:stCondLst>
                                  <p:childTnLst>
                                    <p:set>
                                      <p:cBhvr>
                                        <p:cTn id="46" dur="1" fill="hold">
                                          <p:stCondLst>
                                            <p:cond delay="0"/>
                                          </p:stCondLst>
                                        </p:cTn>
                                        <p:tgtEl>
                                          <p:spTgt spid="3"/>
                                        </p:tgtEl>
                                        <p:attrNameLst>
                                          <p:attrName>style.visibility</p:attrName>
                                        </p:attrNameLst>
                                      </p:cBhvr>
                                      <p:to>
                                        <p:strVal val="visible"/>
                                      </p:to>
                                    </p:set>
                                    <p:anim calcmode="lin" valueType="num">
                                      <p:cBhvr>
                                        <p:cTn id="47" dur="10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48" dur="10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49" dur="1000" accel="50000" fill="hold">
                                          <p:stCondLst>
                                            <p:cond delay="1000"/>
                                          </p:stCondLst>
                                        </p:cTn>
                                        <p:tgtEl>
                                          <p:spTgt spid="3"/>
                                        </p:tgtEl>
                                        <p:attrNameLst>
                                          <p:attrName>ppt_w</p:attrName>
                                        </p:attrNameLst>
                                      </p:cBhvr>
                                      <p:tavLst>
                                        <p:tav tm="0">
                                          <p:val>
                                            <p:strVal val="#ppt_w*.05"/>
                                          </p:val>
                                        </p:tav>
                                        <p:tav tm="100000">
                                          <p:val>
                                            <p:strVal val="#ppt_w"/>
                                          </p:val>
                                        </p:tav>
                                      </p:tavLst>
                                    </p:anim>
                                    <p:anim calcmode="lin" valueType="num">
                                      <p:cBhvr>
                                        <p:cTn id="50" dur="2000" fill="hold"/>
                                        <p:tgtEl>
                                          <p:spTgt spid="3"/>
                                        </p:tgtEl>
                                        <p:attrNameLst>
                                          <p:attrName>ppt_h</p:attrName>
                                        </p:attrNameLst>
                                      </p:cBhvr>
                                      <p:tavLst>
                                        <p:tav tm="0">
                                          <p:val>
                                            <p:strVal val="#ppt_h"/>
                                          </p:val>
                                        </p:tav>
                                        <p:tav tm="100000">
                                          <p:val>
                                            <p:strVal val="#ppt_h"/>
                                          </p:val>
                                        </p:tav>
                                      </p:tavLst>
                                    </p:anim>
                                    <p:anim calcmode="lin" valueType="num">
                                      <p:cBhvr>
                                        <p:cTn id="51" dur="10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52" dur="10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53" dur="1000" accel="50000" fill="hold">
                                          <p:stCondLst>
                                            <p:cond delay="1000"/>
                                          </p:stCondLst>
                                        </p:cTn>
                                        <p:tgtEl>
                                          <p:spTgt spid="3"/>
                                        </p:tgtEl>
                                        <p:attrNameLst>
                                          <p:attrName>ppt_y</p:attrName>
                                        </p:attrNameLst>
                                      </p:cBhvr>
                                      <p:tavLst>
                                        <p:tav tm="0">
                                          <p:val>
                                            <p:strVal val="#ppt_y+.1"/>
                                          </p:val>
                                        </p:tav>
                                        <p:tav tm="100000">
                                          <p:val>
                                            <p:strVal val="#ppt_y"/>
                                          </p:val>
                                        </p:tav>
                                      </p:tavLst>
                                    </p:anim>
                                    <p:animEffect transition="in" filter="fade">
                                      <p:cBhvr>
                                        <p:cTn id="54" dur="2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4C5C27-8E73-4535-955D-4498AC0AFA6F}"/>
              </a:ext>
            </a:extLst>
          </p:cNvPr>
          <p:cNvSpPr/>
          <p:nvPr/>
        </p:nvSpPr>
        <p:spPr>
          <a:xfrm>
            <a:off x="609600" y="609600"/>
            <a:ext cx="7848600" cy="1905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as-IN" sz="3200" dirty="0">
                <a:solidFill>
                  <a:srgbClr val="002060"/>
                </a:solidFill>
                <a:latin typeface="NikoshBAN" panose="02000000000000000000" pitchFamily="2" charset="0"/>
                <a:cs typeface="NikoshBAN" panose="02000000000000000000" pitchFamily="2" charset="0"/>
              </a:rPr>
              <a:t>এ</a:t>
            </a:r>
            <a:r>
              <a:rPr lang="en-US" sz="3200" dirty="0">
                <a:solidFill>
                  <a:srgbClr val="002060"/>
                </a:solidFill>
                <a:latin typeface="NikoshBAN" panose="02000000000000000000" pitchFamily="2" charset="0"/>
                <a:cs typeface="NikoshBAN" panose="02000000000000000000" pitchFamily="2" charset="0"/>
              </a:rPr>
              <a:t>ভ</a:t>
            </a:r>
            <a:r>
              <a:rPr lang="as-IN" sz="3200" dirty="0">
                <a:solidFill>
                  <a:srgbClr val="002060"/>
                </a:solidFill>
                <a:latin typeface="NikoshBAN" panose="02000000000000000000" pitchFamily="2" charset="0"/>
                <a:cs typeface="NikoshBAN" panose="02000000000000000000" pitchFamily="2" charset="0"/>
              </a:rPr>
              <a:t>া</a:t>
            </a:r>
            <a:r>
              <a:rPr lang="en-US" sz="3200" dirty="0">
                <a:solidFill>
                  <a:srgbClr val="002060"/>
                </a:solidFill>
                <a:latin typeface="NikoshBAN" panose="02000000000000000000" pitchFamily="2" charset="0"/>
                <a:cs typeface="NikoshBAN" panose="02000000000000000000" pitchFamily="2" charset="0"/>
              </a:rPr>
              <a:t>ব</a:t>
            </a:r>
            <a:r>
              <a:rPr lang="as-IN" sz="3200" dirty="0">
                <a:solidFill>
                  <a:srgbClr val="002060"/>
                </a:solidFill>
                <a:latin typeface="NikoshBAN" panose="02000000000000000000" pitchFamily="2" charset="0"/>
                <a:cs typeface="NikoshBAN" panose="02000000000000000000" pitchFamily="2" charset="0"/>
              </a:rPr>
              <a:t>ে</a:t>
            </a:r>
            <a:r>
              <a:rPr lang="en-US" sz="3200" dirty="0">
                <a:solidFill>
                  <a:srgbClr val="002060"/>
                </a:solidFill>
                <a:latin typeface="NikoshBAN" panose="02000000000000000000" pitchFamily="2" charset="0"/>
                <a:cs typeface="NikoshBAN" panose="02000000000000000000" pitchFamily="2" charset="0"/>
              </a:rPr>
              <a:t> শ</a:t>
            </a:r>
            <a:r>
              <a:rPr lang="as-IN" sz="3200" dirty="0">
                <a:solidFill>
                  <a:srgbClr val="002060"/>
                </a:solidFill>
                <a:latin typeface="NikoshBAN" panose="02000000000000000000" pitchFamily="2" charset="0"/>
                <a:cs typeface="NikoshBAN" panose="02000000000000000000" pitchFamily="2" charset="0"/>
              </a:rPr>
              <a:t>ি</a:t>
            </a:r>
            <a:r>
              <a:rPr lang="en-US" sz="3200" dirty="0">
                <a:solidFill>
                  <a:srgbClr val="002060"/>
                </a:solidFill>
                <a:latin typeface="NikoshBAN" panose="02000000000000000000" pitchFamily="2" charset="0"/>
                <a:cs typeface="NikoshBAN" panose="02000000000000000000" pitchFamily="2" charset="0"/>
              </a:rPr>
              <a:t>ল</a:t>
            </a:r>
            <a:r>
              <a:rPr lang="as-IN" sz="3200" dirty="0">
                <a:solidFill>
                  <a:srgbClr val="002060"/>
                </a:solidFill>
                <a:latin typeface="NikoshBAN" panose="02000000000000000000" pitchFamily="2" charset="0"/>
                <a:cs typeface="NikoshBAN" panose="02000000000000000000" pitchFamily="2" charset="0"/>
              </a:rPr>
              <a:t>্</a:t>
            </a:r>
            <a:r>
              <a:rPr lang="en-US" sz="3200" dirty="0">
                <a:solidFill>
                  <a:srgbClr val="002060"/>
                </a:solidFill>
                <a:latin typeface="NikoshBAN" panose="02000000000000000000" pitchFamily="2" charset="0"/>
                <a:cs typeface="NikoshBAN" panose="02000000000000000000" pitchFamily="2" charset="0"/>
              </a:rPr>
              <a:t>প</a:t>
            </a:r>
            <a:r>
              <a:rPr lang="as-IN" sz="3200" dirty="0">
                <a:solidFill>
                  <a:srgbClr val="002060"/>
                </a:solidFill>
                <a:latin typeface="NikoshBAN" panose="02000000000000000000" pitchFamily="2" charset="0"/>
                <a:cs typeface="NikoshBAN" panose="02000000000000000000" pitchFamily="2" charset="0"/>
              </a:rPr>
              <a:t>ে</a:t>
            </a:r>
            <a:r>
              <a:rPr lang="en-US" sz="3200" dirty="0">
                <a:solidFill>
                  <a:srgbClr val="002060"/>
                </a:solidFill>
                <a:latin typeface="NikoshBAN" panose="02000000000000000000" pitchFamily="2" charset="0"/>
                <a:cs typeface="NikoshBAN" panose="02000000000000000000" pitchFamily="2" charset="0"/>
              </a:rPr>
              <a:t> </a:t>
            </a:r>
            <a:r>
              <a:rPr lang="as-IN" sz="3200" dirty="0">
                <a:solidFill>
                  <a:srgbClr val="002060"/>
                </a:solidFill>
                <a:latin typeface="NikoshBAN" panose="02000000000000000000" pitchFamily="2" charset="0"/>
                <a:cs typeface="NikoshBAN" panose="02000000000000000000" pitchFamily="2" charset="0"/>
              </a:rPr>
              <a:t>ও</a:t>
            </a:r>
            <a:r>
              <a:rPr lang="en-US" sz="3200" dirty="0">
                <a:solidFill>
                  <a:srgbClr val="002060"/>
                </a:solidFill>
                <a:latin typeface="NikoshBAN" panose="02000000000000000000" pitchFamily="2" charset="0"/>
                <a:cs typeface="NikoshBAN" panose="02000000000000000000" pitchFamily="2" charset="0"/>
              </a:rPr>
              <a:t> </a:t>
            </a:r>
            <a:r>
              <a:rPr lang="as-IN" sz="3200" dirty="0">
                <a:solidFill>
                  <a:srgbClr val="002060"/>
                </a:solidFill>
                <a:latin typeface="NikoshBAN" panose="02000000000000000000" pitchFamily="2" charset="0"/>
                <a:cs typeface="NikoshBAN" panose="02000000000000000000" pitchFamily="2" charset="0"/>
              </a:rPr>
              <a:t>ব</a:t>
            </a:r>
            <a:r>
              <a:rPr lang="en-US" sz="3200" dirty="0">
                <a:solidFill>
                  <a:srgbClr val="002060"/>
                </a:solidFill>
                <a:latin typeface="NikoshBAN" panose="02000000000000000000" pitchFamily="2" charset="0"/>
                <a:cs typeface="NikoshBAN" panose="02000000000000000000" pitchFamily="2" charset="0"/>
              </a:rPr>
              <a:t>া</a:t>
            </a:r>
            <a:r>
              <a:rPr lang="as-IN" sz="3200" dirty="0">
                <a:solidFill>
                  <a:srgbClr val="002060"/>
                </a:solidFill>
                <a:latin typeface="NikoshBAN" panose="02000000000000000000" pitchFamily="2" charset="0"/>
                <a:cs typeface="NikoshBAN" panose="02000000000000000000" pitchFamily="2" charset="0"/>
              </a:rPr>
              <a:t>ণ</a:t>
            </a:r>
            <a:r>
              <a:rPr lang="en-US" sz="3200" dirty="0">
                <a:solidFill>
                  <a:srgbClr val="002060"/>
                </a:solidFill>
                <a:latin typeface="NikoshBAN" panose="02000000000000000000" pitchFamily="2" charset="0"/>
                <a:cs typeface="NikoshBAN" panose="02000000000000000000" pitchFamily="2" charset="0"/>
              </a:rPr>
              <a:t>ি</a:t>
            </a:r>
            <a:r>
              <a:rPr lang="as-IN" sz="3200" dirty="0">
                <a:solidFill>
                  <a:srgbClr val="002060"/>
                </a:solidFill>
                <a:latin typeface="NikoshBAN" panose="02000000000000000000" pitchFamily="2" charset="0"/>
                <a:cs typeface="NikoshBAN" panose="02000000000000000000" pitchFamily="2" charset="0"/>
              </a:rPr>
              <a:t>জ</a:t>
            </a:r>
            <a:r>
              <a:rPr lang="en-US" sz="3200" dirty="0">
                <a:solidFill>
                  <a:srgbClr val="002060"/>
                </a:solidFill>
                <a:latin typeface="NikoshBAN" panose="02000000000000000000" pitchFamily="2" charset="0"/>
                <a:cs typeface="NikoshBAN" panose="02000000000000000000" pitchFamily="2" charset="0"/>
              </a:rPr>
              <a:t>্</a:t>
            </a:r>
            <a:r>
              <a:rPr lang="as-IN" sz="3200" dirty="0">
                <a:solidFill>
                  <a:srgbClr val="002060"/>
                </a:solidFill>
                <a:latin typeface="NikoshBAN" panose="02000000000000000000" pitchFamily="2" charset="0"/>
                <a:cs typeface="NikoshBAN" panose="02000000000000000000" pitchFamily="2" charset="0"/>
              </a:rPr>
              <a:t>য</a:t>
            </a:r>
            <a:r>
              <a:rPr lang="en-US" sz="3200" dirty="0">
                <a:solidFill>
                  <a:srgbClr val="002060"/>
                </a:solidFill>
                <a:latin typeface="NikoshBAN" panose="02000000000000000000" pitchFamily="2" charset="0"/>
                <a:cs typeface="NikoshBAN" panose="02000000000000000000" pitchFamily="2" charset="0"/>
              </a:rPr>
              <a:t>ে </a:t>
            </a:r>
            <a:r>
              <a:rPr lang="as-IN" sz="3200" dirty="0">
                <a:solidFill>
                  <a:srgbClr val="002060"/>
                </a:solidFill>
                <a:latin typeface="NikoshBAN" panose="02000000000000000000" pitchFamily="2" charset="0"/>
                <a:cs typeface="NikoshBAN" panose="02000000000000000000" pitchFamily="2" charset="0"/>
              </a:rPr>
              <a:t>প</a:t>
            </a:r>
            <a:r>
              <a:rPr lang="en-US" sz="3200" dirty="0">
                <a:solidFill>
                  <a:srgbClr val="002060"/>
                </a:solidFill>
                <a:latin typeface="NikoshBAN" panose="02000000000000000000" pitchFamily="2" charset="0"/>
                <a:cs typeface="NikoshBAN" panose="02000000000000000000" pitchFamily="2" charset="0"/>
              </a:rPr>
              <a:t>্</a:t>
            </a:r>
            <a:r>
              <a:rPr lang="as-IN" sz="3200" dirty="0">
                <a:solidFill>
                  <a:srgbClr val="002060"/>
                </a:solidFill>
                <a:latin typeface="NikoshBAN" panose="02000000000000000000" pitchFamily="2" charset="0"/>
                <a:cs typeface="NikoshBAN" panose="02000000000000000000" pitchFamily="2" charset="0"/>
              </a:rPr>
              <a:t>র</a:t>
            </a:r>
            <a:r>
              <a:rPr lang="en-US" sz="3200" dirty="0" err="1">
                <a:solidFill>
                  <a:srgbClr val="002060"/>
                </a:solidFill>
                <a:latin typeface="NikoshBAN" panose="02000000000000000000" pitchFamily="2" charset="0"/>
                <a:cs typeface="NikoshBAN" panose="02000000000000000000" pitchFamily="2" charset="0"/>
              </a:rPr>
              <a:t>য়োগ</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উপযোগী</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আবিষ্কার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সাহিত্য</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শিল্পকর</a:t>
            </a:r>
            <a:r>
              <a:rPr lang="as-IN" sz="3200" dirty="0">
                <a:solidFill>
                  <a:srgbClr val="002060"/>
                </a:solidFill>
                <a:latin typeface="NikoshBAN" panose="02000000000000000000" pitchFamily="2" charset="0"/>
                <a:cs typeface="NikoshBAN" panose="02000000000000000000" pitchFamily="2" charset="0"/>
              </a:rPr>
              <a:t>্</a:t>
            </a:r>
            <a:r>
              <a:rPr lang="en-US" sz="3200" dirty="0">
                <a:solidFill>
                  <a:srgbClr val="002060"/>
                </a:solidFill>
                <a:latin typeface="NikoshBAN" panose="02000000000000000000" pitchFamily="2" charset="0"/>
                <a:cs typeface="NikoshBAN" panose="02000000000000000000" pitchFamily="2" charset="0"/>
              </a:rPr>
              <a:t>ম, </a:t>
            </a:r>
            <a:r>
              <a:rPr lang="as-IN" sz="3200" dirty="0">
                <a:solidFill>
                  <a:srgbClr val="002060"/>
                </a:solidFill>
                <a:latin typeface="NikoshBAN" panose="02000000000000000000" pitchFamily="2" charset="0"/>
                <a:cs typeface="NikoshBAN" panose="02000000000000000000" pitchFamily="2" charset="0"/>
              </a:rPr>
              <a:t>ন</a:t>
            </a:r>
            <a:r>
              <a:rPr lang="en-US" sz="3200" dirty="0">
                <a:solidFill>
                  <a:srgbClr val="002060"/>
                </a:solidFill>
                <a:latin typeface="NikoshBAN" panose="02000000000000000000" pitchFamily="2" charset="0"/>
                <a:cs typeface="NikoshBAN" panose="02000000000000000000" pitchFamily="2" charset="0"/>
              </a:rPr>
              <a:t>ক</a:t>
            </a:r>
            <a:r>
              <a:rPr lang="as-IN" sz="3200" dirty="0">
                <a:solidFill>
                  <a:srgbClr val="002060"/>
                </a:solidFill>
                <a:latin typeface="NikoshBAN" panose="02000000000000000000" pitchFamily="2" charset="0"/>
                <a:cs typeface="NikoshBAN" panose="02000000000000000000" pitchFamily="2" charset="0"/>
              </a:rPr>
              <a:t>শ</a:t>
            </a:r>
            <a:r>
              <a:rPr lang="en-US" sz="3200" dirty="0">
                <a:solidFill>
                  <a:srgbClr val="002060"/>
                </a:solidFill>
                <a:latin typeface="NikoshBAN" panose="02000000000000000000" pitchFamily="2" charset="0"/>
                <a:cs typeface="NikoshBAN" panose="02000000000000000000" pitchFamily="2" charset="0"/>
              </a:rPr>
              <a:t>া, </a:t>
            </a:r>
            <a:r>
              <a:rPr lang="as-IN" sz="3200" dirty="0">
                <a:solidFill>
                  <a:srgbClr val="002060"/>
                </a:solidFill>
                <a:latin typeface="NikoshBAN" panose="02000000000000000000" pitchFamily="2" charset="0"/>
                <a:cs typeface="NikoshBAN" panose="02000000000000000000" pitchFamily="2" charset="0"/>
              </a:rPr>
              <a:t>প</a:t>
            </a:r>
            <a:r>
              <a:rPr lang="en-US" sz="3200" dirty="0">
                <a:solidFill>
                  <a:srgbClr val="002060"/>
                </a:solidFill>
                <a:latin typeface="NikoshBAN" panose="02000000000000000000" pitchFamily="2" charset="0"/>
                <a:cs typeface="NikoshBAN" panose="02000000000000000000" pitchFamily="2" charset="0"/>
              </a:rPr>
              <a:t>্</a:t>
            </a:r>
            <a:r>
              <a:rPr lang="as-IN" sz="3200" dirty="0">
                <a:solidFill>
                  <a:srgbClr val="002060"/>
                </a:solidFill>
                <a:latin typeface="NikoshBAN" panose="02000000000000000000" pitchFamily="2" charset="0"/>
                <a:cs typeface="NikoshBAN" panose="02000000000000000000" pitchFamily="2" charset="0"/>
              </a:rPr>
              <a:t>র</a:t>
            </a:r>
            <a:r>
              <a:rPr lang="en-US" sz="3200" dirty="0">
                <a:solidFill>
                  <a:srgbClr val="002060"/>
                </a:solidFill>
                <a:latin typeface="NikoshBAN" panose="02000000000000000000" pitchFamily="2" charset="0"/>
                <a:cs typeface="NikoshBAN" panose="02000000000000000000" pitchFamily="2" charset="0"/>
              </a:rPr>
              <a:t>ত</a:t>
            </a:r>
            <a:r>
              <a:rPr lang="as-IN" sz="3200" dirty="0">
                <a:solidFill>
                  <a:srgbClr val="002060"/>
                </a:solidFill>
                <a:latin typeface="NikoshBAN" panose="02000000000000000000" pitchFamily="2" charset="0"/>
                <a:cs typeface="NikoshBAN" panose="02000000000000000000" pitchFamily="2" charset="0"/>
              </a:rPr>
              <a:t>ী</a:t>
            </a:r>
            <a:r>
              <a:rPr lang="en-US" sz="3200" dirty="0">
                <a:solidFill>
                  <a:srgbClr val="002060"/>
                </a:solidFill>
                <a:latin typeface="NikoshBAN" panose="02000000000000000000" pitchFamily="2" charset="0"/>
                <a:cs typeface="NikoshBAN" panose="02000000000000000000" pitchFamily="2" charset="0"/>
              </a:rPr>
              <a:t>ক, </a:t>
            </a:r>
            <a:r>
              <a:rPr lang="as-IN" sz="3200" dirty="0">
                <a:solidFill>
                  <a:srgbClr val="002060"/>
                </a:solidFill>
                <a:latin typeface="NikoshBAN" panose="02000000000000000000" pitchFamily="2" charset="0"/>
                <a:cs typeface="NikoshBAN" panose="02000000000000000000" pitchFamily="2" charset="0"/>
              </a:rPr>
              <a:t>গ</a:t>
            </a:r>
            <a:r>
              <a:rPr lang="en-US" sz="3200" dirty="0">
                <a:solidFill>
                  <a:srgbClr val="002060"/>
                </a:solidFill>
                <a:latin typeface="NikoshBAN" panose="02000000000000000000" pitchFamily="2" charset="0"/>
                <a:cs typeface="NikoshBAN" panose="02000000000000000000" pitchFamily="2" charset="0"/>
              </a:rPr>
              <a:t>া</a:t>
            </a:r>
            <a:r>
              <a:rPr lang="as-IN" sz="3200" dirty="0">
                <a:solidFill>
                  <a:srgbClr val="002060"/>
                </a:solidFill>
                <a:latin typeface="NikoshBAN" panose="02000000000000000000" pitchFamily="2" charset="0"/>
                <a:cs typeface="NikoshBAN" panose="02000000000000000000" pitchFamily="2" charset="0"/>
              </a:rPr>
              <a:t>ন</a:t>
            </a:r>
            <a:r>
              <a:rPr lang="en-US" sz="3200" dirty="0">
                <a:solidFill>
                  <a:srgbClr val="002060"/>
                </a:solidFill>
                <a:latin typeface="NikoshBAN" panose="02000000000000000000" pitchFamily="2" charset="0"/>
                <a:cs typeface="NikoshBAN" panose="02000000000000000000" pitchFamily="2" charset="0"/>
              </a:rPr>
              <a:t>ে</a:t>
            </a:r>
            <a:r>
              <a:rPr lang="as-IN" sz="3200" dirty="0">
                <a:solidFill>
                  <a:srgbClr val="002060"/>
                </a:solidFill>
                <a:latin typeface="NikoshBAN" panose="02000000000000000000" pitchFamily="2" charset="0"/>
                <a:cs typeface="NikoshBAN" panose="02000000000000000000" pitchFamily="2" charset="0"/>
              </a:rPr>
              <a:t>র</a:t>
            </a:r>
            <a:r>
              <a:rPr lang="en-US" sz="3200" dirty="0">
                <a:solidFill>
                  <a:srgbClr val="002060"/>
                </a:solidFill>
                <a:latin typeface="NikoshBAN" panose="02000000000000000000" pitchFamily="2" charset="0"/>
                <a:cs typeface="NikoshBAN" panose="02000000000000000000" pitchFamily="2" charset="0"/>
              </a:rPr>
              <a:t> </a:t>
            </a:r>
            <a:r>
              <a:rPr lang="as-IN" sz="3200" dirty="0">
                <a:solidFill>
                  <a:srgbClr val="002060"/>
                </a:solidFill>
                <a:latin typeface="NikoshBAN" panose="02000000000000000000" pitchFamily="2" charset="0"/>
                <a:cs typeface="NikoshBAN" panose="02000000000000000000" pitchFamily="2" charset="0"/>
              </a:rPr>
              <a:t>স</a:t>
            </a:r>
            <a:r>
              <a:rPr lang="en-US" sz="3200" dirty="0">
                <a:solidFill>
                  <a:srgbClr val="002060"/>
                </a:solidFill>
                <a:latin typeface="NikoshBAN" panose="02000000000000000000" pitchFamily="2" charset="0"/>
                <a:cs typeface="NikoshBAN" panose="02000000000000000000" pitchFamily="2" charset="0"/>
              </a:rPr>
              <a:t>ু</a:t>
            </a:r>
            <a:r>
              <a:rPr lang="as-IN" sz="3200" dirty="0">
                <a:solidFill>
                  <a:srgbClr val="002060"/>
                </a:solidFill>
                <a:latin typeface="NikoshBAN" panose="02000000000000000000" pitchFamily="2" charset="0"/>
                <a:cs typeface="NikoshBAN" panose="02000000000000000000" pitchFamily="2" charset="0"/>
              </a:rPr>
              <a:t>র</a:t>
            </a:r>
            <a:r>
              <a:rPr lang="en-US" sz="3200" dirty="0">
                <a:solidFill>
                  <a:srgbClr val="002060"/>
                </a:solidFill>
                <a:latin typeface="NikoshBAN" panose="02000000000000000000" pitchFamily="2" charset="0"/>
                <a:cs typeface="NikoshBAN" panose="02000000000000000000" pitchFamily="2" charset="0"/>
              </a:rPr>
              <a:t>, </a:t>
            </a:r>
            <a:r>
              <a:rPr lang="as-IN" sz="3200" dirty="0">
                <a:solidFill>
                  <a:srgbClr val="002060"/>
                </a:solidFill>
                <a:latin typeface="NikoshBAN" panose="02000000000000000000" pitchFamily="2" charset="0"/>
                <a:cs typeface="NikoshBAN" panose="02000000000000000000" pitchFamily="2" charset="0"/>
              </a:rPr>
              <a:t>ক</a:t>
            </a:r>
            <a:r>
              <a:rPr lang="en-US" sz="3200" dirty="0">
                <a:solidFill>
                  <a:srgbClr val="002060"/>
                </a:solidFill>
                <a:latin typeface="NikoshBAN" panose="02000000000000000000" pitchFamily="2" charset="0"/>
                <a:cs typeface="NikoshBAN" panose="02000000000000000000" pitchFamily="2" charset="0"/>
              </a:rPr>
              <a:t>ব</a:t>
            </a:r>
            <a:r>
              <a:rPr lang="as-IN" sz="3200" dirty="0">
                <a:solidFill>
                  <a:srgbClr val="002060"/>
                </a:solidFill>
                <a:latin typeface="NikoshBAN" panose="02000000000000000000" pitchFamily="2" charset="0"/>
                <a:cs typeface="NikoshBAN" panose="02000000000000000000" pitchFamily="2" charset="0"/>
              </a:rPr>
              <a:t>ি</a:t>
            </a:r>
            <a:r>
              <a:rPr lang="en-US" sz="3200" dirty="0">
                <a:solidFill>
                  <a:srgbClr val="002060"/>
                </a:solidFill>
                <a:latin typeface="NikoshBAN" panose="02000000000000000000" pitchFamily="2" charset="0"/>
                <a:cs typeface="NikoshBAN" panose="02000000000000000000" pitchFamily="2" charset="0"/>
              </a:rPr>
              <a:t>ত</a:t>
            </a:r>
            <a:r>
              <a:rPr lang="as-IN" sz="3200" dirty="0">
                <a:solidFill>
                  <a:srgbClr val="002060"/>
                </a:solidFill>
                <a:latin typeface="NikoshBAN" panose="02000000000000000000" pitchFamily="2" charset="0"/>
                <a:cs typeface="NikoshBAN" panose="02000000000000000000" pitchFamily="2" charset="0"/>
              </a:rPr>
              <a:t>া</a:t>
            </a:r>
            <a:r>
              <a:rPr lang="en-US" sz="3200" dirty="0">
                <a:solidFill>
                  <a:srgbClr val="002060"/>
                </a:solidFill>
                <a:latin typeface="NikoshBAN" panose="02000000000000000000" pitchFamily="2" charset="0"/>
                <a:cs typeface="NikoshBAN" panose="02000000000000000000" pitchFamily="2" charset="0"/>
              </a:rPr>
              <a:t>, </a:t>
            </a:r>
            <a:r>
              <a:rPr lang="as-IN" sz="3200" dirty="0">
                <a:solidFill>
                  <a:srgbClr val="002060"/>
                </a:solidFill>
                <a:latin typeface="NikoshBAN" panose="02000000000000000000" pitchFamily="2" charset="0"/>
                <a:cs typeface="NikoshBAN" panose="02000000000000000000" pitchFamily="2" charset="0"/>
              </a:rPr>
              <a:t>ক</a:t>
            </a:r>
            <a:r>
              <a:rPr lang="en-US" sz="3200" dirty="0">
                <a:solidFill>
                  <a:srgbClr val="002060"/>
                </a:solidFill>
                <a:latin typeface="NikoshBAN" panose="02000000000000000000" pitchFamily="2" charset="0"/>
                <a:cs typeface="NikoshBAN" panose="02000000000000000000" pitchFamily="2" charset="0"/>
              </a:rPr>
              <a:t>া</a:t>
            </a:r>
            <a:r>
              <a:rPr lang="as-IN" sz="3200" dirty="0">
                <a:solidFill>
                  <a:srgbClr val="002060"/>
                </a:solidFill>
                <a:latin typeface="NikoshBAN" panose="02000000000000000000" pitchFamily="2" charset="0"/>
                <a:cs typeface="NikoshBAN" panose="02000000000000000000" pitchFamily="2" charset="0"/>
              </a:rPr>
              <a:t>হ</a:t>
            </a:r>
            <a:r>
              <a:rPr lang="en-US" sz="3200" dirty="0">
                <a:solidFill>
                  <a:srgbClr val="002060"/>
                </a:solidFill>
                <a:latin typeface="NikoshBAN" panose="02000000000000000000" pitchFamily="2" charset="0"/>
                <a:cs typeface="NikoshBAN" panose="02000000000000000000" pitchFamily="2" charset="0"/>
              </a:rPr>
              <a:t>ি</a:t>
            </a:r>
            <a:r>
              <a:rPr lang="as-IN" sz="3200" dirty="0">
                <a:solidFill>
                  <a:srgbClr val="002060"/>
                </a:solidFill>
                <a:latin typeface="NikoshBAN" panose="02000000000000000000" pitchFamily="2" charset="0"/>
                <a:cs typeface="NikoshBAN" panose="02000000000000000000" pitchFamily="2" charset="0"/>
              </a:rPr>
              <a:t>ন</a:t>
            </a:r>
            <a:r>
              <a:rPr lang="en-US" sz="3200" dirty="0">
                <a:solidFill>
                  <a:srgbClr val="002060"/>
                </a:solidFill>
                <a:latin typeface="NikoshBAN" panose="02000000000000000000" pitchFamily="2" charset="0"/>
                <a:cs typeface="NikoshBAN" panose="02000000000000000000" pitchFamily="2" charset="0"/>
              </a:rPr>
              <a:t>ী, </a:t>
            </a:r>
            <a:r>
              <a:rPr lang="as-IN" sz="3200" dirty="0">
                <a:solidFill>
                  <a:srgbClr val="002060"/>
                </a:solidFill>
                <a:latin typeface="NikoshBAN" panose="02000000000000000000" pitchFamily="2" charset="0"/>
                <a:cs typeface="NikoshBAN" panose="02000000000000000000" pitchFamily="2" charset="0"/>
              </a:rPr>
              <a:t>স</a:t>
            </a:r>
            <a:r>
              <a:rPr lang="en-US" sz="3200" dirty="0">
                <a:solidFill>
                  <a:srgbClr val="002060"/>
                </a:solidFill>
                <a:latin typeface="NikoshBAN" panose="02000000000000000000" pitchFamily="2" charset="0"/>
                <a:cs typeface="NikoshBAN" panose="02000000000000000000" pitchFamily="2" charset="0"/>
              </a:rPr>
              <a:t>ফ</a:t>
            </a:r>
            <a:r>
              <a:rPr lang="as-IN" sz="3200" dirty="0">
                <a:solidFill>
                  <a:srgbClr val="002060"/>
                </a:solidFill>
                <a:latin typeface="NikoshBAN" panose="02000000000000000000" pitchFamily="2" charset="0"/>
                <a:cs typeface="NikoshBAN" panose="02000000000000000000" pitchFamily="2" charset="0"/>
              </a:rPr>
              <a:t>ট</a:t>
            </a:r>
            <a:r>
              <a:rPr lang="en-US" sz="3200" dirty="0" err="1">
                <a:solidFill>
                  <a:srgbClr val="002060"/>
                </a:solidFill>
                <a:latin typeface="NikoshBAN" panose="02000000000000000000" pitchFamily="2" charset="0"/>
                <a:cs typeface="NikoshBAN" panose="02000000000000000000" pitchFamily="2" charset="0"/>
              </a:rPr>
              <a:t>ওয়্যার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চিত্রকর্ম</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ইত্যাদি</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বি</a:t>
            </a:r>
            <a:r>
              <a:rPr lang="as-IN" sz="3200" dirty="0">
                <a:solidFill>
                  <a:srgbClr val="002060"/>
                </a:solidFill>
                <a:latin typeface="NikoshBAN" panose="02000000000000000000" pitchFamily="2" charset="0"/>
                <a:cs typeface="NikoshBAN" panose="02000000000000000000" pitchFamily="2" charset="0"/>
              </a:rPr>
              <a:t>ষ</a:t>
            </a:r>
            <a:r>
              <a:rPr lang="en-US" sz="3200" dirty="0">
                <a:solidFill>
                  <a:srgbClr val="002060"/>
                </a:solidFill>
                <a:latin typeface="NikoshBAN" panose="02000000000000000000" pitchFamily="2" charset="0"/>
                <a:cs typeface="NikoshBAN" panose="02000000000000000000" pitchFamily="2" charset="0"/>
              </a:rPr>
              <a:t>য় </a:t>
            </a:r>
            <a:r>
              <a:rPr lang="as-IN" sz="3200" dirty="0">
                <a:solidFill>
                  <a:srgbClr val="002060"/>
                </a:solidFill>
                <a:latin typeface="NikoshBAN" panose="02000000000000000000" pitchFamily="2" charset="0"/>
                <a:cs typeface="NikoshBAN" panose="02000000000000000000" pitchFamily="2" charset="0"/>
              </a:rPr>
              <a:t>ন</a:t>
            </a:r>
            <a:r>
              <a:rPr lang="en-US" sz="3200" dirty="0">
                <a:solidFill>
                  <a:srgbClr val="002060"/>
                </a:solidFill>
                <a:latin typeface="NikoshBAN" panose="02000000000000000000" pitchFamily="2" charset="0"/>
                <a:cs typeface="NikoshBAN" panose="02000000000000000000" pitchFamily="2" charset="0"/>
              </a:rPr>
              <a:t>ি</a:t>
            </a:r>
            <a:r>
              <a:rPr lang="as-IN" sz="3200" dirty="0">
                <a:solidFill>
                  <a:srgbClr val="002060"/>
                </a:solidFill>
                <a:latin typeface="NikoshBAN" panose="02000000000000000000" pitchFamily="2" charset="0"/>
                <a:cs typeface="NikoshBAN" panose="02000000000000000000" pitchFamily="2" charset="0"/>
              </a:rPr>
              <a:t>য়</a:t>
            </a:r>
            <a:r>
              <a:rPr lang="en-US" sz="3200" dirty="0">
                <a:solidFill>
                  <a:srgbClr val="002060"/>
                </a:solidFill>
                <a:latin typeface="NikoshBAN" panose="02000000000000000000" pitchFamily="2" charset="0"/>
                <a:cs typeface="NikoshBAN" panose="02000000000000000000" pitchFamily="2" charset="0"/>
              </a:rPr>
              <a:t>ে </a:t>
            </a:r>
            <a:r>
              <a:rPr lang="as-IN" sz="3200" dirty="0">
                <a:solidFill>
                  <a:srgbClr val="002060"/>
                </a:solidFill>
                <a:latin typeface="NikoshBAN" panose="02000000000000000000" pitchFamily="2" charset="0"/>
                <a:cs typeface="NikoshBAN" panose="02000000000000000000" pitchFamily="2" charset="0"/>
              </a:rPr>
              <a:t>আ</a:t>
            </a:r>
            <a:r>
              <a:rPr lang="en-US" sz="3200" dirty="0">
                <a:solidFill>
                  <a:srgbClr val="002060"/>
                </a:solidFill>
                <a:latin typeface="NikoshBAN" panose="02000000000000000000" pitchFamily="2" charset="0"/>
                <a:cs typeface="NikoshBAN" panose="02000000000000000000" pitchFamily="2" charset="0"/>
              </a:rPr>
              <a:t>ল</a:t>
            </a:r>
            <a:r>
              <a:rPr lang="as-IN" sz="3200" dirty="0">
                <a:solidFill>
                  <a:srgbClr val="002060"/>
                </a:solidFill>
                <a:latin typeface="NikoshBAN" panose="02000000000000000000" pitchFamily="2" charset="0"/>
                <a:cs typeface="NikoshBAN" panose="02000000000000000000" pitchFamily="2" charset="0"/>
              </a:rPr>
              <a:t>ো</a:t>
            </a:r>
            <a:r>
              <a:rPr lang="en-US" sz="3200" dirty="0">
                <a:solidFill>
                  <a:srgbClr val="002060"/>
                </a:solidFill>
                <a:latin typeface="NikoshBAN" panose="02000000000000000000" pitchFamily="2" charset="0"/>
                <a:cs typeface="NikoshBAN" panose="02000000000000000000" pitchFamily="2" charset="0"/>
              </a:rPr>
              <a:t>চ</a:t>
            </a:r>
            <a:r>
              <a:rPr lang="as-IN" sz="3200" dirty="0">
                <a:solidFill>
                  <a:srgbClr val="002060"/>
                </a:solidFill>
                <a:latin typeface="NikoshBAN" panose="02000000000000000000" pitchFamily="2" charset="0"/>
                <a:cs typeface="NikoshBAN" panose="02000000000000000000" pitchFamily="2" charset="0"/>
              </a:rPr>
              <a:t>ন</a:t>
            </a:r>
            <a:r>
              <a:rPr lang="en-US" sz="3200" dirty="0">
                <a:solidFill>
                  <a:srgbClr val="002060"/>
                </a:solidFill>
                <a:latin typeface="NikoshBAN" panose="02000000000000000000" pitchFamily="2" charset="0"/>
                <a:cs typeface="NikoshBAN" panose="02000000000000000000" pitchFamily="2" charset="0"/>
              </a:rPr>
              <a:t>া-</a:t>
            </a:r>
          </a:p>
        </p:txBody>
      </p:sp>
      <p:sp>
        <p:nvSpPr>
          <p:cNvPr id="3" name="Flowchart: Terminator 2">
            <a:extLst>
              <a:ext uri="{FF2B5EF4-FFF2-40B4-BE49-F238E27FC236}">
                <a16:creationId xmlns:a16="http://schemas.microsoft.com/office/drawing/2014/main" id="{E48CEA4B-2B1A-4B27-9F90-C1EF6FE236E0}"/>
              </a:ext>
            </a:extLst>
          </p:cNvPr>
          <p:cNvSpPr/>
          <p:nvPr/>
        </p:nvSpPr>
        <p:spPr>
          <a:xfrm>
            <a:off x="2438400" y="2743200"/>
            <a:ext cx="3962400" cy="990600"/>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latin typeface="NikoshBAN" panose="02000000000000000000" pitchFamily="2" charset="0"/>
                <a:cs typeface="NikoshBAN" panose="02000000000000000000" pitchFamily="2" charset="0"/>
              </a:rPr>
              <a:t>জোড়ায় কাজ</a:t>
            </a:r>
            <a:endParaRPr lang="en-US" sz="4800" dirty="0">
              <a:latin typeface="NikoshBAN" panose="02000000000000000000" pitchFamily="2" charset="0"/>
              <a:cs typeface="NikoshBAN" panose="02000000000000000000" pitchFamily="2" charset="0"/>
            </a:endParaRPr>
          </a:p>
        </p:txBody>
      </p:sp>
      <p:sp>
        <p:nvSpPr>
          <p:cNvPr id="4" name="Rectangle: Beveled 3">
            <a:extLst>
              <a:ext uri="{FF2B5EF4-FFF2-40B4-BE49-F238E27FC236}">
                <a16:creationId xmlns:a16="http://schemas.microsoft.com/office/drawing/2014/main" id="{3B391DBB-042C-45F9-AA94-F5E18108F748}"/>
              </a:ext>
            </a:extLst>
          </p:cNvPr>
          <p:cNvSpPr/>
          <p:nvPr/>
        </p:nvSpPr>
        <p:spPr>
          <a:xfrm>
            <a:off x="838200" y="4191000"/>
            <a:ext cx="7467600" cy="1905000"/>
          </a:xfrm>
          <a:prstGeom prst="beve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rgbClr val="C00000"/>
                </a:solidFill>
                <a:latin typeface="NikoshBAN" panose="02000000000000000000" pitchFamily="2" charset="0"/>
                <a:cs typeface="NikoshBAN" panose="02000000000000000000" pitchFamily="2" charset="0"/>
              </a:rPr>
              <a:t>মেধাসম্পদ বলতে কী বোঝায় ? কয়েকটি মেধাসম্পদ নিয়ে একটি তালিকা তৈরি কর।  </a:t>
            </a:r>
            <a:endParaRPr lang="en-US" sz="4000" dirty="0">
              <a:solidFill>
                <a:srgbClr val="0000FF"/>
              </a:solidFill>
              <a:latin typeface="NikoshBAN" panose="02000000000000000000" pitchFamily="2" charset="0"/>
              <a:cs typeface="NikoshBAN" panose="02000000000000000000" pitchFamily="2" charset="0"/>
            </a:endParaRPr>
          </a:p>
          <a:p>
            <a:pPr algn="ct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5387692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80">
                                          <p:stCondLst>
                                            <p:cond delay="0"/>
                                          </p:stCondLst>
                                        </p:cTn>
                                        <p:tgtEl>
                                          <p:spTgt spid="4"/>
                                        </p:tgtEl>
                                      </p:cBhvr>
                                    </p:animEffect>
                                    <p:anim calcmode="lin" valueType="num">
                                      <p:cBhvr>
                                        <p:cTn id="2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7" dur="26">
                                          <p:stCondLst>
                                            <p:cond delay="650"/>
                                          </p:stCondLst>
                                        </p:cTn>
                                        <p:tgtEl>
                                          <p:spTgt spid="4"/>
                                        </p:tgtEl>
                                      </p:cBhvr>
                                      <p:to x="100000" y="60000"/>
                                    </p:animScale>
                                    <p:animScale>
                                      <p:cBhvr>
                                        <p:cTn id="28" dur="166" decel="50000">
                                          <p:stCondLst>
                                            <p:cond delay="676"/>
                                          </p:stCondLst>
                                        </p:cTn>
                                        <p:tgtEl>
                                          <p:spTgt spid="4"/>
                                        </p:tgtEl>
                                      </p:cBhvr>
                                      <p:to x="100000" y="100000"/>
                                    </p:animScale>
                                    <p:animScale>
                                      <p:cBhvr>
                                        <p:cTn id="29" dur="26">
                                          <p:stCondLst>
                                            <p:cond delay="1312"/>
                                          </p:stCondLst>
                                        </p:cTn>
                                        <p:tgtEl>
                                          <p:spTgt spid="4"/>
                                        </p:tgtEl>
                                      </p:cBhvr>
                                      <p:to x="100000" y="80000"/>
                                    </p:animScale>
                                    <p:animScale>
                                      <p:cBhvr>
                                        <p:cTn id="30" dur="166" decel="50000">
                                          <p:stCondLst>
                                            <p:cond delay="1338"/>
                                          </p:stCondLst>
                                        </p:cTn>
                                        <p:tgtEl>
                                          <p:spTgt spid="4"/>
                                        </p:tgtEl>
                                      </p:cBhvr>
                                      <p:to x="100000" y="100000"/>
                                    </p:animScale>
                                    <p:animScale>
                                      <p:cBhvr>
                                        <p:cTn id="31" dur="26">
                                          <p:stCondLst>
                                            <p:cond delay="1642"/>
                                          </p:stCondLst>
                                        </p:cTn>
                                        <p:tgtEl>
                                          <p:spTgt spid="4"/>
                                        </p:tgtEl>
                                      </p:cBhvr>
                                      <p:to x="100000" y="90000"/>
                                    </p:animScale>
                                    <p:animScale>
                                      <p:cBhvr>
                                        <p:cTn id="32" dur="166" decel="50000">
                                          <p:stCondLst>
                                            <p:cond delay="1668"/>
                                          </p:stCondLst>
                                        </p:cTn>
                                        <p:tgtEl>
                                          <p:spTgt spid="4"/>
                                        </p:tgtEl>
                                      </p:cBhvr>
                                      <p:to x="100000" y="100000"/>
                                    </p:animScale>
                                    <p:animScale>
                                      <p:cBhvr>
                                        <p:cTn id="33" dur="26">
                                          <p:stCondLst>
                                            <p:cond delay="1808"/>
                                          </p:stCondLst>
                                        </p:cTn>
                                        <p:tgtEl>
                                          <p:spTgt spid="4"/>
                                        </p:tgtEl>
                                      </p:cBhvr>
                                      <p:to x="100000" y="95000"/>
                                    </p:animScale>
                                    <p:animScale>
                                      <p:cBhvr>
                                        <p:cTn id="3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10144</TotalTime>
  <Words>599</Words>
  <Application>Microsoft Office PowerPoint</Application>
  <PresentationFormat>On-screen Show (4:3)</PresentationFormat>
  <Paragraphs>101</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NikoshBAN</vt:lpstr>
      <vt:lpstr>SutonnyMJ</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account</dc:creator>
  <cp:lastModifiedBy>KRComputer</cp:lastModifiedBy>
  <cp:revision>1757</cp:revision>
  <dcterms:created xsi:type="dcterms:W3CDTF">2006-08-16T00:00:00Z</dcterms:created>
  <dcterms:modified xsi:type="dcterms:W3CDTF">2020-03-01T04:57:01Z</dcterms:modified>
</cp:coreProperties>
</file>