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687" r:id="rId3"/>
    <p:sldMasterId id="2147483674" r:id="rId4"/>
    <p:sldMasterId id="2147483661" r:id="rId5"/>
  </p:sldMasterIdLst>
  <p:notesMasterIdLst>
    <p:notesMasterId r:id="rId26"/>
  </p:notesMasterIdLst>
  <p:sldIdLst>
    <p:sldId id="257" r:id="rId6"/>
    <p:sldId id="258" r:id="rId7"/>
    <p:sldId id="260" r:id="rId8"/>
    <p:sldId id="259" r:id="rId9"/>
    <p:sldId id="261" r:id="rId10"/>
    <p:sldId id="262" r:id="rId11"/>
    <p:sldId id="263" r:id="rId12"/>
    <p:sldId id="278" r:id="rId13"/>
    <p:sldId id="264" r:id="rId14"/>
    <p:sldId id="265" r:id="rId15"/>
    <p:sldId id="266" r:id="rId16"/>
    <p:sldId id="267" r:id="rId17"/>
    <p:sldId id="277" r:id="rId18"/>
    <p:sldId id="268" r:id="rId19"/>
    <p:sldId id="269" r:id="rId20"/>
    <p:sldId id="270" r:id="rId21"/>
    <p:sldId id="272" r:id="rId22"/>
    <p:sldId id="273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080" y="60"/>
      </p:cViewPr>
      <p:guideLst>
        <p:guide orient="horz" pos="223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ACAA7-7C44-4CA2-91AC-CA087636C29D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14EF8-6D12-4AAF-AD06-590326C2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14EF8-6D12-4AAF-AD06-590326C207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3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14EF8-6D12-4AAF-AD06-590326C207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0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B3FFCD-16F0-41AD-9F35-5216C30F70A8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2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14C2D-32B9-4870-A821-F50A2441727B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41B53-7DE4-4EAC-9536-1A358A10BC2E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5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38E41-E973-44E3-AA31-CCBE2BD79F61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8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9FB8-A732-4B6D-B424-BBFB804B7344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BE65-70D4-4E6B-9DCA-8CF07456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9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9FB8-A732-4B6D-B424-BBFB804B7344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BE65-70D4-4E6B-9DCA-8CF07456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45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9FB8-A732-4B6D-B424-BBFB804B7344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BE65-70D4-4E6B-9DCA-8CF07456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8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9FB8-A732-4B6D-B424-BBFB804B7344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BE65-70D4-4E6B-9DCA-8CF07456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19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9FB8-A732-4B6D-B424-BBFB804B7344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BE65-70D4-4E6B-9DCA-8CF07456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9FB8-A732-4B6D-B424-BBFB804B7344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BE65-70D4-4E6B-9DCA-8CF07456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55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9FB8-A732-4B6D-B424-BBFB804B7344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BE65-70D4-4E6B-9DCA-8CF07456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0916F-8FC1-4E1F-A077-D2459502DD15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0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9FB8-A732-4B6D-B424-BBFB804B7344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BE65-70D4-4E6B-9DCA-8CF07456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7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9FB8-A732-4B6D-B424-BBFB804B7344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BE65-70D4-4E6B-9DCA-8CF07456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09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9FB8-A732-4B6D-B424-BBFB804B7344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BE65-70D4-4E6B-9DCA-8CF07456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11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9FB8-A732-4B6D-B424-BBFB804B7344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BE65-70D4-4E6B-9DCA-8CF07456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52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B3FFCD-16F0-41AD-9F35-5216C30F70A8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9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0916F-8FC1-4E1F-A077-D2459502DD15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58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9D0E85-3C93-477C-8594-AA4B2D197675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16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CF46A3-3E7B-462B-8273-6227030C9711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91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FF6F9D-AA12-4309-94B5-E92D9562E8D7}" type="datetime1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19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121BC-611C-4954-A9E1-2BF05409FFB2}" type="datetime1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9D0E85-3C93-477C-8594-AA4B2D197675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32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65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83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B1E4E-C9CE-4E03-8490-4D5DD2299848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19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14C2D-32B9-4870-A821-F50A2441727B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9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41B53-7DE4-4EAC-9536-1A358A10BC2E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90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38E41-E973-44E3-AA31-CCBE2BD79F61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33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B3FFCD-16F0-41AD-9F35-5216C30F70A8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1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0916F-8FC1-4E1F-A077-D2459502DD15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96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9D0E85-3C93-477C-8594-AA4B2D197675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1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CF46A3-3E7B-462B-8273-6227030C9711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3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CF46A3-3E7B-462B-8273-6227030C9711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18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FF6F9D-AA12-4309-94B5-E92D9562E8D7}" type="datetime1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1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121BC-611C-4954-A9E1-2BF05409FFB2}" type="datetime1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321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50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25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B1E4E-C9CE-4E03-8490-4D5DD2299848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51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14C2D-32B9-4870-A821-F50A2441727B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96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41B53-7DE4-4EAC-9536-1A358A10BC2E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2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38E41-E973-44E3-AA31-CCBE2BD79F61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4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B3FFCD-16F0-41AD-9F35-5216C30F70A8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44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0916F-8FC1-4E1F-A077-D2459502DD15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FF6F9D-AA12-4309-94B5-E92D9562E8D7}" type="datetime1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924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9D0E85-3C93-477C-8594-AA4B2D197675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89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CF46A3-3E7B-462B-8273-6227030C9711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9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FF6F9D-AA12-4309-94B5-E92D9562E8D7}" type="datetime1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144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121BC-611C-4954-A9E1-2BF05409FFB2}" type="datetime1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959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00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96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B1E4E-C9CE-4E03-8490-4D5DD2299848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42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14C2D-32B9-4870-A821-F50A2441727B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217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41B53-7DE4-4EAC-9536-1A358A10BC2E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96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938E41-E973-44E3-AA31-CCBE2BD79F61}" type="datetime1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7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121BC-611C-4954-A9E1-2BF05409FFB2}" type="datetime1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0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48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54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B1E4E-C9CE-4E03-8490-4D5DD2299848}" type="datetime1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14EFF-A47D-45D8-9AFE-6345249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7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13360" y="182880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37F6E3-4177-4FC6-A49D-1E3C36429A5A}" type="datetime4">
              <a:rPr lang="en-US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1, 2020</a:t>
            </a:fld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ame 2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23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9FB8-A732-4B6D-B424-BBFB804B7344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4BE65-70D4-4E6B-9DCA-8CF07456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0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1440" y="106680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37F6E3-4177-4FC6-A49D-1E3C36429A5A}" type="datetime4">
              <a:rPr lang="en-US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1, 2020</a:t>
            </a:fld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17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1440" y="106680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37F6E3-4177-4FC6-A49D-1E3C36429A5A}" type="datetime4">
              <a:rPr lang="en-US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1, 2020</a:t>
            </a:fld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20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1440" y="106680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37F6E3-4177-4FC6-A49D-1E3C36429A5A}" type="datetime4">
              <a:rPr lang="en-US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1, 2020</a:t>
            </a:fld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28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mislam686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0376" y="667389"/>
            <a:ext cx="5618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 স্বাগত</a:t>
            </a:r>
            <a:r>
              <a:rPr lang="en-US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39" y="1556412"/>
            <a:ext cx="5290922" cy="434294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36427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0036" y="565265"/>
            <a:ext cx="191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6127" y="5372392"/>
            <a:ext cx="4283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</a:t>
            </a:r>
            <a:r>
              <a:rPr lang="bn-I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6"/>
          <a:stretch/>
        </p:blipFill>
        <p:spPr>
          <a:xfrm>
            <a:off x="4435509" y="1575208"/>
            <a:ext cx="3244779" cy="349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0395" y="4308501"/>
            <a:ext cx="84900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সেটকে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পদ্ধতিতে প্রকাশ করা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যথাঃ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তালিকা পদ্ধতি (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Roster Method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tabular Method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সেট গঠন পদ্ধতি (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Set Builder Method 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 b="12581"/>
          <a:stretch/>
        </p:blipFill>
        <p:spPr>
          <a:xfrm>
            <a:off x="3026146" y="631768"/>
            <a:ext cx="6063508" cy="3391593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90159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2368" y="4934580"/>
            <a:ext cx="11131063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 পদ্ধতি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রোস্টার পদ্ধতিতে সেটের উপাদানসমূহকে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বন্ধনী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{ }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আবদ্ধ রাখা হ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উপাদানগুলোকে পরস্পর থেকে পৃথক করার জন্য কমা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(,)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A =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{1, 2, 3, 4, 5, 6},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= {a, b, c, d}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6325" y="624226"/>
            <a:ext cx="5246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 পদ্ধতি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রোস্টার পদ্ধতি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86"/>
          <a:stretch/>
        </p:blipFill>
        <p:spPr>
          <a:xfrm>
            <a:off x="2440609" y="1618910"/>
            <a:ext cx="7234582" cy="302887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7342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42243" y="1400951"/>
            <a:ext cx="7431313" cy="2988165"/>
            <a:chOff x="2342243" y="1567206"/>
            <a:chExt cx="7431313" cy="29881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" r="4148" b="29136"/>
            <a:stretch/>
          </p:blipFill>
          <p:spPr>
            <a:xfrm>
              <a:off x="2342243" y="1567206"/>
              <a:ext cx="7431313" cy="2988165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grpSp>
          <p:nvGrpSpPr>
            <p:cNvPr id="6" name="Group 5"/>
            <p:cNvGrpSpPr/>
            <p:nvPr/>
          </p:nvGrpSpPr>
          <p:grpSpPr>
            <a:xfrm>
              <a:off x="2391770" y="2353403"/>
              <a:ext cx="831273" cy="1415772"/>
              <a:chOff x="2192270" y="2353403"/>
              <a:chExt cx="831273" cy="141577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192270" y="2353403"/>
                <a:ext cx="831273" cy="707886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A=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192270" y="3061289"/>
                <a:ext cx="736099" cy="70788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</a:rPr>
                  <a:t>A=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4664730" y="467884"/>
            <a:ext cx="27863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গঠন পদ্ধতি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176715" y="4816007"/>
            <a:ext cx="9762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3C4043"/>
                </a:solidFill>
                <a:latin typeface="arial" panose="020B0604020202020204" pitchFamily="34" charset="0"/>
              </a:rPr>
              <a:t> 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গঠন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 সকল উপাদান সুনির্দিষ্টভাবে উল্লেখ না করে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নির্ধারণের জন্য সধারণ র্ধমের উল্লেখ থাকে।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=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{ X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X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বিজোড়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=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{ X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X,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28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9269" y="615142"/>
            <a:ext cx="2261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8325" y="5754776"/>
            <a:ext cx="6919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গঠন পদ্ধতি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8348"/>
          <a:stretch/>
        </p:blipFill>
        <p:spPr>
          <a:xfrm>
            <a:off x="2887188" y="1610349"/>
            <a:ext cx="6341423" cy="38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692" y="368130"/>
            <a:ext cx="2826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I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77447" y="1498661"/>
            <a:ext cx="11434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= { X : X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বিজো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2˂ x˂19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B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{ X : X,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28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গুণনী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ꓴ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0559" y="2231438"/>
            <a:ext cx="6527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/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= { X : X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বিজো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2˂ x˂16 }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3341" y="2611935"/>
            <a:ext cx="3167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= { 3, 5, 7, 9, 11, 13, 15</a:t>
            </a:r>
            <a:r>
              <a:rPr lang="en-US" sz="2400" dirty="0"/>
              <a:t> }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3159" y="3008165"/>
            <a:ext cx="35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= { X : X,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28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গুণনী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74066" y="3360199"/>
            <a:ext cx="2502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{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2, 4, 7, 14, 28 }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5836" y="4278204"/>
            <a:ext cx="4737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= { 2, 3, 4, 5, 7, 9, 11, 13, 14, 15, 28 }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634535" y="3821864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ꓴ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362709" y="3838270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644973" y="3816540"/>
            <a:ext cx="3013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{ 3, 5, 7, 9, 11, 13, 15</a:t>
            </a:r>
            <a:r>
              <a:rPr lang="en-US" sz="2400" dirty="0"/>
              <a:t> }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65618" y="3827405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400" dirty="0">
                <a:latin typeface="Calibri" panose="020F0502020204030204" pitchFamily="34" charset="0"/>
                <a:cs typeface="Calibri" panose="020F0502020204030204" pitchFamily="34" charset="0"/>
              </a:rPr>
              <a:t>Ս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703401" y="3816539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{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2, 4, 7, 14, 28 }</a:t>
            </a:r>
          </a:p>
        </p:txBody>
      </p:sp>
    </p:spTree>
    <p:extLst>
      <p:ext uri="{BB962C8B-B14F-4D97-AF65-F5344CB8AC3E}">
        <p14:creationId xmlns:p14="http://schemas.microsoft.com/office/powerpoint/2010/main" val="4093657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692" y="600887"/>
            <a:ext cx="2826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I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3640" y="1581788"/>
                <a:ext cx="103418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 = {a, b, c </a:t>
                </a:r>
                <a:r>
                  <a:rPr lang="as-IN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}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P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P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কে</m:t>
                    </m:r>
                    <m:r>
                      <a:rPr lang="en-US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সমর্থন</m:t>
                    </m:r>
                    <m:r>
                      <a:rPr lang="en-US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করে।</m:t>
                    </m:r>
                  </m:oMath>
                </a14:m>
                <a:endParaRPr lang="en-US" sz="24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40" y="1581788"/>
                <a:ext cx="10341870" cy="461665"/>
              </a:xfrm>
              <a:prstGeom prst="rect">
                <a:avLst/>
              </a:prstGeom>
              <a:blipFill>
                <a:blip r:embed="rId2"/>
                <a:stretch>
                  <a:fillRect l="-1002" t="-13158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931925" y="2180876"/>
            <a:ext cx="20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{a, b, c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662213" y="2732084"/>
            <a:ext cx="7585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= { { a, b, c }, { a, b  }, { b, c }, { c, a }, { a }, { b }, { c }, Ø } 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400019" y="3744958"/>
            <a:ext cx="3802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 =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3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692190" y="3283293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8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042628" y="4206623"/>
            <a:ext cx="3118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8                                  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59133" y="5130172"/>
                <a:ext cx="9098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133" y="5130172"/>
                <a:ext cx="909801" cy="461665"/>
              </a:xfrm>
              <a:prstGeom prst="rect">
                <a:avLst/>
              </a:prstGeom>
              <a:blipFill>
                <a:blip r:embed="rId3"/>
                <a:stretch>
                  <a:fillRect l="-10738" t="-10667" b="-3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42628" y="5642725"/>
                <a:ext cx="45838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কে</m:t>
                    </m:r>
                    <m:r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সমর্থন</m:t>
                    </m:r>
                    <m:r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করে।</m:t>
                    </m:r>
                  </m:oMath>
                </a14:m>
                <a:endParaRPr lang="en-US" sz="24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628" y="5642725"/>
                <a:ext cx="4583884" cy="461665"/>
              </a:xfrm>
              <a:prstGeom prst="rect">
                <a:avLst/>
              </a:prstGeom>
              <a:blipFill>
                <a:blip r:embed="rId4"/>
                <a:stretch>
                  <a:fillRect l="-2128" t="-14667" b="-3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97034" y="2119321"/>
            <a:ext cx="167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76101" y="4611949"/>
                <a:ext cx="7696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101" y="4611949"/>
                <a:ext cx="769698" cy="461665"/>
              </a:xfrm>
              <a:prstGeom prst="rect">
                <a:avLst/>
              </a:prstGeom>
              <a:blipFill>
                <a:blip r:embed="rId5"/>
                <a:stretch>
                  <a:fillRect l="-13492" t="-12000" b="-3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03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6909" y="498763"/>
            <a:ext cx="2078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6" y="1534669"/>
            <a:ext cx="5677148" cy="3792335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262779" y="5655024"/>
            <a:ext cx="11514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= { X : X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বিজো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2˂ x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˂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7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B = { X : X,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15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ꓴ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34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9631" y="1325759"/>
            <a:ext cx="139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9716" y="2721821"/>
            <a:ext cx="277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4" name="Rectangle 3"/>
          <p:cNvSpPr/>
          <p:nvPr/>
        </p:nvSpPr>
        <p:spPr>
          <a:xfrm>
            <a:off x="2686624" y="3566046"/>
            <a:ext cx="4118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6624" y="4410271"/>
            <a:ext cx="6742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পদ্ধতি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8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7334" y="352043"/>
            <a:ext cx="2044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21" y="1156773"/>
            <a:ext cx="6470158" cy="4030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8616" y="5380830"/>
                <a:ext cx="101510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Y 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{1,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2, 3, 4</a:t>
                </a:r>
                <a:r>
                  <a:rPr lang="as-IN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}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কে</m:t>
                    </m:r>
                    <m:r>
                      <a:rPr lang="en-US" sz="24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সমর্থন</m:t>
                    </m:r>
                    <m:r>
                      <a:rPr lang="en-US" sz="24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করে।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16" y="5380830"/>
                <a:ext cx="10151057" cy="461665"/>
              </a:xfrm>
              <a:prstGeom prst="rect">
                <a:avLst/>
              </a:prstGeom>
              <a:blipFill>
                <a:blip r:embed="rId3"/>
                <a:stretch>
                  <a:fillRect l="-961" t="-14667" r="-60" b="-3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4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9692" y="393455"/>
            <a:ext cx="253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50" y="522914"/>
            <a:ext cx="2223399" cy="2603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205307" y="3256335"/>
            <a:ext cx="397348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>
              <a:spcBef>
                <a:spcPts val="600"/>
              </a:spcBef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াখিল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০১৭১৯-৯৩১৫৪৬</a:t>
            </a:r>
          </a:p>
          <a:p>
            <a:pPr algn="ctr">
              <a:spcBef>
                <a:spcPts val="600"/>
              </a:spcBef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E-mail: mmislam686@gmail.com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4597"/>
          <a:stretch/>
        </p:blipFill>
        <p:spPr>
          <a:xfrm>
            <a:off x="5714998" y="1311334"/>
            <a:ext cx="762001" cy="52162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08814" y="325633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০1-০3-২০২০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3" y="831531"/>
            <a:ext cx="1465231" cy="198675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71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2978" y="822888"/>
            <a:ext cx="5253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99" y="2339899"/>
            <a:ext cx="2406802" cy="240680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87" y="2036444"/>
            <a:ext cx="3030225" cy="3013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931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4298" y="434965"/>
            <a:ext cx="699100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03" y="1508456"/>
            <a:ext cx="3167993" cy="3167993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TextBox 3"/>
          <p:cNvSpPr txBox="1"/>
          <p:nvPr/>
        </p:nvSpPr>
        <p:spPr>
          <a:xfrm>
            <a:off x="4774275" y="5103609"/>
            <a:ext cx="264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বক্সসেট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4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4292" y="458503"/>
            <a:ext cx="6718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85" y="1498254"/>
            <a:ext cx="5643430" cy="4013891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TextBox 2"/>
          <p:cNvSpPr txBox="1"/>
          <p:nvPr/>
        </p:nvSpPr>
        <p:spPr>
          <a:xfrm>
            <a:off x="5306290" y="5652655"/>
            <a:ext cx="157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সোফাসেট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7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02636" y="727590"/>
            <a:ext cx="3634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72" y="1996509"/>
            <a:ext cx="4526055" cy="3582648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TextBox 2"/>
          <p:cNvSpPr txBox="1"/>
          <p:nvPr/>
        </p:nvSpPr>
        <p:spPr>
          <a:xfrm>
            <a:off x="5620787" y="2410690"/>
            <a:ext cx="950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3040" y="798022"/>
            <a:ext cx="164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3718" y="1799763"/>
            <a:ext cx="4171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3718" y="4022146"/>
            <a:ext cx="873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গাণিতীক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3718" y="2739950"/>
            <a:ext cx="496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811" y="3358634"/>
            <a:ext cx="6102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2887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1215389" y="3967076"/>
            <a:ext cx="9761221" cy="20621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সকল উপাদান নি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গঠিত সেটকে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সেট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করি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সেট।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 সংযোগকে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∪ B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Union B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71505" y="414797"/>
            <a:ext cx="2648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সেট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36867" y="1122683"/>
            <a:ext cx="4118264" cy="2588837"/>
            <a:chOff x="3593867" y="839150"/>
            <a:chExt cx="5004263" cy="33143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7" t="10606" r="11476" b="26026"/>
            <a:stretch/>
          </p:blipFill>
          <p:spPr>
            <a:xfrm>
              <a:off x="4017819" y="839150"/>
              <a:ext cx="4156362" cy="2654966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2" t="75613" r="10500" b="12369"/>
            <a:stretch/>
          </p:blipFill>
          <p:spPr>
            <a:xfrm>
              <a:off x="3593867" y="3460783"/>
              <a:ext cx="5004263" cy="692728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</p:spTree>
    <p:extLst>
      <p:ext uri="{BB962C8B-B14F-4D97-AF65-F5344CB8AC3E}">
        <p14:creationId xmlns:p14="http://schemas.microsoft.com/office/powerpoint/2010/main" val="1982631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2699" y="5288340"/>
            <a:ext cx="96205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সাধারণ উপাদান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 সেটকে ছেদ সেট বলে।</a:t>
            </a:r>
          </a:p>
          <a:p>
            <a:pPr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2810" y="666157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 সেট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/>
          <a:stretch/>
        </p:blipFill>
        <p:spPr>
          <a:xfrm>
            <a:off x="3995651" y="1674203"/>
            <a:ext cx="4200698" cy="331397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490573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5235" y="4513817"/>
            <a:ext cx="11465329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 </a:t>
            </a:r>
            <a:r>
              <a:rPr kumimoji="0" lang="bn-IN" altLang="en-US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U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একটি উপসেট হ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উপাদানগুলো বাদে সার্বিক সেটের অন্য সকল উপাদান নি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গঠিত সেটকে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 সেট বলে</a:t>
            </a:r>
            <a:r>
              <a:rPr kumimoji="0" lang="hi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সেটকে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′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কভাবে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bn-IN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′ = U\A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33607" y="467883"/>
            <a:ext cx="18485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 সেট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72" y="1436671"/>
            <a:ext cx="4127255" cy="281624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9423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613</Words>
  <Application>Microsoft Office PowerPoint</Application>
  <PresentationFormat>Widescreen</PresentationFormat>
  <Paragraphs>84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</vt:lpstr>
      <vt:lpstr>Calibri</vt:lpstr>
      <vt:lpstr>Calibri Light</vt:lpstr>
      <vt:lpstr>Cambria Math</vt:lpstr>
      <vt:lpstr>NikoshBAN</vt:lpstr>
      <vt:lpstr>Vrinda</vt:lpstr>
      <vt:lpstr>Office Theme</vt:lpstr>
      <vt:lpstr>Custom Design</vt:lpstr>
      <vt:lpstr>3_Office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154</cp:revision>
  <dcterms:created xsi:type="dcterms:W3CDTF">2019-12-20T17:16:01Z</dcterms:created>
  <dcterms:modified xsi:type="dcterms:W3CDTF">2020-03-01T17:44:27Z</dcterms:modified>
</cp:coreProperties>
</file>