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8" r:id="rId2"/>
    <p:sldId id="296" r:id="rId3"/>
    <p:sldId id="259" r:id="rId4"/>
    <p:sldId id="260" r:id="rId5"/>
    <p:sldId id="295" r:id="rId6"/>
    <p:sldId id="264" r:id="rId7"/>
    <p:sldId id="265" r:id="rId8"/>
    <p:sldId id="261" r:id="rId9"/>
    <p:sldId id="262" r:id="rId10"/>
    <p:sldId id="266" r:id="rId11"/>
    <p:sldId id="293" r:id="rId12"/>
    <p:sldId id="269" r:id="rId13"/>
    <p:sldId id="285" r:id="rId14"/>
    <p:sldId id="286" r:id="rId15"/>
    <p:sldId id="288" r:id="rId16"/>
    <p:sldId id="287" r:id="rId17"/>
    <p:sldId id="274" r:id="rId18"/>
    <p:sldId id="284" r:id="rId19"/>
    <p:sldId id="283" r:id="rId20"/>
    <p:sldId id="277" r:id="rId21"/>
    <p:sldId id="278" r:id="rId22"/>
    <p:sldId id="279" r:id="rId23"/>
    <p:sldId id="282" r:id="rId24"/>
    <p:sldId id="289" r:id="rId25"/>
    <p:sldId id="291" r:id="rId26"/>
    <p:sldId id="292" r:id="rId27"/>
    <p:sldId id="297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80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7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13B72-AADF-4CD9-B7BA-A5AD07A75586}" type="datetimeFigureOut">
              <a:rPr lang="en-US" smtClean="0"/>
              <a:pPr/>
              <a:t>10-Mar-20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A0A67E-13CA-4E51-BF7F-9592D55DB4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F713B72-AADF-4CD9-B7BA-A5AD07A75586}" type="datetimeFigureOut">
              <a:rPr lang="en-US" smtClean="0"/>
              <a:pPr/>
              <a:t>10-Mar-20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3A0A67E-13CA-4E51-BF7F-9592D55DB4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13B72-AADF-4CD9-B7BA-A5AD07A75586}" type="datetimeFigureOut">
              <a:rPr lang="en-US" smtClean="0"/>
              <a:pPr/>
              <a:t>10-Mar-20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0A67E-13CA-4E51-BF7F-9592D55DB4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13B72-AADF-4CD9-B7BA-A5AD07A75586}" type="datetimeFigureOut">
              <a:rPr lang="en-US" smtClean="0"/>
              <a:pPr/>
              <a:t>10-Mar-20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0A67E-13CA-4E51-BF7F-9592D55DB4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0A67E-13CA-4E51-BF7F-9592D55DB4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13B72-AADF-4CD9-B7BA-A5AD07A75586}" type="datetimeFigureOut">
              <a:rPr lang="en-US" smtClean="0"/>
              <a:pPr/>
              <a:t>10-Mar-20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13B72-AADF-4CD9-B7BA-A5AD07A75586}" type="datetimeFigureOut">
              <a:rPr lang="en-US" smtClean="0"/>
              <a:pPr/>
              <a:t>10-Mar-20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0A67E-13CA-4E51-BF7F-9592D55DB4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13B72-AADF-4CD9-B7BA-A5AD07A75586}" type="datetimeFigureOut">
              <a:rPr lang="en-US" smtClean="0"/>
              <a:pPr/>
              <a:t>10-Mar-20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0A67E-13CA-4E51-BF7F-9592D55DB4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F713B72-AADF-4CD9-B7BA-A5AD07A75586}" type="datetimeFigureOut">
              <a:rPr lang="en-US" smtClean="0"/>
              <a:pPr/>
              <a:t>10-Mar-20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3A0A67E-13CA-4E51-BF7F-9592D55DB4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13B72-AADF-4CD9-B7BA-A5AD07A75586}" type="datetimeFigureOut">
              <a:rPr lang="en-US" smtClean="0"/>
              <a:pPr/>
              <a:t>10-Mar-20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A0A67E-13CA-4E51-BF7F-9592D55DB4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13B72-AADF-4CD9-B7BA-A5AD07A75586}" type="datetimeFigureOut">
              <a:rPr lang="en-US" smtClean="0"/>
              <a:pPr/>
              <a:t>10-Mar-20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0A67E-13CA-4E51-BF7F-9592D55DB4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13B72-AADF-4CD9-B7BA-A5AD07A75586}" type="datetimeFigureOut">
              <a:rPr lang="en-US" smtClean="0"/>
              <a:pPr/>
              <a:t>10-Mar-20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0A67E-13CA-4E51-BF7F-9592D55DB4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F713B72-AADF-4CD9-B7BA-A5AD07A75586}" type="datetimeFigureOut">
              <a:rPr lang="en-US" smtClean="0"/>
              <a:pPr/>
              <a:t>10-Mar-20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3A0A67E-13CA-4E51-BF7F-9592D55DB4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19200"/>
            <a:ext cx="77724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0"/>
          <p:cNvSpPr txBox="1">
            <a:spLocks/>
          </p:cNvSpPr>
          <p:nvPr/>
        </p:nvSpPr>
        <p:spPr>
          <a:xfrm>
            <a:off x="457200" y="1066800"/>
            <a:ext cx="4648200" cy="5105400"/>
          </a:xfrm>
          <a:prstGeom prst="rect">
            <a:avLst/>
          </a:prstGeom>
          <a:ln w="66675">
            <a:solidFill>
              <a:schemeClr val="tx1"/>
            </a:solidFill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bn-BD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6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Font typeface="Arial" pitchFamily="34" charset="0"/>
              <a:buNone/>
            </a:pPr>
            <a:r>
              <a:rPr lang="bn-BD" sz="3600" u="sng" dirty="0" smtClean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u="sng" dirty="0">
              <a:solidFill>
                <a:srgbClr val="005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Content Placeholder 12"/>
          <p:cNvSpPr txBox="1">
            <a:spLocks/>
          </p:cNvSpPr>
          <p:nvPr/>
        </p:nvSpPr>
        <p:spPr>
          <a:xfrm>
            <a:off x="5181600" y="1066800"/>
            <a:ext cx="3532912" cy="5105400"/>
          </a:xfrm>
          <a:prstGeom prst="rect">
            <a:avLst/>
          </a:prstGeom>
          <a:ln w="66675">
            <a:solidFill>
              <a:schemeClr val="tx1"/>
            </a:solidFill>
          </a:ln>
        </p:spPr>
        <p:txBody>
          <a:bodyPr/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kumimoji="0" lang="bn-BD" sz="3600" b="1" i="0" u="sng" strike="noStrike" kern="120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90000"/>
                  </a:schemeClr>
                </a:solidFill>
                <a:uLnTx/>
                <a:uFillTx/>
                <a:latin typeface="NikoshBAN" pitchFamily="2" charset="0"/>
                <a:cs typeface="NikoshBAN" pitchFamily="2" charset="0"/>
              </a:rPr>
              <a:t>পাঠ </a:t>
            </a:r>
            <a:r>
              <a:rPr lang="bn-BD" sz="36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90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600" b="1" u="sng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9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endParaRPr kumimoji="0" lang="bn-BD" sz="3600" b="1" i="0" u="sng" strike="noStrike" kern="1200" normalizeH="0" baseline="0" noProof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90000"/>
                </a:schemeClr>
              </a:solidFill>
              <a:uLnTx/>
              <a:uFillTx/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2800" b="1" i="0" u="none" strike="noStrike" kern="1200" cap="none" spc="0" normalizeH="0" baseline="0" noProof="0" dirty="0" smtClean="0">
                <a:ln/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শ্রে</a:t>
            </a:r>
            <a:r>
              <a:rPr lang="en-US" sz="2800" b="1" dirty="0" err="1" smtClean="0">
                <a:ln/>
                <a:solidFill>
                  <a:schemeClr val="tx2">
                    <a:lumMod val="90000"/>
                  </a:schemeClr>
                </a:solidFill>
                <a:latin typeface="NikoshBAN" pitchFamily="2" charset="0"/>
                <a:cs typeface="NikoshBAN" pitchFamily="2" charset="0"/>
              </a:rPr>
              <a:t>ণি</a:t>
            </a:r>
            <a:r>
              <a:rPr lang="en-US" sz="2800" b="1" dirty="0" smtClean="0">
                <a:ln/>
                <a:solidFill>
                  <a:schemeClr val="tx2">
                    <a:lumMod val="90000"/>
                  </a:schemeClr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2800" b="1" dirty="0" err="1" smtClean="0">
                <a:ln/>
                <a:solidFill>
                  <a:schemeClr val="tx2">
                    <a:lumMod val="90000"/>
                  </a:schemeClr>
                </a:solidFill>
                <a:latin typeface="NikoshBAN" pitchFamily="2" charset="0"/>
                <a:cs typeface="NikoshBAN" pitchFamily="2" charset="0"/>
              </a:rPr>
              <a:t>নবম</a:t>
            </a:r>
            <a:r>
              <a:rPr lang="en-US" sz="2800" b="1" dirty="0" smtClean="0">
                <a:ln/>
                <a:solidFill>
                  <a:schemeClr val="tx2">
                    <a:lumMod val="90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b="1" dirty="0" err="1" smtClean="0">
                <a:ln/>
                <a:solidFill>
                  <a:schemeClr val="tx2">
                    <a:lumMod val="90000"/>
                  </a:schemeClr>
                </a:solidFill>
                <a:latin typeface="NikoshBAN" pitchFamily="2" charset="0"/>
                <a:cs typeface="NikoshBAN" pitchFamily="2" charset="0"/>
              </a:rPr>
              <a:t>দশম</a:t>
            </a:r>
            <a:endParaRPr kumimoji="0" lang="bn-BD" sz="2800" b="1" i="0" u="none" strike="noStrike" kern="1200" cap="none" spc="0" normalizeH="0" baseline="0" noProof="0" dirty="0" smtClean="0">
              <a:ln/>
              <a:solidFill>
                <a:schemeClr val="tx2">
                  <a:lumMod val="90000"/>
                </a:schemeClr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2400" b="1" i="0" u="none" strike="noStrike" kern="1200" cap="none" spc="0" normalizeH="0" baseline="0" noProof="0" dirty="0" smtClean="0">
                <a:ln/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বিষয়</a:t>
            </a:r>
            <a:r>
              <a:rPr kumimoji="0" lang="en-US" sz="2400" b="1" i="0" u="none" strike="noStrike" kern="1200" cap="none" spc="0" normalizeH="0" baseline="0" noProof="0" dirty="0" smtClean="0">
                <a:ln/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: </a:t>
            </a:r>
            <a:r>
              <a:rPr kumimoji="0" lang="en-US" sz="2400" b="1" i="0" u="none" strike="noStrike" kern="1200" cap="none" spc="0" normalizeH="0" baseline="0" noProof="0" dirty="0" err="1" smtClean="0">
                <a:ln/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kumimoji="0" lang="en-US" sz="2400" b="1" i="0" u="none" strike="noStrike" kern="1200" cap="none" spc="0" normalizeH="0" baseline="0" noProof="0" dirty="0" smtClean="0">
                <a:ln/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/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ইতিহাস</a:t>
            </a:r>
            <a:r>
              <a:rPr kumimoji="0" lang="en-US" sz="2400" b="1" i="0" u="none" strike="noStrike" kern="1200" cap="none" spc="0" normalizeH="0" noProof="0" dirty="0" smtClean="0">
                <a:ln/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ও </a:t>
            </a:r>
            <a:r>
              <a:rPr kumimoji="0" lang="en-US" sz="2400" b="1" i="0" u="none" strike="noStrike" kern="1200" cap="none" spc="0" normalizeH="0" noProof="0" dirty="0" err="1" smtClean="0">
                <a:ln/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বিশ্বসভ্যতা</a:t>
            </a:r>
            <a:endParaRPr lang="en-US" sz="2400" b="1" noProof="0" dirty="0" smtClean="0">
              <a:ln/>
              <a:solidFill>
                <a:schemeClr val="tx2">
                  <a:lumMod val="9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 smtClean="0">
                <a:ln/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অধ্যায়</a:t>
            </a:r>
            <a:r>
              <a:rPr kumimoji="0" lang="en-US" sz="3200" b="1" i="0" u="none" strike="noStrike" kern="1200" cap="none" spc="0" normalizeH="0" baseline="0" noProof="0" dirty="0" smtClean="0">
                <a:ln/>
                <a:solidFill>
                  <a:schemeClr val="tx2">
                    <a:lumMod val="90000"/>
                  </a:schemeClr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: </a:t>
            </a:r>
            <a:r>
              <a:rPr lang="en-US" sz="3200" b="1" dirty="0" err="1" smtClean="0">
                <a:ln/>
                <a:solidFill>
                  <a:schemeClr val="tx2">
                    <a:lumMod val="90000"/>
                  </a:schemeClr>
                </a:solidFill>
                <a:latin typeface="NikoshBAN" pitchFamily="2" charset="0"/>
                <a:cs typeface="NikoshBAN" pitchFamily="2" charset="0"/>
              </a:rPr>
              <a:t>সপ্তম</a:t>
            </a:r>
            <a:endParaRPr kumimoji="0" lang="en-US" sz="2000" b="1" i="0" u="none" strike="noStrike" kern="1200" cap="none" spc="0" normalizeH="0" noProof="0" dirty="0" smtClean="0">
              <a:ln/>
              <a:solidFill>
                <a:schemeClr val="tx2">
                  <a:lumMod val="90000"/>
                </a:schemeClr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b="1" dirty="0" err="1" smtClean="0">
                <a:ln/>
                <a:solidFill>
                  <a:schemeClr val="tx2">
                    <a:lumMod val="90000"/>
                  </a:schemeClr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800" b="1" dirty="0" smtClean="0">
                <a:ln/>
                <a:solidFill>
                  <a:schemeClr val="tx2">
                    <a:lumMod val="90000"/>
                  </a:schemeClr>
                </a:solidFill>
                <a:latin typeface="NikoshBAN" pitchFamily="2" charset="0"/>
                <a:cs typeface="NikoshBAN" pitchFamily="2" charset="0"/>
              </a:rPr>
              <a:t> : </a:t>
            </a:r>
            <a:r>
              <a:rPr lang="en-US" sz="2800" b="1" dirty="0" err="1" smtClean="0">
                <a:ln/>
                <a:solidFill>
                  <a:schemeClr val="tx2">
                    <a:lumMod val="90000"/>
                  </a:schemeClr>
                </a:solidFill>
                <a:latin typeface="NikoshBAN" pitchFamily="2" charset="0"/>
                <a:cs typeface="NikoshBAN" pitchFamily="2" charset="0"/>
              </a:rPr>
              <a:t>বাংলায়</a:t>
            </a:r>
            <a:r>
              <a:rPr lang="en-US" sz="2800" b="1" dirty="0" smtClean="0">
                <a:ln/>
                <a:solidFill>
                  <a:schemeClr val="tx2">
                    <a:lumMod val="9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/>
                <a:solidFill>
                  <a:schemeClr val="tx2">
                    <a:lumMod val="90000"/>
                  </a:schemeClr>
                </a:solidFill>
                <a:latin typeface="NikoshBAN" pitchFamily="2" charset="0"/>
                <a:cs typeface="NikoshBAN" pitchFamily="2" charset="0"/>
              </a:rPr>
              <a:t>ইংরেজ</a:t>
            </a:r>
            <a:r>
              <a:rPr lang="en-US" sz="2800" b="1" dirty="0" smtClean="0">
                <a:ln/>
                <a:solidFill>
                  <a:schemeClr val="tx2">
                    <a:lumMod val="9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/>
                <a:solidFill>
                  <a:schemeClr val="tx2">
                    <a:lumMod val="90000"/>
                  </a:schemeClr>
                </a:solidFill>
                <a:latin typeface="NikoshBAN" pitchFamily="2" charset="0"/>
                <a:cs typeface="NikoshBAN" pitchFamily="2" charset="0"/>
              </a:rPr>
              <a:t>শাসন</a:t>
            </a:r>
            <a:r>
              <a:rPr lang="en-US" sz="2800" b="1" dirty="0" smtClean="0">
                <a:ln/>
                <a:solidFill>
                  <a:schemeClr val="tx2">
                    <a:lumMod val="9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b="1" dirty="0" err="1" smtClean="0">
                <a:ln/>
                <a:solidFill>
                  <a:schemeClr val="tx2">
                    <a:lumMod val="90000"/>
                  </a:schemeClr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2800" b="1" dirty="0" smtClean="0">
                <a:ln/>
                <a:solidFill>
                  <a:schemeClr val="tx2">
                    <a:lumMod val="90000"/>
                  </a:schemeClr>
                </a:solidFill>
                <a:latin typeface="NikoshBAN" pitchFamily="2" charset="0"/>
                <a:cs typeface="NikoshBAN" pitchFamily="2" charset="0"/>
              </a:rPr>
              <a:t>: ৫০ </a:t>
            </a:r>
            <a:r>
              <a:rPr lang="en-US" sz="2800" b="1" dirty="0" err="1" smtClean="0">
                <a:ln/>
                <a:solidFill>
                  <a:schemeClr val="tx2">
                    <a:lumMod val="90000"/>
                  </a:schemeClr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2800" b="1" dirty="0" smtClean="0">
              <a:ln/>
              <a:solidFill>
                <a:schemeClr val="tx2">
                  <a:lumMod val="9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b="1" dirty="0" err="1" smtClean="0">
                <a:ln/>
                <a:solidFill>
                  <a:schemeClr val="tx2">
                    <a:lumMod val="90000"/>
                  </a:schemeClr>
                </a:solidFill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2800" b="1" dirty="0" smtClean="0">
                <a:ln/>
                <a:solidFill>
                  <a:schemeClr val="tx2">
                    <a:lumMod val="90000"/>
                  </a:schemeClr>
                </a:solidFill>
                <a:latin typeface="NikoshBAN" pitchFamily="2" charset="0"/>
                <a:cs typeface="NikoshBAN" pitchFamily="2" charset="0"/>
              </a:rPr>
              <a:t>: </a:t>
            </a:r>
            <a:endParaRPr kumimoji="0" lang="bn-BD" sz="2800" b="1" i="0" u="none" strike="noStrike" kern="1200" cap="none" spc="0" normalizeH="0" baseline="0" noProof="0" dirty="0" smtClean="0">
              <a:ln/>
              <a:solidFill>
                <a:schemeClr val="tx2">
                  <a:lumMod val="90000"/>
                </a:schemeClr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100" b="1" u="sng" dirty="0" smtClean="0">
              <a:ln/>
              <a:solidFill>
                <a:srgbClr val="4F032E"/>
              </a:solidFill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2800" b="1" u="sng" dirty="0" smtClean="0">
              <a:ln/>
              <a:solidFill>
                <a:srgbClr val="4F032E"/>
              </a:solidFill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2800" b="1" u="sng" dirty="0" smtClean="0">
              <a:ln/>
              <a:solidFill>
                <a:srgbClr val="4F032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" y="2362200"/>
            <a:ext cx="4648199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কাকন </a:t>
            </a:r>
            <a:r>
              <a:rPr lang="bn-IN" sz="2800" b="1" dirty="0">
                <a:latin typeface="NikoshBAN" pitchFamily="2" charset="0"/>
                <a:cs typeface="NikoshBAN" pitchFamily="2" charset="0"/>
              </a:rPr>
              <a:t>চন্দ্র মন্ডল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400" dirty="0">
                <a:latin typeface="NikoshBAN" pitchFamily="2" charset="0"/>
                <a:cs typeface="NikoshBAN" pitchFamily="2" charset="0"/>
              </a:rPr>
              <a:t>সহকারি শিক্ষক (কম্পিউটার),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400" dirty="0">
                <a:latin typeface="NikoshBAN" pitchFamily="2" charset="0"/>
                <a:cs typeface="NikoshBAN" pitchFamily="2" charset="0"/>
              </a:rPr>
              <a:t>রাজঘাট জাফরপুর মাধ্যমিক বালিকা বিদ্যালয়,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400" dirty="0">
                <a:latin typeface="NikoshBAN" pitchFamily="2" charset="0"/>
                <a:cs typeface="NikoshBAN" pitchFamily="2" charset="0"/>
              </a:rPr>
              <a:t>নওয়াপাড়া,অভয়নগর,যশোর।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1600" dirty="0">
                <a:latin typeface="NikoshBAN" pitchFamily="2" charset="0"/>
                <a:cs typeface="NikoshBAN" pitchFamily="2" charset="0"/>
              </a:rPr>
              <a:t>Mob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:-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01911-810766, 01718-749127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.</a:t>
            </a:r>
          </a:p>
          <a:p>
            <a:pPr algn="ctr"/>
            <a:r>
              <a:rPr lang="en-US" dirty="0">
                <a:latin typeface="NikoshBAN" pitchFamily="2" charset="0"/>
                <a:cs typeface="NikoshBAN" pitchFamily="2" charset="0"/>
              </a:rPr>
              <a:t>Email:-kakonict@gmail.com</a:t>
            </a:r>
          </a:p>
        </p:txBody>
      </p:sp>
    </p:spTree>
    <p:extLst>
      <p:ext uri="{BB962C8B-B14F-4D97-AF65-F5344CB8AC3E}">
        <p14:creationId xmlns:p14="http://schemas.microsoft.com/office/powerpoint/2010/main" val="14026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MOTIAR\Model Extra\Nil 7\New folder\image_1399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676400"/>
            <a:ext cx="3124200" cy="3000375"/>
          </a:xfrm>
          <a:prstGeom prst="ellipse">
            <a:avLst/>
          </a:prstGeom>
          <a:ln w="63500" cap="rnd">
            <a:solidFill>
              <a:srgbClr val="00B0F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1" name="Rounded Rectangle 20"/>
          <p:cNvSpPr/>
          <p:nvPr/>
        </p:nvSpPr>
        <p:spPr>
          <a:xfrm>
            <a:off x="6096000" y="4826384"/>
            <a:ext cx="2057400" cy="5076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রবার্ট ক্লাইভ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2514600" y="609600"/>
            <a:ext cx="4343400" cy="533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দেখ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: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609600" y="4826384"/>
            <a:ext cx="3429001" cy="507616"/>
          </a:xfrm>
          <a:prstGeom prst="roundRect">
            <a:avLst/>
          </a:prstGeom>
          <a:solidFill>
            <a:srgbClr val="0080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নবাব সিরাজ উদ-দৌলা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2438400" y="609600"/>
            <a:ext cx="4572000" cy="533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দুইজন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ব্যক্তি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33400" y="5410200"/>
            <a:ext cx="8035684" cy="1107996"/>
          </a:xfrm>
          <a:prstGeom prst="rect">
            <a:avLst/>
          </a:prstGeom>
          <a:solidFill>
            <a:srgbClr val="FFFFCC"/>
          </a:solidFill>
          <a:ln w="38100">
            <a:solidFill>
              <a:srgbClr val="FF000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66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“পলাশীর যুদ্ধ”</a:t>
            </a:r>
            <a:endParaRPr lang="en-US" sz="6600" b="0" cap="none" spc="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9393" name="Picture 1" descr="E:\MOTIAR\Motiar D. Content\Histery\Nil 7\New folder\123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676400"/>
            <a:ext cx="3276600" cy="2800350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59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7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3" grpId="1" animBg="1"/>
      <p:bldP spid="24" grpId="0" animBg="1"/>
      <p:bldP spid="25" grpId="0" animBg="1"/>
      <p:bldP spid="25" grpId="1" animBg="1"/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2944" y="228600"/>
            <a:ext cx="65532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আজকের পাঠ</a:t>
            </a:r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ঃ</a:t>
            </a:r>
            <a:endParaRPr lang="en-US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28800" y="5181600"/>
            <a:ext cx="5715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72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“পলাশীর যুদ্ধ”</a:t>
            </a:r>
            <a:endParaRPr lang="en-US" sz="72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524000"/>
            <a:ext cx="7239000" cy="3352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7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wn Arrow Callout 5"/>
          <p:cNvSpPr/>
          <p:nvPr/>
        </p:nvSpPr>
        <p:spPr bwMode="auto">
          <a:xfrm>
            <a:off x="842749" y="304800"/>
            <a:ext cx="7467600" cy="1371600"/>
          </a:xfrm>
          <a:prstGeom prst="downArrowCallout">
            <a:avLst>
              <a:gd name="adj1" fmla="val 49060"/>
              <a:gd name="adj2" fmla="val 31015"/>
              <a:gd name="adj3" fmla="val 22431"/>
              <a:gd name="adj4" fmla="val 67553"/>
            </a:avLst>
          </a:prstGeom>
          <a:solidFill>
            <a:srgbClr val="C00000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6600" b="1" u="sng" dirty="0" err="1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শিখনফলঃ</a:t>
            </a:r>
            <a:endParaRPr lang="en-US" sz="6600" b="1" u="sng" dirty="0">
              <a:ln w="11430"/>
              <a:solidFill>
                <a:srgbClr val="FFC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842749" y="1981200"/>
            <a:ext cx="7467600" cy="3962400"/>
          </a:xfrm>
          <a:prstGeom prst="roundRect">
            <a:avLst>
              <a:gd name="adj" fmla="val 9173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623888" indent="-623888" algn="just">
              <a:defRPr/>
            </a:pPr>
            <a:endParaRPr lang="bn-BD" sz="400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623888" indent="-623888" algn="just">
              <a:defRPr/>
            </a:pPr>
            <a:r>
              <a:rPr lang="bn-BD" sz="3600" dirty="0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dirty="0" err="1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পলাশী</a:t>
            </a:r>
            <a:r>
              <a:rPr lang="en-US" sz="3600" dirty="0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যুদ্ধের</a:t>
            </a:r>
            <a:r>
              <a:rPr lang="en-US" sz="3600" dirty="0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3600" dirty="0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বলতে পারবে।</a:t>
            </a:r>
          </a:p>
          <a:p>
            <a:pPr marL="628650" indent="-628650" algn="just">
              <a:defRPr/>
            </a:pPr>
            <a:r>
              <a:rPr lang="bn-BD" sz="3600" dirty="0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২।</a:t>
            </a:r>
            <a:r>
              <a:rPr lang="en-US" sz="3600" dirty="0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পলাশী</a:t>
            </a:r>
            <a:r>
              <a:rPr lang="en-US" sz="3600" dirty="0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যুদ্ধের</a:t>
            </a:r>
            <a:r>
              <a:rPr lang="en-US" sz="3600" dirty="0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ঘটনা</a:t>
            </a:r>
            <a:r>
              <a:rPr lang="en-US" sz="3600" dirty="0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600" dirty="0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পারবে।</a:t>
            </a:r>
            <a:endParaRPr lang="en-US" sz="3600" dirty="0" smtClean="0">
              <a:solidFill>
                <a:srgbClr val="02070A"/>
              </a:solidFill>
              <a:latin typeface="NikoshBAN" pitchFamily="2" charset="0"/>
              <a:cs typeface="NikoshBAN" pitchFamily="2" charset="0"/>
            </a:endParaRPr>
          </a:p>
          <a:p>
            <a:pPr marL="628650" indent="-628650" algn="just">
              <a:defRPr/>
            </a:pPr>
            <a:r>
              <a:rPr lang="en-US" sz="3600" dirty="0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bn-BD" sz="3600" dirty="0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3600" dirty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নবাবের</a:t>
            </a:r>
            <a:r>
              <a:rPr lang="en-US" sz="3600" dirty="0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পতনের</a:t>
            </a:r>
            <a:r>
              <a:rPr lang="en-US" sz="3600" dirty="0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কারণ</a:t>
            </a:r>
            <a:r>
              <a:rPr lang="bn-BD" sz="3600" dirty="0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ব্যাখ্যা করতে পারবে।</a:t>
            </a:r>
          </a:p>
          <a:p>
            <a:pPr marL="628650" indent="-628650" algn="just">
              <a:defRPr/>
            </a:pPr>
            <a:r>
              <a:rPr lang="bn-BD" sz="3600" dirty="0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3600" dirty="0" err="1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পলাশী</a:t>
            </a:r>
            <a:r>
              <a:rPr lang="en-US" sz="3600" dirty="0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যুদ্ধের</a:t>
            </a:r>
            <a:r>
              <a:rPr lang="en-US" sz="3600" dirty="0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ফলাফল</a:t>
            </a:r>
            <a:r>
              <a:rPr lang="en-US" sz="3600" dirty="0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3600" dirty="0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করতে </a:t>
            </a:r>
            <a:r>
              <a:rPr lang="bn-BD" sz="3600" dirty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পারবে।</a:t>
            </a:r>
          </a:p>
          <a:p>
            <a:pPr marL="628650" indent="-628650" algn="just">
              <a:defRPr/>
            </a:pPr>
            <a:endParaRPr lang="bn-BD" sz="400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5483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8153400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u="sng" dirty="0" err="1" smtClean="0">
                <a:latin typeface="NikoshBAN" pitchFamily="2" charset="0"/>
                <a:cs typeface="NikoshBAN" pitchFamily="2" charset="0"/>
              </a:rPr>
              <a:t>ঐতিহাসিক</a:t>
            </a:r>
            <a:r>
              <a:rPr lang="en-US" sz="48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 smtClean="0">
                <a:latin typeface="NikoshBAN" pitchFamily="2" charset="0"/>
                <a:cs typeface="NikoshBAN" pitchFamily="2" charset="0"/>
              </a:rPr>
              <a:t>পটভূমি</a:t>
            </a:r>
            <a:endParaRPr lang="en-US" sz="4800" b="1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3962400"/>
            <a:ext cx="8153400" cy="25545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4000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১৭৪০ </a:t>
            </a:r>
            <a:r>
              <a:rPr lang="en-US" sz="4000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১৭৫</a:t>
            </a:r>
            <a:r>
              <a:rPr lang="en-US" sz="4000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bn-BD" sz="4000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সাল</a:t>
            </a:r>
            <a:r>
              <a:rPr lang="en-US" sz="4000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পর্যন্ত</a:t>
            </a:r>
            <a:r>
              <a:rPr lang="en-US" sz="4000" dirty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4000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বিহার</a:t>
            </a:r>
            <a:r>
              <a:rPr lang="en-US" sz="4000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উড়িষ্যার</a:t>
            </a:r>
            <a:r>
              <a:rPr lang="en-US" sz="4000" dirty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নবাব</a:t>
            </a:r>
            <a:r>
              <a:rPr lang="en-US" sz="4000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ছিলেন</a:t>
            </a:r>
            <a:r>
              <a:rPr lang="bn-BD" sz="4000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নবাব আলীব</a:t>
            </a:r>
            <a:r>
              <a:rPr lang="en-US" sz="4000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র্দী</a:t>
            </a:r>
            <a:r>
              <a:rPr lang="bn-BD" sz="4000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খা</a:t>
            </a:r>
            <a:r>
              <a:rPr lang="en-US" sz="4000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ন। </a:t>
            </a:r>
            <a:r>
              <a:rPr lang="en-US" sz="4000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তিনি</a:t>
            </a:r>
            <a:r>
              <a:rPr lang="en-US" sz="4000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মারাঠা</a:t>
            </a:r>
            <a:r>
              <a:rPr lang="en-US" sz="4000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বর্গী</a:t>
            </a:r>
            <a:r>
              <a:rPr lang="en-US" sz="4000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ইংরেজদের</a:t>
            </a:r>
            <a:r>
              <a:rPr lang="en-US" sz="4000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দমিয়ে</a:t>
            </a:r>
            <a:r>
              <a:rPr lang="en-US" sz="4000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রেখে</a:t>
            </a:r>
            <a:r>
              <a:rPr lang="en-US" sz="4000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দক্ষতার</a:t>
            </a:r>
            <a:r>
              <a:rPr lang="en-US" sz="4000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4000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রাজ্য</a:t>
            </a:r>
            <a:r>
              <a:rPr lang="en-US" sz="4000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পরিচালনা</a:t>
            </a:r>
            <a:r>
              <a:rPr lang="en-US" sz="4000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করেছিলেন</a:t>
            </a:r>
            <a:r>
              <a:rPr lang="en-US" sz="4000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BD" sz="4000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146" name="Picture 2" descr="E:\MOTIAR\Model Extra\Nil 7\New folder\3.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1219200"/>
            <a:ext cx="3048000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mjh.jpg"/>
          <p:cNvPicPr>
            <a:picLocks noChangeAspect="1"/>
          </p:cNvPicPr>
          <p:nvPr/>
        </p:nvPicPr>
        <p:blipFill>
          <a:blip r:embed="rId3">
            <a:lum bright="-10000" contrast="30000"/>
          </a:blip>
          <a:stretch>
            <a:fillRect/>
          </a:stretch>
        </p:blipFill>
        <p:spPr>
          <a:xfrm>
            <a:off x="1295400" y="1295400"/>
            <a:ext cx="2514600" cy="25199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hg.jpg"/>
          <p:cNvPicPr>
            <a:picLocks noChangeAspect="1"/>
          </p:cNvPicPr>
          <p:nvPr/>
        </p:nvPicPr>
        <p:blipFill>
          <a:blip r:embed="rId2">
            <a:lum bright="10000"/>
          </a:blip>
          <a:stretch>
            <a:fillRect/>
          </a:stretch>
        </p:blipFill>
        <p:spPr>
          <a:xfrm>
            <a:off x="1676400" y="533400"/>
            <a:ext cx="5638800" cy="5791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4343400"/>
            <a:ext cx="8002426" cy="206210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নবাব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আলীবর্দী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খানের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জ্যেষ্ঠ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কন্যা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ঘষেটি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বেগম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আশাহত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নবাবের বিরুদ্ধে ষড়যন্ত্রে লিপ্ত হন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যোগ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দেয়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নবাবের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খালাত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ভাই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ঢাকার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শাসনকর্তা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শওকত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নবাব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সিরাজ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শওকত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পরাজিত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ঢাকা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দখল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62200" y="381000"/>
            <a:ext cx="4114800" cy="830997"/>
          </a:xfrm>
          <a:prstGeom prst="rect">
            <a:avLst/>
          </a:prstGeom>
          <a:solidFill>
            <a:srgbClr val="008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পারিবারিক ষড়যন্ত্র</a:t>
            </a:r>
            <a:endParaRPr lang="en-US" sz="4800" dirty="0"/>
          </a:p>
        </p:txBody>
      </p:sp>
      <p:pic>
        <p:nvPicPr>
          <p:cNvPr id="5" name="Picture 4" descr="iu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1447800"/>
            <a:ext cx="2851937" cy="2438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097" name="Picture 1" descr="E:\MOTIAR\Motiar D. Content\Histery\Nil 7\New folder\7.jpg_2366_0.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524000"/>
            <a:ext cx="2857500" cy="2514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4038600"/>
            <a:ext cx="8001000" cy="230832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দেশী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বিদশী বনিক শ্রেণী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নবাবের প্রভাবশালী রাজ্য বর্গ , অভিজাত শ্রেণী, নবাবের সেনাপতি মীর জাফর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ঘষেটি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বেগমের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দেওয়ান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রাজা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রাজবল্লভ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উমিচাঁদ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জগৎশেট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সহ অন্যান্য ব্যক্তিবর্গ নিজ নিজ স্বার্থে ষড়যন্ত্রে লিপ্ত হন।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29000" y="304800"/>
            <a:ext cx="3048000" cy="769441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হি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রের ষড়যন্ত্র</a:t>
            </a:r>
          </a:p>
        </p:txBody>
      </p:sp>
      <p:pic>
        <p:nvPicPr>
          <p:cNvPr id="3073" name="Picture 1" descr="E:\MOTIAR\Motiar D. Content\Histery\Nil 7\New folder\11_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295400"/>
            <a:ext cx="7848600" cy="259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4267200"/>
            <a:ext cx="8077200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দেশী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বিদশী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ষড়যন্ত্রের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জাল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বিস্তার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লাভ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করেছিল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অবশেষে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পলাশী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যুদ্ধ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অবশ্যম্ভাবী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ওঠে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49" name="Picture 1" descr="E:\MOTIAR\Motiar D. Content\Histery\Nil 7\New folder\4.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457200"/>
            <a:ext cx="7543800" cy="350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85800" y="1295400"/>
            <a:ext cx="7778211" cy="507831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just"/>
            <a:r>
              <a:rPr lang="bn-BD" sz="5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</a:t>
            </a:r>
            <a:r>
              <a:rPr lang="bn-BD" sz="5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রাজবল্লফের পুত্র কৃষ্ণদাস প্রচুর ধণরত্ন নিয়ে ইংরেজদের নিকট আশ্রয় গ্রহন করা ও ইংরেজরা তাকে ফেরত দিতে অস্বীকার করে নবাবের দূতকে অপমান করে তাড়িয়ে দেওয়া।</a:t>
            </a:r>
            <a:endParaRPr lang="bn-BD" sz="5400" b="1" dirty="0">
              <a:ln w="18000">
                <a:solidFill>
                  <a:schemeClr val="tx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47800" y="381000"/>
            <a:ext cx="6400800" cy="92333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B prst="relaxedInset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পলাশী</a:t>
            </a:r>
            <a:r>
              <a:rPr lang="en-US" sz="5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যুদ্ধের</a:t>
            </a:r>
            <a:r>
              <a:rPr lang="en-US" sz="5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কারণঃ</a:t>
            </a:r>
            <a:endParaRPr lang="bn-BD" sz="5400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2743200"/>
            <a:ext cx="7848600" cy="193899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just"/>
            <a:r>
              <a:rPr lang="bn-BD" sz="6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</a:t>
            </a:r>
            <a:r>
              <a:rPr lang="en-US" sz="6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bn-BD" sz="6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প্রথমত ইংরেজরা নবাবকে কোন উপঢৌকন পাঠাননি</a:t>
            </a:r>
            <a:r>
              <a:rPr lang="en-US" sz="6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bn-BD" sz="4000" b="1" dirty="0">
              <a:ln w="18000">
                <a:solidFill>
                  <a:schemeClr val="tx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2709208"/>
            <a:ext cx="8001000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6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</a:t>
            </a:r>
            <a:r>
              <a:rPr lang="en-US" sz="6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bn-BD" sz="6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ইংরেজদের</a:t>
            </a:r>
            <a:r>
              <a:rPr lang="en-US" sz="6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নবাবের সাথে সৌজন্যমূলক আচার</a:t>
            </a:r>
            <a:r>
              <a:rPr lang="en-US" sz="6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ণ</a:t>
            </a:r>
            <a:r>
              <a:rPr lang="bn-BD" sz="6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না করা।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667000"/>
            <a:ext cx="7620000" cy="28623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6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8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</a:t>
            </a:r>
            <a:r>
              <a:rPr lang="bn-BD" sz="6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নবাবের নিষেধ সত্বেও কলকাতায় দূর্গ নির্মাণ অব্যাহত রাখা।</a:t>
            </a:r>
            <a:endParaRPr lang="bn-BD" sz="6000" b="1" dirty="0">
              <a:ln w="18000">
                <a:solidFill>
                  <a:schemeClr val="tx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3311604"/>
            <a:ext cx="8096250" cy="110799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just"/>
            <a:r>
              <a:rPr lang="bn-BD" sz="66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</a:t>
            </a:r>
            <a:r>
              <a:rPr lang="bn-BD" sz="66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বানিজ্যক শর্ত ভঙ্গ করা।</a:t>
            </a:r>
            <a:endParaRPr lang="bn-BD" sz="6600" b="1" dirty="0">
              <a:ln w="18000">
                <a:solidFill>
                  <a:schemeClr val="tx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14350" y="2547878"/>
            <a:ext cx="8096250" cy="286232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6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</a:t>
            </a:r>
            <a:r>
              <a:rPr lang="bn-BD" sz="6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আলীবদ্দী খানের সাথে চুক্তির শর্ত ভঙ্গ করে কর দিতে অস্বীকার করা।</a:t>
            </a:r>
            <a:endParaRPr lang="bn-BD" sz="6000" b="1" dirty="0">
              <a:ln w="18000">
                <a:solidFill>
                  <a:schemeClr val="tx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" y="1981200"/>
            <a:ext cx="8001000" cy="34163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</a:t>
            </a:r>
            <a:r>
              <a:rPr lang="bn-BD" sz="5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নাবাব সিরাজউদৌলা ইংরেজদের কলকাতা ও কাশিমবাজার কুঠি দখলকে কেন্দ্র করে পলাশীর যুদ্ধ সংঘঠিত হয়।</a:t>
            </a:r>
            <a:endParaRPr lang="bn-BD" sz="5400" b="1" dirty="0">
              <a:ln w="18000">
                <a:solidFill>
                  <a:schemeClr val="tx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7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7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edge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xit" presetSubtype="2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xit" presetSubtype="2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7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8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2" grpId="0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55937"/>
            <a:ext cx="8001000" cy="1015663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b="1" u="sng" dirty="0" err="1" smtClean="0">
                <a:solidFill>
                  <a:schemeClr val="bg1"/>
                </a:solidFill>
                <a:latin typeface="NikoshLight" pitchFamily="2" charset="0"/>
                <a:cs typeface="NikoshLight" pitchFamily="2" charset="0"/>
              </a:rPr>
              <a:t>পলাশী</a:t>
            </a:r>
            <a:r>
              <a:rPr lang="en-US" sz="6000" b="1" u="sng" dirty="0" smtClean="0">
                <a:solidFill>
                  <a:schemeClr val="bg1"/>
                </a:solidFill>
                <a:latin typeface="NikoshLight" pitchFamily="2" charset="0"/>
                <a:cs typeface="NikoshLight" pitchFamily="2" charset="0"/>
              </a:rPr>
              <a:t> </a:t>
            </a:r>
            <a:r>
              <a:rPr lang="en-US" sz="6000" b="1" u="sng" dirty="0" err="1" smtClean="0">
                <a:solidFill>
                  <a:schemeClr val="bg1"/>
                </a:solidFill>
                <a:latin typeface="NikoshLight" pitchFamily="2" charset="0"/>
                <a:cs typeface="NikoshLight" pitchFamily="2" charset="0"/>
              </a:rPr>
              <a:t>যুদ্ধ</a:t>
            </a:r>
            <a:endParaRPr lang="en-US" sz="6000" b="1" u="sng" dirty="0">
              <a:solidFill>
                <a:schemeClr val="bg1"/>
              </a:solidFill>
              <a:latin typeface="NikoshLight" pitchFamily="2" charset="0"/>
              <a:cs typeface="NikoshLight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4661118"/>
            <a:ext cx="8001000" cy="18158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১৭৫৭সালের ২২জুন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ক্লাইভের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আগমনের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খবর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পেয়ে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নবাব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সিরাজদ্দৌলা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৫০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সহস্র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সৈন্য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পলাশী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প্রান্তরে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মীরজাফরদের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বিরুদ্ধে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যুদ্ধের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উপণিত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ভাগীরথী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নদীর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তীরবর্তী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পলাশীর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বাগানে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ইংরেজ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নবাব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সিরাজুদ্দৌলার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সৈন্যবাহিনী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অপরের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মুখোমুখী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dirty="0"/>
          </a:p>
        </p:txBody>
      </p:sp>
      <p:pic>
        <p:nvPicPr>
          <p:cNvPr id="86018" name="Picture 2" descr="E:\MOTIAR\Motiar D. Content\Histery\Nil 7\New folder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524000"/>
            <a:ext cx="8001000" cy="3048000"/>
          </a:xfrm>
          <a:prstGeom prst="rect">
            <a:avLst/>
          </a:prstGeom>
          <a:noFill/>
        </p:spPr>
      </p:pic>
      <p:pic>
        <p:nvPicPr>
          <p:cNvPr id="86019" name="Picture 3" descr="E:\MOTIAR\Motiar D. Content\Histery\Nil 7\New folder\image_1399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600200"/>
            <a:ext cx="1600200" cy="1447800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9874" name="Picture 2" descr="E:\MOTIAR\Motiar D. Content\Histery\Nil 7\New folder\1234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3200" y="1524000"/>
            <a:ext cx="1524000" cy="1440180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4191000"/>
            <a:ext cx="8077200" cy="230832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নবাবের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পক্ষে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দেশ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প্রেমিক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মীরমদন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মোহন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লাল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ফরাসী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সেনাপতি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সিনফ্রে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প্রাণপন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যুদ্ধ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নবাবের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বিজয়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আসন্ন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সেনাপতি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মীর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জাফর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যুদ্ধ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থামিয়ে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7043" name="Picture 3" descr="E:\MOTIAR\Motiar D. Content\Histery\Nil 7\New folder\plasse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381000"/>
            <a:ext cx="3962400" cy="3479800"/>
          </a:xfrm>
          <a:prstGeom prst="rect">
            <a:avLst/>
          </a:prstGeom>
          <a:noFill/>
        </p:spPr>
      </p:pic>
      <p:pic>
        <p:nvPicPr>
          <p:cNvPr id="87044" name="Picture 4" descr="E:\MOTIAR\Motiar D. Content\Histery\Nil 7\New folder\lal33806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381000"/>
            <a:ext cx="3886200" cy="347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4191000"/>
            <a:ext cx="7924800" cy="206210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সেনাপতি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মীরজাফর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যুদ্ধক্ষেত্রে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অসহযোগিতা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নীরব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দর্শকের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ভূমিকা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পালন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নবাবের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সৈন্যরা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যখন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বিশ্রাম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নিচ্ছিল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তখন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মীরজাফরের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ইঙ্গিতে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ইংরেজ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সৈন্যরা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ঝাপিয়ে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পড়ে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অনিবার্য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পরিনতি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নবাবের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পরাজয়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8066" name="Picture 2" descr="E:\MOTIAR\Motiar D. Content\Histery\Nil 7\New folder\zpage08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609600"/>
            <a:ext cx="388620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8067" name="Picture 3" descr="E:\MOTIAR\Motiar D. Content\Histery\Nil 7\New folder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609600"/>
            <a:ext cx="381000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4191000"/>
            <a:ext cx="8077200" cy="1754326"/>
          </a:xfrm>
          <a:prstGeom prst="rect">
            <a:avLst/>
          </a:prstGeom>
          <a:solidFill>
            <a:srgbClr val="0080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নবাবের পতনের কার</a:t>
            </a:r>
            <a:r>
              <a:rPr lang="en-US" sz="5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ণ</a:t>
            </a:r>
            <a:r>
              <a:rPr lang="bn-BD" sz="5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নবাব নিজেই</a:t>
            </a:r>
            <a:r>
              <a:rPr lang="en-US" sz="5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-</a:t>
            </a:r>
            <a:r>
              <a:rPr lang="bn-BD" sz="5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যুক্তি দাও।</a:t>
            </a:r>
            <a:endParaRPr lang="bn-BD" sz="5400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568404"/>
            <a:ext cx="8077200" cy="1107996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জোড়ায় কাজ</a:t>
            </a:r>
          </a:p>
        </p:txBody>
      </p:sp>
      <p:pic>
        <p:nvPicPr>
          <p:cNvPr id="4" name="Picture 3" descr="E:\MOTIAR\D,contennt Picture 2\pair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399" y="1828800"/>
            <a:ext cx="3581401" cy="2124075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7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462887"/>
            <a:ext cx="7543800" cy="1107996"/>
          </a:xfrm>
          <a:prstGeom prst="rect">
            <a:avLst/>
          </a:prstGeom>
          <a:solidFill>
            <a:srgbClr val="00206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48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bn-BD" sz="66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“নবাবের পতনের কারণ”</a:t>
            </a:r>
            <a:endParaRPr lang="bn-BD" sz="6600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4870" y="2345074"/>
            <a:ext cx="8096250" cy="258532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just"/>
            <a:r>
              <a:rPr lang="bn-BD" sz="5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নবাবের সেনাপতি মীরজাফর ও তার সহযোগীদের</a:t>
            </a:r>
            <a:r>
              <a:rPr lang="en-US" sz="5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যুদ্ধক্ষেত্রে অসহযোগীতা ও বিশ্বাসঘাতকতা।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743200"/>
            <a:ext cx="8096250" cy="1938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6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ব্যক্তিগত স্বার্থকে সবাই বড় করে দেখা</a:t>
            </a:r>
            <a:r>
              <a:rPr lang="en-US" sz="6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bn-BD" sz="6000" b="1" dirty="0">
              <a:ln w="18000">
                <a:solidFill>
                  <a:schemeClr val="tx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0" y="2263676"/>
            <a:ext cx="7848600" cy="230832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4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নবাবের রাষ্ট্র পরিচালনায় অনভিজ্ঞতা।</a:t>
            </a:r>
            <a:endParaRPr lang="bn-BD" sz="7200" b="1" dirty="0">
              <a:ln w="18000">
                <a:solidFill>
                  <a:schemeClr val="tx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2819400"/>
            <a:ext cx="8096250" cy="17543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4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নবাবের রাষ্ট্র পরিচালনায় দুরদর্শিতার অভাব।</a:t>
            </a:r>
            <a:endParaRPr lang="bn-BD" sz="5400" b="1" dirty="0">
              <a:ln w="18000">
                <a:solidFill>
                  <a:schemeClr val="tx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2589074"/>
            <a:ext cx="7924800" cy="175432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নবাবের রাষ্ট্র পরিচালনায় বিচক্ষ</a:t>
            </a:r>
            <a:r>
              <a:rPr lang="en-US" sz="5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ণ</a:t>
            </a:r>
            <a:r>
              <a:rPr lang="bn-BD" sz="5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5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400" b="1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দৃড়তার</a:t>
            </a:r>
            <a:r>
              <a:rPr lang="bn-BD" sz="5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অভাব।</a:t>
            </a:r>
            <a:endParaRPr lang="bn-BD" b="1" dirty="0">
              <a:ln w="18000">
                <a:solidFill>
                  <a:schemeClr val="tx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" y="2166878"/>
            <a:ext cx="8001000" cy="286232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just"/>
            <a:r>
              <a:rPr lang="bn-BD" sz="4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মীরজাফর নবাবের বিরুদ্ধে ষড়যন্ত্র করছে জানা সত্বেও তার উপর নির্ভর করে যুদ্ধ পরিচালনা করা।</a:t>
            </a:r>
            <a:endParaRPr lang="bn-BD" sz="6000" b="1" dirty="0">
              <a:ln w="18000">
                <a:solidFill>
                  <a:schemeClr val="tx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5800" y="2209800"/>
            <a:ext cx="7858840" cy="258532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ইংরেজ ও ফরাসীদের সম্পর্কে নবাব আলীবদ্দী খানের উপদেশকে অগ্রাহ্য করা।</a:t>
            </a:r>
            <a:endParaRPr lang="bn-BD" sz="5400" b="1" dirty="0">
              <a:ln w="18000">
                <a:solidFill>
                  <a:schemeClr val="tx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3400" y="2209800"/>
            <a:ext cx="8001000" cy="31393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66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প্রতিপক্ষ রবার্ট</a:t>
            </a:r>
            <a:r>
              <a:rPr lang="en-US" sz="66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ক্লাইভ ছিলেন দূরদর্শী , সুক্ষ ও কুটবুদ্ধি সম্পন্ন।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95865" y="2556808"/>
            <a:ext cx="8096250" cy="19389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just"/>
            <a:r>
              <a:rPr lang="bn-BD" sz="4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নবাবের শত্রুপক্ষ ছিল ঐক্যবদ্ধ এবং তাদের রণকৌশল ছিল উন্নত।</a:t>
            </a:r>
            <a:endParaRPr lang="bn-BD" sz="6000" b="1" dirty="0">
              <a:ln w="18000">
                <a:solidFill>
                  <a:schemeClr val="tx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7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7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amond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xit" presetSubtype="2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8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85799" y="533400"/>
            <a:ext cx="7766535" cy="1200329"/>
          </a:xfrm>
          <a:prstGeom prst="rect">
            <a:avLst/>
          </a:prstGeom>
          <a:solidFill>
            <a:srgbClr val="008000"/>
          </a:solidFill>
          <a:scene3d>
            <a:camera prst="orthographicFront"/>
            <a:lightRig rig="threePt" dir="t"/>
          </a:scene3d>
          <a:sp3d>
            <a:bevelB prst="relaxedInset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bn-BD" sz="7200" b="1" u="sng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পলাশীর যুদ্ধের ফলাফল</a:t>
            </a:r>
            <a:endParaRPr lang="bn-BD" sz="7200" b="1" u="sng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9875" name="Picture 3" descr="E:\MOTIAR\Motiar D. Content\Histery\Nil 7\New folder\B0011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133600"/>
            <a:ext cx="3657600" cy="41719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9876" name="Picture 4" descr="E:\MOTIAR\Motiar D. Content\Histery\Nil 7\New folder\east_indi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133600"/>
            <a:ext cx="3880335" cy="41719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0" y="5334000"/>
            <a:ext cx="7543800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4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বাংলার স্বাধীন</a:t>
            </a:r>
            <a:r>
              <a:rPr lang="en-US" sz="4000" b="1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</a:t>
            </a:r>
            <a:r>
              <a:rPr lang="bn-BD" sz="4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সূর্য অস্তমিত </a:t>
            </a:r>
            <a:r>
              <a:rPr lang="en-US" sz="4000" b="1" dirty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</a:t>
            </a:r>
            <a:r>
              <a:rPr lang="bn-BD" sz="4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য়।</a:t>
            </a:r>
            <a:endParaRPr lang="bn-BD" sz="4000" b="1" dirty="0">
              <a:ln w="18000">
                <a:solidFill>
                  <a:schemeClr val="tx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5" descr="E:\MOTIAR\Motiar D. Content\Histery\Nil 7\New folder\thumb_286_394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609600"/>
            <a:ext cx="7467600" cy="41719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7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4735436"/>
            <a:ext cx="8077200" cy="1323439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4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নবাব সিরাজউদ</a:t>
            </a:r>
            <a:r>
              <a:rPr lang="en-US" sz="4000" b="1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দৌ</a:t>
            </a:r>
            <a:r>
              <a:rPr lang="bn-BD" sz="4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লার পরাজয় ও মৃত্যু</a:t>
            </a:r>
            <a:r>
              <a:rPr lang="en-US" sz="4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b="1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ঔপনিবেশিক</a:t>
            </a:r>
            <a:r>
              <a:rPr lang="en-US" sz="4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শাসনের</a:t>
            </a:r>
            <a:r>
              <a:rPr lang="en-US" sz="4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পথ</a:t>
            </a:r>
            <a:r>
              <a:rPr lang="en-US" sz="4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সুগম</a:t>
            </a:r>
            <a:r>
              <a:rPr lang="en-US" sz="4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bn-BD" sz="4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।</a:t>
            </a:r>
            <a:endParaRPr lang="bn-BD" sz="4000" b="1" dirty="0">
              <a:ln w="18000">
                <a:solidFill>
                  <a:schemeClr val="tx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9875" name="Picture 3" descr="E:\MOTIAR\Motiar D. Content\Histery\Nil 7\New folder\index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609600"/>
            <a:ext cx="3810000" cy="3124200"/>
          </a:xfrm>
          <a:prstGeom prst="ellipse">
            <a:avLst/>
          </a:prstGeom>
          <a:ln>
            <a:solidFill>
              <a:srgbClr val="FFFF00"/>
            </a:solidFill>
          </a:ln>
          <a:effectLst>
            <a:softEdge rad="112500"/>
          </a:effectLst>
        </p:spPr>
      </p:pic>
      <p:pic>
        <p:nvPicPr>
          <p:cNvPr id="79878" name="Picture 6" descr="E:\MOTIAR\Motiar D. Content\Histery\Nil 7\New folder\10956502314_18ebc5bbf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609600"/>
            <a:ext cx="4038600" cy="3352800"/>
          </a:xfrm>
          <a:prstGeom prst="ellipse">
            <a:avLst/>
          </a:prstGeom>
          <a:ln>
            <a:solidFill>
              <a:schemeClr val="accent1"/>
            </a:solidFill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7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4419600"/>
            <a:ext cx="6781800" cy="92333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just"/>
            <a:r>
              <a:rPr lang="bn-BD" sz="5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মীরজাফর নামে মাত্র নবাব হয়।</a:t>
            </a:r>
          </a:p>
        </p:txBody>
      </p:sp>
      <p:pic>
        <p:nvPicPr>
          <p:cNvPr id="54275" name="Picture 3" descr="E:\MOTIAR\Motiar D. Content\Histery\Nil 7\New folder\Clive and Jaf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457200"/>
            <a:ext cx="3810000" cy="3657600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1922" name="Picture 2" descr="E:\MOTIAR\Motiar D. Content\Histery\Nil 7\New folder\মীর জফরের আসন গ্রহণ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533400"/>
            <a:ext cx="3657600" cy="3505200"/>
          </a:xfrm>
          <a:prstGeom prst="ellipse">
            <a:avLst/>
          </a:prstGeom>
          <a:ln w="63500" cap="rnd">
            <a:solidFill>
              <a:srgbClr val="00B0F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8268" y="5562600"/>
            <a:ext cx="7809931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bn-BD" sz="48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প্রকৃত ক্ষমতার মালিক হয় রবার্ট ক্লাইভ।</a:t>
            </a:r>
            <a:endParaRPr lang="bn-BD" sz="4800" b="1" dirty="0">
              <a:ln w="18000">
                <a:solidFill>
                  <a:schemeClr val="tx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5298" name="Picture 2" descr="E:\MOTIAR\Motiar D. Content\Histery\Nil 7\New folder\152473-004-E0D19F3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8268" y="533400"/>
            <a:ext cx="7809931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0030" y="5065397"/>
            <a:ext cx="7954370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ইংরেজরা বাংলায় একচেটিয়া ব্যবসা বানি</a:t>
            </a:r>
            <a:r>
              <a:rPr lang="en-US" sz="4000" b="1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জ্যের</a:t>
            </a:r>
            <a:r>
              <a:rPr lang="en-US" sz="4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অধিকার লাভ করে।</a:t>
            </a:r>
            <a:endParaRPr lang="bn-BD" sz="4000" b="1" dirty="0">
              <a:ln w="18000">
                <a:solidFill>
                  <a:schemeClr val="tx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E:\MOTIAR\Motiar D. Content\Histery\Nil 7\New folder\stories-abercrombie-vs-for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0030" y="533400"/>
            <a:ext cx="7954370" cy="434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1" y="5257800"/>
            <a:ext cx="8077200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just"/>
            <a:r>
              <a:rPr lang="bn-BD" sz="4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সমগ্র উপমহাদেশে কোম্পানীর শাষণ প্রতিষ্ঠা পায়।</a:t>
            </a:r>
          </a:p>
        </p:txBody>
      </p:sp>
      <p:pic>
        <p:nvPicPr>
          <p:cNvPr id="83972" name="Picture 4" descr="E:\MOTIAR\Motiar D. Content\Histery\Nil 7\New folder\presi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457200"/>
            <a:ext cx="3657600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3975" name="Picture 7" descr="E:\MOTIAR\Motiar D. Content\Histery\Nil 7\New folder\arms17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457200"/>
            <a:ext cx="3657600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7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7048" y="3962400"/>
            <a:ext cx="8077200" cy="212365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400" dirty="0" smtClean="0">
                <a:latin typeface="NikoshBAN" pitchFamily="2" charset="0"/>
                <a:cs typeface="NikoshBAN" pitchFamily="2" charset="0"/>
              </a:rPr>
              <a:t>"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পলাশী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যুদ্ধের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ইংরেজ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পেল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দায়িত্বহীন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ক্ষমতা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নবাব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পেল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ক্ষমতাহীন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দায়িত্ব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”-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উক্তিটি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7048" y="304800"/>
            <a:ext cx="807720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7826" name="Picture 2" descr="E:\MOTIAR\D,contennt Picture 2\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14098" y="1752600"/>
            <a:ext cx="1943100" cy="1905000"/>
          </a:xfrm>
          <a:prstGeom prst="ellipse">
            <a:avLst/>
          </a:prstGeom>
          <a:ln w="63500" cap="rnd">
            <a:solidFill>
              <a:srgbClr val="FF33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Quad Arrow Callout 2"/>
          <p:cNvSpPr/>
          <p:nvPr/>
        </p:nvSpPr>
        <p:spPr>
          <a:xfrm>
            <a:off x="762000" y="533400"/>
            <a:ext cx="3505200" cy="2133600"/>
          </a:xfrm>
          <a:prstGeom prst="quadArrowCallout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পলাশী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যুদ্ধ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Quad Arrow Callout 3"/>
          <p:cNvSpPr/>
          <p:nvPr/>
        </p:nvSpPr>
        <p:spPr>
          <a:xfrm>
            <a:off x="5029200" y="4114800"/>
            <a:ext cx="3352800" cy="2362200"/>
          </a:xfrm>
          <a:prstGeom prst="quadArrowCallout">
            <a:avLst/>
          </a:prstGeom>
          <a:solidFill>
            <a:schemeClr val="accent4">
              <a:lumMod val="1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ইংরেজ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সেনাপতির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Quad Arrow Callout 4"/>
          <p:cNvSpPr/>
          <p:nvPr/>
        </p:nvSpPr>
        <p:spPr>
          <a:xfrm>
            <a:off x="762000" y="4191000"/>
            <a:ext cx="3505200" cy="2362200"/>
          </a:xfrm>
          <a:prstGeom prst="quadArrowCallout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নবাব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পতনে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2800" y="2866367"/>
            <a:ext cx="24765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Sun 1"/>
          <p:cNvSpPr/>
          <p:nvPr/>
        </p:nvSpPr>
        <p:spPr>
          <a:xfrm>
            <a:off x="5029200" y="533400"/>
            <a:ext cx="3352800" cy="2133600"/>
          </a:xfrm>
          <a:prstGeom prst="sun">
            <a:avLst/>
          </a:prstGeom>
          <a:solidFill>
            <a:srgbClr val="FF33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bg1"/>
                </a:solidFill>
                <a:latin typeface="NikoshLight" pitchFamily="2" charset="0"/>
                <a:cs typeface="NikoshLight" pitchFamily="2" charset="0"/>
              </a:rPr>
              <a:t>শওকত</a:t>
            </a:r>
            <a:r>
              <a:rPr lang="en-US" sz="2800" dirty="0" smtClean="0">
                <a:solidFill>
                  <a:schemeClr val="bg1"/>
                </a:solidFill>
                <a:latin typeface="NikoshLight" pitchFamily="2" charset="0"/>
                <a:cs typeface="NikoshLight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Light" pitchFamily="2" charset="0"/>
                <a:cs typeface="NikoshLight" pitchFamily="2" charset="0"/>
              </a:rPr>
              <a:t>জং</a:t>
            </a:r>
            <a:r>
              <a:rPr lang="en-US" sz="2800" dirty="0" smtClean="0">
                <a:solidFill>
                  <a:schemeClr val="bg1"/>
                </a:solidFill>
                <a:latin typeface="NikoshLight" pitchFamily="2" charset="0"/>
                <a:cs typeface="NikoshLight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Light" pitchFamily="2" charset="0"/>
                <a:cs typeface="NikoshLight" pitchFamily="2" charset="0"/>
              </a:rPr>
              <a:t>কে</a:t>
            </a:r>
            <a:r>
              <a:rPr lang="en-US" sz="2800" dirty="0" smtClean="0">
                <a:solidFill>
                  <a:schemeClr val="bg1"/>
                </a:solidFill>
                <a:latin typeface="NikoshLight" pitchFamily="2" charset="0"/>
                <a:cs typeface="NikoshLight" pitchFamily="2" charset="0"/>
              </a:rPr>
              <a:t>?</a:t>
            </a:r>
            <a:endParaRPr lang="en-US" sz="2800" dirty="0">
              <a:solidFill>
                <a:schemeClr val="bg1"/>
              </a:solidFill>
              <a:latin typeface="NikoshLight" pitchFamily="2" charset="0"/>
              <a:cs typeface="Nikosh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2193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447800" y="2590800"/>
            <a:ext cx="571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381000"/>
            <a:ext cx="7848600" cy="1015663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b="1" u="sng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000" b="1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5" descr="E:\MOTIAR\D,contennt Picture 2\hom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524000"/>
            <a:ext cx="4267200" cy="3124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00" y="5029200"/>
            <a:ext cx="784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নবাবের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পতনে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ভুমিকা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বেশি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8311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E:\MOTIAR\D,contennt Picture 2\222222222222222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45721"/>
            <a:ext cx="7924800" cy="609035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819401" y="3200400"/>
            <a:ext cx="3657600" cy="144655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8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8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698</TotalTime>
  <Words>665</Words>
  <Application>Microsoft Office PowerPoint</Application>
  <PresentationFormat>On-screen Show (4:3)</PresentationFormat>
  <Paragraphs>78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Paper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Motiar</dc:creator>
  <cp:lastModifiedBy>Windows User</cp:lastModifiedBy>
  <cp:revision>86</cp:revision>
  <dcterms:created xsi:type="dcterms:W3CDTF">2015-04-29T14:00:52Z</dcterms:created>
  <dcterms:modified xsi:type="dcterms:W3CDTF">2020-03-10T11:27:58Z</dcterms:modified>
</cp:coreProperties>
</file>