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87" r:id="rId3"/>
    <p:sldId id="260" r:id="rId4"/>
    <p:sldId id="285" r:id="rId5"/>
    <p:sldId id="259" r:id="rId6"/>
    <p:sldId id="274" r:id="rId7"/>
    <p:sldId id="286" r:id="rId8"/>
    <p:sldId id="275" r:id="rId9"/>
    <p:sldId id="276" r:id="rId10"/>
    <p:sldId id="277" r:id="rId11"/>
    <p:sldId id="264" r:id="rId12"/>
    <p:sldId id="283" r:id="rId13"/>
    <p:sldId id="284" r:id="rId14"/>
    <p:sldId id="282"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2F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71" autoAdjust="0"/>
  </p:normalViewPr>
  <p:slideViewPr>
    <p:cSldViewPr>
      <p:cViewPr>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D46D8-7355-4DD3-AC50-9168453D5DA8}" type="datetimeFigureOut">
              <a:rPr lang="en-US" smtClean="0"/>
              <a:t>10-Mar-20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E14C8-BF63-409D-AA50-6EA0FA0945B5}" type="slidenum">
              <a:rPr lang="en-US" smtClean="0"/>
              <a:t>‹#›</a:t>
            </a:fld>
            <a:endParaRPr lang="en-US"/>
          </a:p>
        </p:txBody>
      </p:sp>
    </p:spTree>
    <p:extLst>
      <p:ext uri="{BB962C8B-B14F-4D97-AF65-F5344CB8AC3E}">
        <p14:creationId xmlns:p14="http://schemas.microsoft.com/office/powerpoint/2010/main" val="3062203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DE14C8-BF63-409D-AA50-6EA0FA0945B5}" type="slidenum">
              <a:rPr lang="en-US" smtClean="0"/>
              <a:t>1</a:t>
            </a:fld>
            <a:endParaRPr lang="en-US"/>
          </a:p>
        </p:txBody>
      </p:sp>
    </p:spTree>
    <p:extLst>
      <p:ext uri="{BB962C8B-B14F-4D97-AF65-F5344CB8AC3E}">
        <p14:creationId xmlns:p14="http://schemas.microsoft.com/office/powerpoint/2010/main" val="1559291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10-Mar-20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10-Mar-20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6650">
              <a:schemeClr val="bg1"/>
            </a:gs>
            <a:gs pos="0">
              <a:schemeClr val="bg1"/>
            </a:gs>
            <a:gs pos="10000">
              <a:schemeClr val="bg1"/>
            </a:gs>
            <a:gs pos="50000">
              <a:schemeClr val="bg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8" name="TextBox 7"/>
          <p:cNvSpPr txBox="1"/>
          <p:nvPr/>
        </p:nvSpPr>
        <p:spPr>
          <a:xfrm>
            <a:off x="1143000" y="304800"/>
            <a:ext cx="6858000" cy="1569660"/>
          </a:xfrm>
          <a:prstGeom prst="rect">
            <a:avLst/>
          </a:prstGeom>
          <a:noFill/>
        </p:spPr>
        <p:txBody>
          <a:bodyPr wrap="square" rtlCol="0">
            <a:spAutoFit/>
          </a:bodyPr>
          <a:lstStyle/>
          <a:p>
            <a:pPr algn="ctr"/>
            <a:r>
              <a:rPr lang="bn-BD" sz="9600" dirty="0" smtClean="0">
                <a:solidFill>
                  <a:srgbClr val="00B050"/>
                </a:solidFill>
                <a:latin typeface="NikoshBAN" pitchFamily="2" charset="0"/>
                <a:cs typeface="NikoshBAN" pitchFamily="2" charset="0"/>
              </a:rPr>
              <a:t>স্বাগতম</a:t>
            </a:r>
            <a:endParaRPr lang="en-US" sz="2400" dirty="0">
              <a:solidFill>
                <a:srgbClr val="00B050"/>
              </a:solidFill>
              <a:latin typeface="NikoshBAN" pitchFamily="2" charset="0"/>
              <a:cs typeface="NikoshBAN" pitchFamily="2" charset="0"/>
            </a:endParaRP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057399"/>
            <a:ext cx="6858000" cy="4114801"/>
          </a:xfrm>
          <a:prstGeom prst="rect">
            <a:avLst/>
          </a:prstGeom>
        </p:spPr>
      </p:pic>
    </p:spTree>
    <p:extLst>
      <p:ext uri="{BB962C8B-B14F-4D97-AF65-F5344CB8AC3E}">
        <p14:creationId xmlns:p14="http://schemas.microsoft.com/office/powerpoint/2010/main" val="30610060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1219200" y="143301"/>
            <a:ext cx="6400800" cy="1219200"/>
          </a:xfrm>
          <a:prstGeom prst="flowChartPunchedTape">
            <a:avLst/>
          </a:prstGeom>
          <a:solidFill>
            <a:schemeClr val="accent2">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latin typeface="NikoshBAN" pitchFamily="2" charset="0"/>
                <a:cs typeface="NikoshBAN" pitchFamily="2" charset="0"/>
              </a:rPr>
              <a:t>মুজি</a:t>
            </a:r>
            <a:r>
              <a:rPr lang="en-US" sz="4400" dirty="0">
                <a:latin typeface="NikoshBAN" pitchFamily="2" charset="0"/>
                <a:cs typeface="NikoshBAN" pitchFamily="2" charset="0"/>
              </a:rPr>
              <a:t>ব</a:t>
            </a:r>
            <a:r>
              <a:rPr lang="bn-BD" sz="4400" dirty="0" smtClean="0">
                <a:latin typeface="NikoshBAN" pitchFamily="2" charset="0"/>
                <a:cs typeface="NikoshBAN" pitchFamily="2" charset="0"/>
              </a:rPr>
              <a:t>নগর </a:t>
            </a:r>
            <a:r>
              <a:rPr lang="bn-BD" sz="4400" dirty="0" smtClean="0">
                <a:latin typeface="NikoshBAN" pitchFamily="2" charset="0"/>
                <a:cs typeface="NikoshBAN" pitchFamily="2" charset="0"/>
              </a:rPr>
              <a:t>সরকারের শপথ গ্রহন</a:t>
            </a:r>
            <a:endParaRPr lang="en-US" sz="4400" dirty="0">
              <a:latin typeface="NikoshBAN" pitchFamily="2" charset="0"/>
              <a:cs typeface="NikoshBAN"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51" y="1695450"/>
            <a:ext cx="8446477" cy="4400550"/>
          </a:xfrm>
          <a:prstGeom prst="rect">
            <a:avLst/>
          </a:prstGeom>
          <a:ln w="76200">
            <a:solidFill>
              <a:schemeClr val="accent2">
                <a:lumMod val="75000"/>
              </a:schemeClr>
            </a:solidFill>
          </a:ln>
        </p:spPr>
      </p:pic>
    </p:spTree>
    <p:extLst>
      <p:ext uri="{BB962C8B-B14F-4D97-AF65-F5344CB8AC3E}">
        <p14:creationId xmlns:p14="http://schemas.microsoft.com/office/powerpoint/2010/main" val="24943955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anim calcmode="lin" valueType="num">
                                      <p:cBhvr>
                                        <p:cTn id="13" dur="500" fill="hold"/>
                                        <p:tgtEl>
                                          <p:spTgt spid="4"/>
                                        </p:tgtEl>
                                        <p:attrNameLst>
                                          <p:attrName>ppt_x</p:attrName>
                                        </p:attrNameLst>
                                      </p:cBhvr>
                                      <p:tavLst>
                                        <p:tav tm="0">
                                          <p:val>
                                            <p:strVal val="#ppt_x"/>
                                          </p:val>
                                        </p:tav>
                                        <p:tav tm="100000">
                                          <p:val>
                                            <p:strVal val="#ppt_x"/>
                                          </p:val>
                                        </p:tav>
                                      </p:tavLst>
                                    </p:anim>
                                    <p:anim calcmode="lin" valueType="num">
                                      <p:cBhvr>
                                        <p:cTn id="14" dur="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1600201"/>
            <a:ext cx="7162800" cy="4648200"/>
          </a:xfrm>
        </p:spPr>
      </p:pic>
      <p:sp>
        <p:nvSpPr>
          <p:cNvPr id="5" name="Flowchart: Punched Tape 4"/>
          <p:cNvSpPr/>
          <p:nvPr/>
        </p:nvSpPr>
        <p:spPr>
          <a:xfrm>
            <a:off x="990600" y="457200"/>
            <a:ext cx="7162800" cy="762000"/>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accent1">
                    <a:lumMod val="50000"/>
                  </a:schemeClr>
                </a:solidFill>
                <a:latin typeface="NikoshBAN" pitchFamily="2" charset="0"/>
                <a:cs typeface="NikoshBAN" pitchFamily="2" charset="0"/>
              </a:rPr>
              <a:t>পাকিস্তানি বাহিনীর আত্মসমর্পন</a:t>
            </a:r>
            <a:endParaRPr lang="en-US" sz="3600" dirty="0">
              <a:solidFill>
                <a:schemeClr val="accent1">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36186808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anim calcmode="lin" valueType="num">
                                      <p:cBhvr>
                                        <p:cTn id="13" dur="2000" fill="hold"/>
                                        <p:tgtEl>
                                          <p:spTgt spid="5"/>
                                        </p:tgtEl>
                                        <p:attrNameLst>
                                          <p:attrName>ppt_w</p:attrName>
                                        </p:attrNameLst>
                                      </p:cBhvr>
                                      <p:tavLst>
                                        <p:tav tm="0" fmla="#ppt_w*sin(2.5*pi*$)">
                                          <p:val>
                                            <p:fltVal val="0"/>
                                          </p:val>
                                        </p:tav>
                                        <p:tav tm="100000">
                                          <p:val>
                                            <p:fltVal val="1"/>
                                          </p:val>
                                        </p:tav>
                                      </p:tavLst>
                                    </p:anim>
                                    <p:anim calcmode="lin" valueType="num">
                                      <p:cBhvr>
                                        <p:cTn id="14"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990600" y="304800"/>
            <a:ext cx="5562600" cy="1143000"/>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accent2"/>
                </a:solidFill>
                <a:latin typeface="NikoshBAN" pitchFamily="2" charset="0"/>
                <a:cs typeface="NikoshBAN" pitchFamily="2" charset="0"/>
              </a:rPr>
              <a:t>দলীয় কাজ</a:t>
            </a:r>
            <a:endParaRPr lang="en-US" sz="5400" dirty="0">
              <a:solidFill>
                <a:schemeClr val="accent2"/>
              </a:solidFill>
              <a:latin typeface="NikoshBAN" pitchFamily="2" charset="0"/>
              <a:cs typeface="NikoshBAN" pitchFamily="2" charset="0"/>
            </a:endParaRPr>
          </a:p>
        </p:txBody>
      </p:sp>
      <p:sp>
        <p:nvSpPr>
          <p:cNvPr id="5" name="Flowchart: Punched Tape 4"/>
          <p:cNvSpPr/>
          <p:nvPr/>
        </p:nvSpPr>
        <p:spPr>
          <a:xfrm>
            <a:off x="533400" y="1828800"/>
            <a:ext cx="8077200" cy="3962400"/>
          </a:xfrm>
          <a:prstGeom prst="flowChartPunchedTape">
            <a:avLst/>
          </a:prstGeom>
          <a:solidFill>
            <a:schemeClr val="accent2">
              <a:lumMod val="60000"/>
              <a:lumOff val="40000"/>
            </a:schemeClr>
          </a:solidFill>
          <a:ln w="31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rgbClr val="002060"/>
                </a:solidFill>
                <a:latin typeface="NikoshBAN" pitchFamily="2" charset="0"/>
                <a:cs typeface="NikoshBAN" pitchFamily="2" charset="0"/>
              </a:rPr>
              <a:t>মুক্তিযুদ্ধে মুজিবনগর সরকারের ভুমিকা কি ছিল?-ব্যাখ্যা কর।</a:t>
            </a:r>
            <a:endParaRPr lang="en-US" sz="48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24321516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723900" y="152400"/>
            <a:ext cx="7543800" cy="1676400"/>
          </a:xfrm>
          <a:prstGeom prst="flowChartPunchedTap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FF0000"/>
                </a:solidFill>
                <a:latin typeface="NikoshBAN" pitchFamily="2" charset="0"/>
                <a:cs typeface="NikoshBAN" pitchFamily="2" charset="0"/>
              </a:rPr>
              <a:t>বাড়ীর কাজ</a:t>
            </a:r>
            <a:endParaRPr lang="en-US" sz="7200" dirty="0">
              <a:solidFill>
                <a:srgbClr val="FF0000"/>
              </a:solidFill>
              <a:latin typeface="NikoshBAN" pitchFamily="2" charset="0"/>
              <a:cs typeface="NikoshBAN" pitchFamily="2" charset="0"/>
            </a:endParaRPr>
          </a:p>
        </p:txBody>
      </p:sp>
      <p:sp>
        <p:nvSpPr>
          <p:cNvPr id="5" name="Flowchart: Punched Tape 4"/>
          <p:cNvSpPr/>
          <p:nvPr/>
        </p:nvSpPr>
        <p:spPr>
          <a:xfrm>
            <a:off x="304800" y="2209800"/>
            <a:ext cx="8382000" cy="4038600"/>
          </a:xfrm>
          <a:prstGeom prst="flowChartPunchedTape">
            <a:avLst/>
          </a:prstGeom>
          <a:solidFill>
            <a:srgbClr val="92D05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solidFill>
                <a:latin typeface="NikoshBAN" pitchFamily="2" charset="0"/>
                <a:cs typeface="NikoshBAN" pitchFamily="2" charset="0"/>
              </a:rPr>
              <a:t>‘বাংলাদেশের স্বাধীনতা আন্দোলনে বঙ্গবন্ধুই ছিল পথ প্রদর্শক’ -উক্তিটির স্বপক্ষে ব্যাখ্যা কর ।</a:t>
            </a:r>
            <a:endParaRPr lang="en-US" sz="40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3487163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iterate type="lt">
                                    <p:tmPct val="10000"/>
                                  </p:iterate>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2743200" y="152400"/>
            <a:ext cx="3886200" cy="1185672"/>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002060"/>
                </a:solidFill>
                <a:latin typeface="NikoshBAN" pitchFamily="2" charset="0"/>
                <a:cs typeface="NikoshBAN" pitchFamily="2" charset="0"/>
              </a:rPr>
              <a:t>মূল্যায়ন</a:t>
            </a:r>
            <a:endParaRPr lang="en-US" sz="6000" dirty="0">
              <a:solidFill>
                <a:srgbClr val="002060"/>
              </a:solidFill>
            </a:endParaRPr>
          </a:p>
        </p:txBody>
      </p:sp>
      <p:sp>
        <p:nvSpPr>
          <p:cNvPr id="5" name="Flowchart: Punched Tape 4"/>
          <p:cNvSpPr/>
          <p:nvPr/>
        </p:nvSpPr>
        <p:spPr>
          <a:xfrm>
            <a:off x="76200" y="1524000"/>
            <a:ext cx="8839200" cy="4953000"/>
          </a:xfrm>
          <a:prstGeom prst="flowChartPunchedTap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600" dirty="0" smtClean="0">
                <a:solidFill>
                  <a:schemeClr val="tx1">
                    <a:lumMod val="95000"/>
                    <a:lumOff val="5000"/>
                  </a:schemeClr>
                </a:solidFill>
                <a:latin typeface="NikoshBAN" pitchFamily="2" charset="0"/>
                <a:cs typeface="NikoshBAN" pitchFamily="2" charset="0"/>
              </a:rPr>
              <a:t>১। মুজিব নগর সরকারের প্রধান মন্ত্রী কে ছিলেন ?</a:t>
            </a:r>
          </a:p>
          <a:p>
            <a:r>
              <a:rPr lang="bn-BD" sz="3600" dirty="0" smtClean="0">
                <a:solidFill>
                  <a:schemeClr val="tx1">
                    <a:lumMod val="95000"/>
                    <a:lumOff val="5000"/>
                  </a:schemeClr>
                </a:solidFill>
                <a:latin typeface="NikoshBAN" pitchFamily="2" charset="0"/>
                <a:cs typeface="NikoshBAN" pitchFamily="2" charset="0"/>
              </a:rPr>
              <a:t>২। বঙ্গবন্ধু কোন তারিখে রেসকোর্স ময়দানে ভাষণে দেন ?</a:t>
            </a:r>
          </a:p>
          <a:p>
            <a:r>
              <a:rPr lang="bn-BD" sz="3600" dirty="0" smtClean="0">
                <a:solidFill>
                  <a:schemeClr val="tx1">
                    <a:lumMod val="95000"/>
                    <a:lumOff val="5000"/>
                  </a:schemeClr>
                </a:solidFill>
                <a:latin typeface="NikoshBAN" pitchFamily="2" charset="0"/>
                <a:cs typeface="NikoshBAN" pitchFamily="2" charset="0"/>
              </a:rPr>
              <a:t>৩। ১৯৭০ সালের নির্বাচনে কোন দল সংখ্যাগরিষ্ঠতা লাভ কর ?</a:t>
            </a:r>
            <a:endParaRPr lang="en-US" sz="3600" dirty="0">
              <a:solidFill>
                <a:schemeClr val="tx1">
                  <a:lumMod val="95000"/>
                  <a:lumOff val="5000"/>
                </a:schemeClr>
              </a:solidFill>
              <a:latin typeface="NikoshBAN" pitchFamily="2" charset="0"/>
              <a:cs typeface="NikoshBAN" pitchFamily="2" charset="0"/>
            </a:endParaRPr>
          </a:p>
        </p:txBody>
      </p:sp>
    </p:spTree>
    <p:extLst>
      <p:ext uri="{BB962C8B-B14F-4D97-AF65-F5344CB8AC3E}">
        <p14:creationId xmlns:p14="http://schemas.microsoft.com/office/powerpoint/2010/main" val="32871168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iterate type="wd">
                                    <p:tmPct val="10000"/>
                                  </p:iterate>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649" y="1371600"/>
            <a:ext cx="7846551" cy="4380870"/>
          </a:xfrm>
          <a:ln w="19050">
            <a:solidFill>
              <a:schemeClr val="tx1"/>
            </a:solidFill>
          </a:ln>
        </p:spPr>
      </p:pic>
      <p:sp>
        <p:nvSpPr>
          <p:cNvPr id="5" name="Flowchart: Punched Tape 4"/>
          <p:cNvSpPr/>
          <p:nvPr/>
        </p:nvSpPr>
        <p:spPr>
          <a:xfrm>
            <a:off x="609600" y="0"/>
            <a:ext cx="7848600" cy="1295400"/>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FF0000"/>
                </a:solidFill>
                <a:latin typeface="NikoshBAN" pitchFamily="2" charset="0"/>
                <a:cs typeface="NikoshBAN" pitchFamily="2" charset="0"/>
              </a:rPr>
              <a:t>হৃদয়ে বাংলাদেশ</a:t>
            </a:r>
            <a:endParaRPr lang="en-US" sz="4000" dirty="0">
              <a:solidFill>
                <a:srgbClr val="FF0000"/>
              </a:solidFill>
              <a:latin typeface="NikoshBAN" pitchFamily="2" charset="0"/>
              <a:cs typeface="NikoshBAN" pitchFamily="2" charset="0"/>
            </a:endParaRPr>
          </a:p>
        </p:txBody>
      </p:sp>
      <p:sp>
        <p:nvSpPr>
          <p:cNvPr id="8" name="Flowchart: Punched Tape 7"/>
          <p:cNvSpPr/>
          <p:nvPr/>
        </p:nvSpPr>
        <p:spPr>
          <a:xfrm>
            <a:off x="609600" y="5943600"/>
            <a:ext cx="7848600" cy="762000"/>
          </a:xfrm>
          <a:prstGeom prst="flowChartPunchedTape">
            <a:avLst/>
          </a:prstGeom>
          <a:solidFill>
            <a:srgbClr val="00B050"/>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rgbClr val="FF0000"/>
                </a:solidFill>
                <a:latin typeface="NikoshBAN" pitchFamily="2" charset="0"/>
                <a:cs typeface="NikoshBAN" pitchFamily="2" charset="0"/>
              </a:rPr>
              <a:t>ধন্যবাদ</a:t>
            </a:r>
            <a:endParaRPr lang="en-US" sz="3600" dirty="0">
              <a:solidFill>
                <a:srgbClr val="FF0000"/>
              </a:solidFill>
              <a:latin typeface="NikoshBAN" pitchFamily="2" charset="0"/>
              <a:cs typeface="NikoshBAN" pitchFamily="2" charset="0"/>
            </a:endParaRPr>
          </a:p>
        </p:txBody>
      </p:sp>
    </p:spTree>
    <p:extLst>
      <p:ext uri="{BB962C8B-B14F-4D97-AF65-F5344CB8AC3E}">
        <p14:creationId xmlns:p14="http://schemas.microsoft.com/office/powerpoint/2010/main" val="37978550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in)">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81000"/>
            <a:ext cx="5334000" cy="646331"/>
          </a:xfrm>
          <a:prstGeom prst="rect">
            <a:avLst/>
          </a:prstGeom>
          <a:noFill/>
        </p:spPr>
        <p:txBody>
          <a:bodyPr wrap="square" rtlCol="0">
            <a:spAutoFit/>
          </a:bodyPr>
          <a:lstStyle/>
          <a:p>
            <a:pPr algn="ctr"/>
            <a:r>
              <a:rPr lang="en-US" sz="3600" b="1" u="sng" dirty="0" err="1" smtClean="0">
                <a:solidFill>
                  <a:srgbClr val="FFFF00"/>
                </a:solidFill>
                <a:latin typeface="NikoshBAN" pitchFamily="2" charset="0"/>
                <a:cs typeface="NikoshBAN" pitchFamily="2" charset="0"/>
              </a:rPr>
              <a:t>পরিচিতি</a:t>
            </a:r>
            <a:endParaRPr lang="en-US" sz="3600" b="1" u="sng" dirty="0">
              <a:solidFill>
                <a:srgbClr val="FFFF00"/>
              </a:solidFill>
              <a:latin typeface="NikoshBAN" pitchFamily="2" charset="0"/>
              <a:cs typeface="NikoshBAN" pitchFamily="2" charset="0"/>
            </a:endParaRPr>
          </a:p>
        </p:txBody>
      </p:sp>
      <p:sp>
        <p:nvSpPr>
          <p:cNvPr id="5" name="TextBox 4"/>
          <p:cNvSpPr txBox="1"/>
          <p:nvPr/>
        </p:nvSpPr>
        <p:spPr>
          <a:xfrm>
            <a:off x="381000" y="1828800"/>
            <a:ext cx="3581400" cy="2523768"/>
          </a:xfrm>
          <a:prstGeom prst="rect">
            <a:avLst/>
          </a:prstGeom>
          <a:noFill/>
        </p:spPr>
        <p:txBody>
          <a:bodyPr wrap="square" rtlCol="0">
            <a:spAutoFit/>
          </a:bodyPr>
          <a:lstStyle/>
          <a:p>
            <a:r>
              <a:rPr lang="bn-BD" sz="2800" dirty="0">
                <a:solidFill>
                  <a:srgbClr val="FFFF00"/>
                </a:solidFill>
                <a:latin typeface="NikoshBAN" pitchFamily="2" charset="0"/>
                <a:cs typeface="NikoshBAN" pitchFamily="2" charset="0"/>
              </a:rPr>
              <a:t>শ্রেণি-নবম</a:t>
            </a:r>
          </a:p>
          <a:p>
            <a:r>
              <a:rPr lang="bn-BD" sz="2800" dirty="0">
                <a:solidFill>
                  <a:srgbClr val="FFFF00"/>
                </a:solidFill>
                <a:latin typeface="NikoshBAN" pitchFamily="2" charset="0"/>
                <a:cs typeface="NikoshBAN" pitchFamily="2" charset="0"/>
              </a:rPr>
              <a:t>বিষয়- বাংলাদেশের ইতিহাস ও বিশ্বসভ্যতা</a:t>
            </a:r>
          </a:p>
          <a:p>
            <a:r>
              <a:rPr lang="bn-BD" sz="2800" dirty="0">
                <a:solidFill>
                  <a:srgbClr val="FFFF00"/>
                </a:solidFill>
                <a:latin typeface="NikoshBAN" pitchFamily="2" charset="0"/>
                <a:cs typeface="NikoshBAN" pitchFamily="2" charset="0"/>
              </a:rPr>
              <a:t>অধ্যায়-দ্বাদশ</a:t>
            </a:r>
          </a:p>
          <a:p>
            <a:r>
              <a:rPr lang="bn-BD" sz="2800" dirty="0">
                <a:solidFill>
                  <a:srgbClr val="FFFF00"/>
                </a:solidFill>
                <a:latin typeface="NikoshBAN" pitchFamily="2" charset="0"/>
                <a:cs typeface="NikoshBAN" pitchFamily="2" charset="0"/>
              </a:rPr>
              <a:t>সত্তরের নির্বাচন এবং মুক্তিযুদ্ধ</a:t>
            </a:r>
            <a:endParaRPr lang="en-US" sz="2800" dirty="0">
              <a:solidFill>
                <a:srgbClr val="FFFF00"/>
              </a:solidFill>
              <a:latin typeface="NikoshBAN" pitchFamily="2" charset="0"/>
              <a:cs typeface="NikoshBAN" pitchFamily="2" charset="0"/>
            </a:endParaRPr>
          </a:p>
          <a:p>
            <a:endParaRPr lang="en-US" sz="1600" dirty="0">
              <a:solidFill>
                <a:srgbClr val="FFFF00"/>
              </a:solidFill>
            </a:endParaRPr>
          </a:p>
        </p:txBody>
      </p:sp>
      <p:sp>
        <p:nvSpPr>
          <p:cNvPr id="6" name="TextBox 5"/>
          <p:cNvSpPr txBox="1"/>
          <p:nvPr/>
        </p:nvSpPr>
        <p:spPr>
          <a:xfrm>
            <a:off x="4191000" y="2438400"/>
            <a:ext cx="4572000" cy="3724096"/>
          </a:xfrm>
          <a:prstGeom prst="rect">
            <a:avLst/>
          </a:prstGeom>
          <a:noFill/>
        </p:spPr>
        <p:txBody>
          <a:bodyPr wrap="square" rtlCol="0">
            <a:spAutoFit/>
          </a:bodyPr>
          <a:lstStyle/>
          <a:p>
            <a:pPr algn="ctr"/>
            <a:r>
              <a:rPr lang="bn-IN" sz="3200" b="1" dirty="0">
                <a:solidFill>
                  <a:srgbClr val="FFFF00"/>
                </a:solidFill>
                <a:latin typeface="NikoshBAN" pitchFamily="2" charset="0"/>
                <a:cs typeface="NikoshBAN" pitchFamily="2" charset="0"/>
              </a:rPr>
              <a:t>কাকন চন্দ্র মন্ডল</a:t>
            </a:r>
            <a:endParaRPr lang="en-US" sz="3200" b="1" dirty="0">
              <a:solidFill>
                <a:srgbClr val="FFFF00"/>
              </a:solidFill>
              <a:latin typeface="NikoshBAN" pitchFamily="2" charset="0"/>
              <a:cs typeface="NikoshBAN" pitchFamily="2" charset="0"/>
            </a:endParaRPr>
          </a:p>
          <a:p>
            <a:pPr algn="ctr"/>
            <a:r>
              <a:rPr lang="bn-IN" sz="2800" dirty="0">
                <a:solidFill>
                  <a:srgbClr val="FFFF00"/>
                </a:solidFill>
                <a:latin typeface="NikoshBAN" pitchFamily="2" charset="0"/>
                <a:cs typeface="NikoshBAN" pitchFamily="2" charset="0"/>
              </a:rPr>
              <a:t>সহকারি শিক্ষক (কম্পিউটার),</a:t>
            </a:r>
            <a:endParaRPr lang="en-US" sz="2800" dirty="0">
              <a:solidFill>
                <a:srgbClr val="FFFF00"/>
              </a:solidFill>
              <a:latin typeface="NikoshBAN" pitchFamily="2" charset="0"/>
              <a:cs typeface="NikoshBAN" pitchFamily="2" charset="0"/>
            </a:endParaRPr>
          </a:p>
          <a:p>
            <a:pPr algn="ctr"/>
            <a:r>
              <a:rPr lang="bn-IN" sz="2800" dirty="0">
                <a:solidFill>
                  <a:srgbClr val="FFFF00"/>
                </a:solidFill>
                <a:latin typeface="NikoshBAN" pitchFamily="2" charset="0"/>
                <a:cs typeface="NikoshBAN" pitchFamily="2" charset="0"/>
              </a:rPr>
              <a:t>রাজঘাট জাফরপুর মাধ্যমিক বালিকা বিদ্যালয়,</a:t>
            </a:r>
            <a:endParaRPr lang="en-US" sz="2800" dirty="0">
              <a:solidFill>
                <a:srgbClr val="FFFF00"/>
              </a:solidFill>
              <a:latin typeface="NikoshBAN" pitchFamily="2" charset="0"/>
              <a:cs typeface="NikoshBAN" pitchFamily="2" charset="0"/>
            </a:endParaRPr>
          </a:p>
          <a:p>
            <a:pPr algn="ctr"/>
            <a:r>
              <a:rPr lang="bn-IN" sz="2800" dirty="0">
                <a:solidFill>
                  <a:srgbClr val="FFFF00"/>
                </a:solidFill>
                <a:latin typeface="NikoshBAN" pitchFamily="2" charset="0"/>
                <a:cs typeface="NikoshBAN" pitchFamily="2" charset="0"/>
              </a:rPr>
              <a:t>নওয়াপাড়া,অভয়নগর,যশোর।</a:t>
            </a:r>
            <a:endParaRPr lang="en-US" sz="2800" dirty="0">
              <a:solidFill>
                <a:srgbClr val="FFFF00"/>
              </a:solidFill>
              <a:latin typeface="NikoshBAN" pitchFamily="2" charset="0"/>
              <a:cs typeface="NikoshBAN" pitchFamily="2" charset="0"/>
            </a:endParaRPr>
          </a:p>
          <a:p>
            <a:pPr algn="ctr"/>
            <a:r>
              <a:rPr lang="en-US" dirty="0">
                <a:solidFill>
                  <a:srgbClr val="FFFF00"/>
                </a:solidFill>
                <a:latin typeface="NikoshBAN" pitchFamily="2" charset="0"/>
                <a:cs typeface="NikoshBAN" pitchFamily="2" charset="0"/>
              </a:rPr>
              <a:t>Mob</a:t>
            </a:r>
            <a:r>
              <a:rPr lang="en-US" sz="2800" dirty="0">
                <a:solidFill>
                  <a:srgbClr val="FFFF00"/>
                </a:solidFill>
                <a:latin typeface="NikoshBAN" pitchFamily="2" charset="0"/>
                <a:cs typeface="NikoshBAN" pitchFamily="2" charset="0"/>
              </a:rPr>
              <a:t>:- 01911-810766</a:t>
            </a:r>
            <a:r>
              <a:rPr lang="en-US" sz="2800">
                <a:solidFill>
                  <a:srgbClr val="FFFF00"/>
                </a:solidFill>
                <a:latin typeface="NikoshBAN" pitchFamily="2" charset="0"/>
                <a:cs typeface="NikoshBAN" pitchFamily="2" charset="0"/>
              </a:rPr>
              <a:t>, </a:t>
            </a:r>
            <a:r>
              <a:rPr lang="en-US" sz="2800" smtClean="0">
                <a:solidFill>
                  <a:srgbClr val="FFFF00"/>
                </a:solidFill>
                <a:latin typeface="NikoshBAN" pitchFamily="2" charset="0"/>
                <a:cs typeface="NikoshBAN" pitchFamily="2" charset="0"/>
              </a:rPr>
              <a:t>01718-749127</a:t>
            </a:r>
            <a:r>
              <a:rPr lang="en-US" sz="2800" dirty="0">
                <a:solidFill>
                  <a:srgbClr val="FFFF00"/>
                </a:solidFill>
                <a:latin typeface="NikoshBAN" pitchFamily="2" charset="0"/>
                <a:cs typeface="NikoshBAN" pitchFamily="2" charset="0"/>
              </a:rPr>
              <a:t>.</a:t>
            </a:r>
          </a:p>
          <a:p>
            <a:pPr algn="ctr"/>
            <a:r>
              <a:rPr lang="en-US" dirty="0">
                <a:solidFill>
                  <a:srgbClr val="FFFF00"/>
                </a:solidFill>
                <a:latin typeface="NikoshBAN" pitchFamily="2" charset="0"/>
                <a:cs typeface="NikoshBAN" pitchFamily="2" charset="0"/>
              </a:rPr>
              <a:t>Email:-kakonict@gmail.com</a:t>
            </a:r>
          </a:p>
          <a:p>
            <a:endParaRPr lang="en-US" dirty="0">
              <a:solidFill>
                <a:srgbClr val="FFFF00"/>
              </a:solidFill>
              <a:latin typeface="NikoshBAN" pitchFamily="2" charset="0"/>
              <a:cs typeface="NikoshBAN" pitchFamily="2"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3800" y="381000"/>
            <a:ext cx="1371600" cy="1636776"/>
          </a:xfrm>
          <a:prstGeom prst="rect">
            <a:avLst/>
          </a:prstGeom>
        </p:spPr>
      </p:pic>
    </p:spTree>
    <p:extLst>
      <p:ext uri="{BB962C8B-B14F-4D97-AF65-F5344CB8AC3E}">
        <p14:creationId xmlns:p14="http://schemas.microsoft.com/office/powerpoint/2010/main" val="129408452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127652"/>
            <a:ext cx="8229600" cy="3653620"/>
          </a:xfrm>
        </p:spPr>
      </p:pic>
      <p:sp>
        <p:nvSpPr>
          <p:cNvPr id="2" name="Snip Same Side Corner Rectangle 1"/>
          <p:cNvSpPr/>
          <p:nvPr/>
        </p:nvSpPr>
        <p:spPr>
          <a:xfrm>
            <a:off x="914400" y="762000"/>
            <a:ext cx="7467600" cy="6096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a:latin typeface="NikoshBAN" pitchFamily="2" charset="0"/>
                <a:cs typeface="NikoshBAN" pitchFamily="2" charset="0"/>
              </a:rPr>
              <a:t>রেসকোর্স </a:t>
            </a:r>
            <a:r>
              <a:rPr lang="bn-BD" sz="4000" dirty="0" smtClean="0">
                <a:latin typeface="NikoshBAN" pitchFamily="2" charset="0"/>
                <a:cs typeface="NikoshBAN" pitchFamily="2" charset="0"/>
              </a:rPr>
              <a:t>ময়দানে বঙ্গবন্ধুর ৭ই মার্চের ভাষণ</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4916037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iterate type="lt">
                                    <p:tmPct val="10000"/>
                                  </p:iterate>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anim calcmode="lin" valueType="num">
                                      <p:cBhvr>
                                        <p:cTn id="15" dur="500" fill="hold"/>
                                        <p:tgtEl>
                                          <p:spTgt spid="2"/>
                                        </p:tgtEl>
                                        <p:attrNameLst>
                                          <p:attrName>ppt_x</p:attrName>
                                        </p:attrNameLst>
                                      </p:cBhvr>
                                      <p:tavLst>
                                        <p:tav tm="0">
                                          <p:val>
                                            <p:strVal val="#ppt_x"/>
                                          </p:val>
                                        </p:tav>
                                        <p:tav tm="100000">
                                          <p:val>
                                            <p:strVal val="#ppt_x"/>
                                          </p:val>
                                        </p:tav>
                                      </p:tavLst>
                                    </p:anim>
                                    <p:anim calcmode="lin" valueType="num">
                                      <p:cBhvr>
                                        <p:cTn id="16" dur="5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399" y="990600"/>
            <a:ext cx="8819929" cy="4247317"/>
          </a:xfrm>
          <a:prstGeom prst="rect">
            <a:avLst/>
          </a:prstGeom>
          <a:noFill/>
        </p:spPr>
        <p:txBody>
          <a:bodyPr wrap="square" lIns="91440" tIns="45720" rIns="91440" bIns="45720">
            <a:spAutoFit/>
          </a:bodyPr>
          <a:lstStyle/>
          <a:p>
            <a:pPr algn="ctr"/>
            <a:r>
              <a:rPr lang="bn-BD" sz="54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আজকের </a:t>
            </a:r>
            <a:r>
              <a:rPr lang="bn-BD" sz="5400"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পাঠ-</a:t>
            </a:r>
            <a:endParaRPr lang="en-US" sz="5400" b="1" u="sng"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endParaRPr>
          </a:p>
          <a:p>
            <a:pPr algn="ctr"/>
            <a:endParaRPr lang="bn-BD" sz="5400" b="1" u="sng"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endParaRPr>
          </a:p>
          <a:p>
            <a:pPr algn="ctr"/>
            <a:r>
              <a:rPr lang="bn-BD"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‘সত্তরের </a:t>
            </a:r>
            <a:r>
              <a:rPr lang="bn-BD"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নির্বাচন ও বাংলাদেশের </a:t>
            </a:r>
            <a:r>
              <a:rPr lang="bn-BD"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rPr>
              <a:t>মুক্তিযুদ্ধ’</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ikoshBAN" pitchFamily="2" charset="0"/>
              <a:cs typeface="NikoshBAN" pitchFamily="2" charset="0"/>
            </a:endParaRPr>
          </a:p>
          <a:p>
            <a:pPr algn="ct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2202235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447800" y="152400"/>
            <a:ext cx="6629400" cy="1143000"/>
          </a:xfrm>
          <a:prstGeom prst="ellipse">
            <a:avLst/>
          </a:prstGeom>
          <a:solidFill>
            <a:schemeClr val="bg2">
              <a:lumMod val="7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92D050"/>
                </a:solidFill>
                <a:latin typeface="NikoshBAN" pitchFamily="2" charset="0"/>
                <a:cs typeface="NikoshBAN" pitchFamily="2" charset="0"/>
              </a:rPr>
              <a:t>শি</a:t>
            </a:r>
            <a:r>
              <a:rPr lang="en-US" sz="6600" dirty="0" smtClean="0">
                <a:solidFill>
                  <a:srgbClr val="92D050"/>
                </a:solidFill>
                <a:latin typeface="NikoshBAN" pitchFamily="2" charset="0"/>
                <a:cs typeface="NikoshBAN" pitchFamily="2" charset="0"/>
              </a:rPr>
              <a:t>খ</a:t>
            </a:r>
            <a:r>
              <a:rPr lang="bn-BD" sz="6600" dirty="0" smtClean="0">
                <a:solidFill>
                  <a:srgbClr val="92D050"/>
                </a:solidFill>
                <a:latin typeface="NikoshBAN" pitchFamily="2" charset="0"/>
                <a:cs typeface="NikoshBAN" pitchFamily="2" charset="0"/>
              </a:rPr>
              <a:t>নফল</a:t>
            </a:r>
            <a:endParaRPr lang="en-US" sz="6600" dirty="0">
              <a:solidFill>
                <a:srgbClr val="92D050"/>
              </a:solidFill>
              <a:latin typeface="NikoshBAN" pitchFamily="2" charset="0"/>
              <a:cs typeface="NikoshBAN" pitchFamily="2" charset="0"/>
            </a:endParaRPr>
          </a:p>
        </p:txBody>
      </p:sp>
      <p:sp>
        <p:nvSpPr>
          <p:cNvPr id="6" name="Plaque 5"/>
          <p:cNvSpPr/>
          <p:nvPr/>
        </p:nvSpPr>
        <p:spPr>
          <a:xfrm>
            <a:off x="381000" y="1752600"/>
            <a:ext cx="8382000" cy="4495800"/>
          </a:xfrm>
          <a:prstGeom prst="plaque">
            <a:avLst/>
          </a:prstGeom>
          <a:solidFill>
            <a:schemeClr val="bg1">
              <a:lumMod val="6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smtClean="0">
              <a:solidFill>
                <a:srgbClr val="0070C0"/>
              </a:solidFill>
              <a:latin typeface="NikoshBAN" pitchFamily="2" charset="0"/>
              <a:cs typeface="NikoshBAN" pitchFamily="2" charset="0"/>
            </a:endParaRPr>
          </a:p>
          <a:p>
            <a:pPr algn="ctr"/>
            <a:endParaRPr lang="en-US" sz="4000" dirty="0">
              <a:solidFill>
                <a:srgbClr val="0070C0"/>
              </a:solidFill>
              <a:latin typeface="NikoshBAN" pitchFamily="2" charset="0"/>
              <a:cs typeface="NikoshBAN" pitchFamily="2" charset="0"/>
            </a:endParaRPr>
          </a:p>
          <a:p>
            <a:pPr algn="ctr"/>
            <a:r>
              <a:rPr lang="en-US" sz="4000" dirty="0" smtClean="0">
                <a:solidFill>
                  <a:srgbClr val="92D050"/>
                </a:solidFill>
                <a:latin typeface="NikoshBAN" pitchFamily="2" charset="0"/>
                <a:cs typeface="NikoshBAN" pitchFamily="2" charset="0"/>
              </a:rPr>
              <a:t>১। </a:t>
            </a:r>
            <a:r>
              <a:rPr lang="bn-BD" sz="4000" dirty="0" smtClean="0">
                <a:solidFill>
                  <a:srgbClr val="92D050"/>
                </a:solidFill>
                <a:latin typeface="NikoshBAN" pitchFamily="2" charset="0"/>
                <a:cs typeface="NikoshBAN" pitchFamily="2" charset="0"/>
              </a:rPr>
              <a:t>১৯৭০ সালের সাধারণ নির্বাচনের প্রভাব বিশ্লেষণ করতে পারবে। </a:t>
            </a:r>
            <a:endParaRPr lang="en-US" sz="4000" dirty="0" smtClean="0">
              <a:solidFill>
                <a:srgbClr val="92D050"/>
              </a:solidFill>
              <a:latin typeface="NikoshBAN" pitchFamily="2" charset="0"/>
              <a:cs typeface="NikoshBAN" pitchFamily="2" charset="0"/>
            </a:endParaRPr>
          </a:p>
          <a:p>
            <a:pPr algn="ctr"/>
            <a:endParaRPr lang="en-US" sz="4000" dirty="0" smtClean="0">
              <a:solidFill>
                <a:srgbClr val="0070C0"/>
              </a:solidFill>
              <a:latin typeface="NikoshBAN" pitchFamily="2" charset="0"/>
              <a:cs typeface="NikoshBAN" pitchFamily="2" charset="0"/>
            </a:endParaRPr>
          </a:p>
          <a:p>
            <a:pPr algn="ctr"/>
            <a:r>
              <a:rPr lang="en-US" sz="4000" dirty="0" smtClean="0">
                <a:solidFill>
                  <a:schemeClr val="accent2">
                    <a:lumMod val="75000"/>
                  </a:schemeClr>
                </a:solidFill>
                <a:latin typeface="NikoshBAN" pitchFamily="2" charset="0"/>
                <a:cs typeface="NikoshBAN" pitchFamily="2" charset="0"/>
              </a:rPr>
              <a:t>২</a:t>
            </a:r>
            <a:r>
              <a:rPr lang="en-US" sz="4000" dirty="0" smtClean="0">
                <a:solidFill>
                  <a:srgbClr val="92D050"/>
                </a:solidFill>
                <a:latin typeface="NikoshBAN" pitchFamily="2" charset="0"/>
                <a:cs typeface="NikoshBAN" pitchFamily="2" charset="0"/>
              </a:rPr>
              <a:t>। </a:t>
            </a:r>
            <a:r>
              <a:rPr lang="bn-BD" sz="4000" dirty="0" smtClean="0">
                <a:solidFill>
                  <a:srgbClr val="92D050"/>
                </a:solidFill>
                <a:latin typeface="NikoshBAN" pitchFamily="2" charset="0"/>
                <a:cs typeface="NikoshBAN" pitchFamily="2" charset="0"/>
              </a:rPr>
              <a:t>মুক্তিযুদ্ধের </a:t>
            </a:r>
            <a:r>
              <a:rPr lang="bn-BD" sz="4000" dirty="0">
                <a:solidFill>
                  <a:srgbClr val="92D050"/>
                </a:solidFill>
                <a:latin typeface="NikoshBAN" pitchFamily="2" charset="0"/>
                <a:cs typeface="NikoshBAN" pitchFamily="2" charset="0"/>
              </a:rPr>
              <a:t>গুরুত্ব অনুধাবন করে দেশপ্রেমে উদ্বুদ্ধ হবে।</a:t>
            </a:r>
            <a:endParaRPr lang="en-US" sz="4000" dirty="0">
              <a:solidFill>
                <a:srgbClr val="92D050"/>
              </a:solidFill>
              <a:latin typeface="NikoshBAN" pitchFamily="2" charset="0"/>
              <a:cs typeface="NikoshBAN" pitchFamily="2" charset="0"/>
            </a:endParaRPr>
          </a:p>
          <a:p>
            <a:pPr algn="ctr"/>
            <a:endParaRPr lang="en-US" sz="4000" dirty="0">
              <a:solidFill>
                <a:srgbClr val="0070C0"/>
              </a:solidFill>
              <a:latin typeface="NikoshBAN" pitchFamily="2" charset="0"/>
              <a:cs typeface="NikoshBAN" pitchFamily="2" charset="0"/>
            </a:endParaRPr>
          </a:p>
        </p:txBody>
      </p:sp>
      <p:sp>
        <p:nvSpPr>
          <p:cNvPr id="7" name="Plaque 6"/>
          <p:cNvSpPr/>
          <p:nvPr/>
        </p:nvSpPr>
        <p:spPr>
          <a:xfrm>
            <a:off x="838200" y="1524000"/>
            <a:ext cx="7658100" cy="1219200"/>
          </a:xfrm>
          <a:prstGeom prst="plaqu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b="1" u="sng" dirty="0">
                <a:solidFill>
                  <a:srgbClr val="FFFF00"/>
                </a:solidFill>
                <a:latin typeface="NikoshBAN" pitchFamily="2" charset="0"/>
                <a:cs typeface="NikoshBAN" pitchFamily="2" charset="0"/>
              </a:rPr>
              <a:t>এই অধ্যায়ে শিক্ষার্থীরা </a:t>
            </a:r>
            <a:r>
              <a:rPr lang="bn-BD" sz="4400" b="1" u="sng" dirty="0" smtClean="0">
                <a:solidFill>
                  <a:srgbClr val="FFFF00"/>
                </a:solidFill>
                <a:latin typeface="NikoshBAN" pitchFamily="2" charset="0"/>
                <a:cs typeface="NikoshBAN" pitchFamily="2" charset="0"/>
              </a:rPr>
              <a:t> </a:t>
            </a:r>
            <a:endParaRPr lang="en-US" sz="4400" b="1" u="sng" dirty="0">
              <a:solidFill>
                <a:srgbClr val="FFFF00"/>
              </a:solidFill>
              <a:latin typeface="NikoshBAN" pitchFamily="2" charset="0"/>
              <a:cs typeface="NikoshBAN" pitchFamily="2" charset="0"/>
            </a:endParaRPr>
          </a:p>
        </p:txBody>
      </p:sp>
    </p:spTree>
    <p:extLst>
      <p:ext uri="{BB962C8B-B14F-4D97-AF65-F5344CB8AC3E}">
        <p14:creationId xmlns:p14="http://schemas.microsoft.com/office/powerpoint/2010/main" val="17989386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714208040"/>
              </p:ext>
            </p:extLst>
          </p:nvPr>
        </p:nvGraphicFramePr>
        <p:xfrm>
          <a:off x="457200" y="990601"/>
          <a:ext cx="8229600" cy="3429000"/>
        </p:xfrm>
        <a:graphic>
          <a:graphicData uri="http://schemas.openxmlformats.org/drawingml/2006/table">
            <a:tbl>
              <a:tblPr firstRow="1" bandRow="1">
                <a:tableStyleId>{5C22544A-7EE6-4342-B048-85BDC9FD1C3A}</a:tableStyleId>
              </a:tblPr>
              <a:tblGrid>
                <a:gridCol w="2057400"/>
                <a:gridCol w="2697480"/>
                <a:gridCol w="3474720"/>
              </a:tblGrid>
              <a:tr h="1028700">
                <a:tc gridSpan="3">
                  <a:txBody>
                    <a:bodyPr/>
                    <a:lstStyle/>
                    <a:p>
                      <a:pPr algn="ctr"/>
                      <a:r>
                        <a:rPr lang="bn-BD" sz="3600" dirty="0" smtClean="0">
                          <a:solidFill>
                            <a:srgbClr val="FF0000"/>
                          </a:solidFill>
                          <a:latin typeface="NikoshBAN" pitchFamily="2" charset="0"/>
                          <a:cs typeface="NikoshBAN" pitchFamily="2" charset="0"/>
                        </a:rPr>
                        <a:t>১৯৭০ সালের</a:t>
                      </a:r>
                      <a:r>
                        <a:rPr lang="bn-BD" sz="3600" baseline="0" dirty="0" smtClean="0">
                          <a:solidFill>
                            <a:srgbClr val="FF0000"/>
                          </a:solidFill>
                          <a:latin typeface="NikoshBAN" pitchFamily="2" charset="0"/>
                          <a:cs typeface="NikoshBAN" pitchFamily="2" charset="0"/>
                        </a:rPr>
                        <a:t> নির্বাচন </a:t>
                      </a:r>
                      <a:endParaRPr lang="en-US" sz="3600" dirty="0">
                        <a:solidFill>
                          <a:srgbClr val="FF0000"/>
                        </a:solidFill>
                        <a:latin typeface="NikoshBAN" pitchFamily="2" charset="0"/>
                        <a:cs typeface="NikoshBAN" pitchFamily="2" charset="0"/>
                      </a:endParaRPr>
                    </a:p>
                  </a:txBody>
                  <a:tcPr>
                    <a:solidFill>
                      <a:schemeClr val="accent6">
                        <a:lumMod val="40000"/>
                        <a:lumOff val="60000"/>
                      </a:schemeClr>
                    </a:solidFill>
                  </a:tcPr>
                </a:tc>
                <a:tc hMerge="1">
                  <a:txBody>
                    <a:bodyPr/>
                    <a:lstStyle/>
                    <a:p>
                      <a:endParaRPr lang="en-US" dirty="0">
                        <a:solidFill>
                          <a:srgbClr val="FF0000"/>
                        </a:solidFill>
                      </a:endParaRPr>
                    </a:p>
                  </a:txBody>
                  <a:tcPr>
                    <a:solidFill>
                      <a:schemeClr val="bg1"/>
                    </a:solidFill>
                  </a:tcPr>
                </a:tc>
                <a:tc hMerge="1">
                  <a:txBody>
                    <a:bodyPr/>
                    <a:lstStyle/>
                    <a:p>
                      <a:endParaRPr lang="en-US" dirty="0">
                        <a:solidFill>
                          <a:srgbClr val="FF0000"/>
                        </a:solidFill>
                      </a:endParaRPr>
                    </a:p>
                  </a:txBody>
                  <a:tcPr>
                    <a:solidFill>
                      <a:schemeClr val="bg1"/>
                    </a:solidFill>
                  </a:tcPr>
                </a:tc>
              </a:tr>
              <a:tr h="1126672">
                <a:tc>
                  <a:txBody>
                    <a:bodyPr/>
                    <a:lstStyle/>
                    <a:p>
                      <a:pPr algn="ctr"/>
                      <a:r>
                        <a:rPr lang="bn-BD" sz="2000" dirty="0" smtClean="0">
                          <a:latin typeface="NikoshBAN" pitchFamily="2" charset="0"/>
                          <a:cs typeface="NikoshBAN" pitchFamily="2" charset="0"/>
                        </a:rPr>
                        <a:t>পূর্ব</a:t>
                      </a:r>
                      <a:r>
                        <a:rPr lang="bn-BD" sz="2000" baseline="0" dirty="0" smtClean="0">
                          <a:latin typeface="NikoshBAN" pitchFamily="2" charset="0"/>
                          <a:cs typeface="NikoshBAN" pitchFamily="2" charset="0"/>
                        </a:rPr>
                        <a:t> পাকিস্তান প্রাদেশিক পরিষদের মোট আসন</a:t>
                      </a:r>
                      <a:endParaRPr lang="en-US" sz="2000" dirty="0">
                        <a:latin typeface="NikoshBAN" pitchFamily="2" charset="0"/>
                        <a:cs typeface="NikoshBAN" pitchFamily="2" charset="0"/>
                      </a:endParaRPr>
                    </a:p>
                  </a:txBody>
                  <a:tcPr>
                    <a:solidFill>
                      <a:schemeClr val="accent6">
                        <a:lumMod val="40000"/>
                        <a:lumOff val="60000"/>
                      </a:schemeClr>
                    </a:solidFill>
                  </a:tcPr>
                </a:tc>
                <a:tc>
                  <a:txBody>
                    <a:bodyPr/>
                    <a:lstStyle/>
                    <a:p>
                      <a:pPr algn="ctr"/>
                      <a:r>
                        <a:rPr lang="bn-BD" sz="2000" dirty="0" smtClean="0">
                          <a:latin typeface="NikoshBAN" pitchFamily="2" charset="0"/>
                          <a:cs typeface="NikoshBAN" pitchFamily="2" charset="0"/>
                        </a:rPr>
                        <a:t>জাতীয় পরিষদের</a:t>
                      </a:r>
                      <a:r>
                        <a:rPr lang="bn-BD" sz="2000" baseline="0" dirty="0" smtClean="0">
                          <a:latin typeface="NikoshBAN" pitchFamily="2" charset="0"/>
                          <a:cs typeface="NikoshBAN" pitchFamily="2" charset="0"/>
                        </a:rPr>
                        <a:t> মোট আসন</a:t>
                      </a:r>
                      <a:endParaRPr lang="en-US" sz="2000" dirty="0">
                        <a:latin typeface="NikoshBAN" pitchFamily="2" charset="0"/>
                        <a:cs typeface="NikoshBAN" pitchFamily="2" charset="0"/>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bn-BD" sz="2000" dirty="0" smtClean="0">
                          <a:latin typeface="NikoshBAN" pitchFamily="2" charset="0"/>
                          <a:cs typeface="NikoshBAN" pitchFamily="2" charset="0"/>
                        </a:rPr>
                        <a:t>আওয়ামী</a:t>
                      </a:r>
                      <a:r>
                        <a:rPr lang="bn-BD" sz="2000" baseline="0" dirty="0" smtClean="0">
                          <a:latin typeface="NikoshBAN" pitchFamily="2" charset="0"/>
                          <a:cs typeface="NikoshBAN" pitchFamily="2" charset="0"/>
                        </a:rPr>
                        <a:t>  লীগ পায়</a:t>
                      </a:r>
                      <a:endParaRPr lang="en-US" sz="2000" dirty="0" smtClean="0">
                        <a:latin typeface="NikoshBAN" pitchFamily="2" charset="0"/>
                        <a:cs typeface="NikoshBAN" pitchFamily="2" charset="0"/>
                      </a:endParaRPr>
                    </a:p>
                    <a:p>
                      <a:pPr algn="ctr"/>
                      <a:endParaRPr lang="en-US" sz="2000" dirty="0">
                        <a:latin typeface="NikoshBAN" pitchFamily="2" charset="0"/>
                        <a:cs typeface="NikoshBAN" pitchFamily="2" charset="0"/>
                      </a:endParaRPr>
                    </a:p>
                  </a:txBody>
                  <a:tcPr>
                    <a:solidFill>
                      <a:schemeClr val="accent6">
                        <a:lumMod val="40000"/>
                        <a:lumOff val="60000"/>
                      </a:schemeClr>
                    </a:solidFill>
                  </a:tcPr>
                </a:tc>
              </a:tr>
              <a:tr h="636814">
                <a:tc>
                  <a:txBody>
                    <a:bodyPr/>
                    <a:lstStyle/>
                    <a:p>
                      <a:pPr algn="ctr"/>
                      <a:r>
                        <a:rPr lang="bn-BD" sz="2000" dirty="0" smtClean="0">
                          <a:latin typeface="NikoshBAN" pitchFamily="2" charset="0"/>
                          <a:cs typeface="NikoshBAN" pitchFamily="2" charset="0"/>
                        </a:rPr>
                        <a:t>৩১০</a:t>
                      </a:r>
                      <a:endParaRPr lang="en-US" sz="2000" dirty="0">
                        <a:latin typeface="NikoshBAN" pitchFamily="2" charset="0"/>
                        <a:cs typeface="NikoshBAN" pitchFamily="2" charset="0"/>
                      </a:endParaRPr>
                    </a:p>
                  </a:txBody>
                  <a:tcPr>
                    <a:solidFill>
                      <a:schemeClr val="accent6">
                        <a:lumMod val="40000"/>
                        <a:lumOff val="60000"/>
                      </a:schemeClr>
                    </a:solidFill>
                  </a:tcPr>
                </a:tc>
                <a:tc>
                  <a:txBody>
                    <a:bodyPr/>
                    <a:lstStyle/>
                    <a:p>
                      <a:pPr algn="ctr"/>
                      <a:r>
                        <a:rPr lang="bn-BD" sz="2000" dirty="0" smtClean="0">
                          <a:latin typeface="NikoshBAN" pitchFamily="2" charset="0"/>
                          <a:cs typeface="NikoshBAN" pitchFamily="2" charset="0"/>
                        </a:rPr>
                        <a:t>--------</a:t>
                      </a:r>
                      <a:endParaRPr lang="en-US" sz="2000" dirty="0">
                        <a:latin typeface="NikoshBAN" pitchFamily="2" charset="0"/>
                        <a:cs typeface="NikoshBAN" pitchFamily="2" charset="0"/>
                      </a:endParaRPr>
                    </a:p>
                  </a:txBody>
                  <a:tcPr>
                    <a:solidFill>
                      <a:schemeClr val="accent6">
                        <a:lumMod val="40000"/>
                        <a:lumOff val="60000"/>
                      </a:schemeClr>
                    </a:solidFill>
                  </a:tcPr>
                </a:tc>
                <a:tc>
                  <a:txBody>
                    <a:bodyPr/>
                    <a:lstStyle/>
                    <a:p>
                      <a:pPr algn="ctr"/>
                      <a:r>
                        <a:rPr lang="bn-BD" sz="2000" dirty="0" smtClean="0">
                          <a:latin typeface="NikoshBAN" pitchFamily="2" charset="0"/>
                          <a:cs typeface="NikoshBAN" pitchFamily="2" charset="0"/>
                        </a:rPr>
                        <a:t>১৬০</a:t>
                      </a:r>
                      <a:endParaRPr lang="en-US" sz="2000" dirty="0">
                        <a:latin typeface="NikoshBAN" pitchFamily="2" charset="0"/>
                        <a:cs typeface="NikoshBAN" pitchFamily="2" charset="0"/>
                      </a:endParaRPr>
                    </a:p>
                  </a:txBody>
                  <a:tcPr>
                    <a:solidFill>
                      <a:schemeClr val="accent6">
                        <a:lumMod val="40000"/>
                        <a:lumOff val="60000"/>
                      </a:schemeClr>
                    </a:solidFill>
                  </a:tcPr>
                </a:tc>
              </a:tr>
              <a:tr h="636814">
                <a:tc>
                  <a:txBody>
                    <a:bodyPr/>
                    <a:lstStyle/>
                    <a:p>
                      <a:pPr algn="ctr"/>
                      <a:r>
                        <a:rPr lang="bn-BD" sz="2000" dirty="0" smtClean="0">
                          <a:latin typeface="NikoshBAN" pitchFamily="2" charset="0"/>
                          <a:cs typeface="NikoshBAN" pitchFamily="2" charset="0"/>
                        </a:rPr>
                        <a:t>---------</a:t>
                      </a:r>
                      <a:endParaRPr lang="en-US" sz="2000" dirty="0">
                        <a:latin typeface="NikoshBAN" pitchFamily="2" charset="0"/>
                        <a:cs typeface="NikoshBAN" pitchFamily="2" charset="0"/>
                      </a:endParaRPr>
                    </a:p>
                  </a:txBody>
                  <a:tcPr>
                    <a:solidFill>
                      <a:schemeClr val="accent6">
                        <a:lumMod val="40000"/>
                        <a:lumOff val="60000"/>
                      </a:schemeClr>
                    </a:solidFill>
                  </a:tcPr>
                </a:tc>
                <a:tc>
                  <a:txBody>
                    <a:bodyPr/>
                    <a:lstStyle/>
                    <a:p>
                      <a:pPr algn="ctr"/>
                      <a:r>
                        <a:rPr lang="bn-BD" sz="2000" dirty="0" smtClean="0">
                          <a:latin typeface="NikoshBAN" pitchFamily="2" charset="0"/>
                          <a:cs typeface="NikoshBAN" pitchFamily="2" charset="0"/>
                        </a:rPr>
                        <a:t>১৬২</a:t>
                      </a:r>
                      <a:endParaRPr lang="en-US" sz="2000" dirty="0">
                        <a:latin typeface="NikoshBAN" pitchFamily="2" charset="0"/>
                        <a:cs typeface="NikoshBAN" pitchFamily="2" charset="0"/>
                      </a:endParaRPr>
                    </a:p>
                  </a:txBody>
                  <a:tcPr>
                    <a:solidFill>
                      <a:schemeClr val="accent6">
                        <a:lumMod val="40000"/>
                        <a:lumOff val="60000"/>
                      </a:schemeClr>
                    </a:solidFill>
                  </a:tcPr>
                </a:tc>
                <a:tc>
                  <a:txBody>
                    <a:bodyPr/>
                    <a:lstStyle/>
                    <a:p>
                      <a:pPr algn="ctr"/>
                      <a:r>
                        <a:rPr lang="bn-BD" sz="2000" dirty="0" smtClean="0">
                          <a:latin typeface="NikoshBAN" pitchFamily="2" charset="0"/>
                          <a:cs typeface="NikoshBAN" pitchFamily="2" charset="0"/>
                        </a:rPr>
                        <a:t>২৯৮</a:t>
                      </a:r>
                      <a:endParaRPr lang="en-US" sz="2000" dirty="0">
                        <a:latin typeface="NikoshBAN" pitchFamily="2" charset="0"/>
                        <a:cs typeface="NikoshBAN" pitchFamily="2" charset="0"/>
                      </a:endParaRPr>
                    </a:p>
                  </a:txBody>
                  <a:tcPr>
                    <a:solidFill>
                      <a:schemeClr val="accent6">
                        <a:lumMod val="40000"/>
                        <a:lumOff val="60000"/>
                      </a:schemeClr>
                    </a:solidFill>
                  </a:tcPr>
                </a:tc>
              </a:tr>
            </a:tbl>
          </a:graphicData>
        </a:graphic>
      </p:graphicFrame>
      <p:sp>
        <p:nvSpPr>
          <p:cNvPr id="7" name="Rounded Rectangle 6"/>
          <p:cNvSpPr/>
          <p:nvPr/>
        </p:nvSpPr>
        <p:spPr>
          <a:xfrm>
            <a:off x="457200" y="4876800"/>
            <a:ext cx="8229600" cy="12192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accent6">
                    <a:lumMod val="50000"/>
                  </a:schemeClr>
                </a:solidFill>
                <a:latin typeface="NikoshBAN" pitchFamily="2" charset="0"/>
                <a:cs typeface="NikoshBAN" pitchFamily="2" charset="0"/>
              </a:rPr>
              <a:t>ফলাফলে দেখা আওয়ামী লীগ নির্বাচনে নিরঙ্কুশ সংখ্যাগরিষ্ঠতা লাভ অর্জন করে ।</a:t>
            </a:r>
            <a:endParaRPr lang="en-US" sz="3600" dirty="0">
              <a:solidFill>
                <a:schemeClr val="accent6">
                  <a:lumMod val="50000"/>
                </a:schemeClr>
              </a:solidFill>
              <a:latin typeface="NikoshBAN" pitchFamily="2" charset="0"/>
              <a:cs typeface="NikoshBAN" pitchFamily="2" charset="0"/>
            </a:endParaRPr>
          </a:p>
        </p:txBody>
      </p:sp>
    </p:spTree>
    <p:extLst>
      <p:ext uri="{BB962C8B-B14F-4D97-AF65-F5344CB8AC3E}">
        <p14:creationId xmlns:p14="http://schemas.microsoft.com/office/powerpoint/2010/main" val="280446459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iterate type="lt">
                                    <p:tmPct val="10000"/>
                                  </p:iterate>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7887" y="2449512"/>
            <a:ext cx="4848225" cy="3009900"/>
          </a:xfrm>
          <a:ln w="76200">
            <a:solidFill>
              <a:schemeClr val="tx1"/>
            </a:solidFill>
            <a:prstDash val="solid"/>
          </a:ln>
        </p:spPr>
      </p:pic>
      <p:sp>
        <p:nvSpPr>
          <p:cNvPr id="5" name="Flowchart: Punched Tape 4"/>
          <p:cNvSpPr/>
          <p:nvPr/>
        </p:nvSpPr>
        <p:spPr>
          <a:xfrm>
            <a:off x="762000" y="152400"/>
            <a:ext cx="76962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6">
                    <a:lumMod val="20000"/>
                    <a:lumOff val="80000"/>
                  </a:schemeClr>
                </a:solidFill>
                <a:latin typeface="NikoshBAN" pitchFamily="2" charset="0"/>
                <a:cs typeface="NikoshBAN" pitchFamily="2" charset="0"/>
              </a:rPr>
              <a:t>৭ ই মার্চের ভাষণ</a:t>
            </a:r>
            <a:endParaRPr lang="en-US" dirty="0">
              <a:solidFill>
                <a:schemeClr val="accent6">
                  <a:lumMod val="20000"/>
                  <a:lumOff val="80000"/>
                </a:schemeClr>
              </a:solidFill>
              <a:latin typeface="NikoshBAN" pitchFamily="2" charset="0"/>
              <a:cs typeface="NikoshBAN" pitchFamily="2" charset="0"/>
            </a:endParaRPr>
          </a:p>
        </p:txBody>
      </p:sp>
    </p:spTree>
    <p:extLst>
      <p:ext uri="{BB962C8B-B14F-4D97-AF65-F5344CB8AC3E}">
        <p14:creationId xmlns:p14="http://schemas.microsoft.com/office/powerpoint/2010/main" val="30384665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990600" y="228600"/>
            <a:ext cx="6934200" cy="10668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atin typeface="NikoshBAN" pitchFamily="2" charset="0"/>
                <a:cs typeface="NikoshBAN" pitchFamily="2" charset="0"/>
              </a:rPr>
              <a:t>২৫ শে মার্চের গণহত্যা</a:t>
            </a:r>
            <a:endParaRPr lang="en-US" sz="4800" dirty="0">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524000"/>
            <a:ext cx="6934200" cy="5095875"/>
          </a:xfrm>
          <a:prstGeom prst="rect">
            <a:avLst/>
          </a:prstGeom>
          <a:ln w="76200">
            <a:solidFill>
              <a:schemeClr val="tx1"/>
            </a:solidFill>
          </a:ln>
        </p:spPr>
      </p:pic>
    </p:spTree>
    <p:extLst>
      <p:ext uri="{BB962C8B-B14F-4D97-AF65-F5344CB8AC3E}">
        <p14:creationId xmlns:p14="http://schemas.microsoft.com/office/powerpoint/2010/main" val="12252094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Punched Tape 4"/>
          <p:cNvSpPr/>
          <p:nvPr/>
        </p:nvSpPr>
        <p:spPr>
          <a:xfrm>
            <a:off x="304800" y="586854"/>
            <a:ext cx="8305800" cy="990600"/>
          </a:xfrm>
          <a:prstGeom prst="flowChartPunchedTap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itchFamily="2" charset="0"/>
                <a:cs typeface="NikoshBAN" pitchFamily="2" charset="0"/>
              </a:rPr>
              <a:t>২৬ শে মার্চের প্রথম প্রহরে বাংলাদেশের স্বাধীনতা ঘোষনা</a:t>
            </a:r>
            <a:endParaRPr lang="en-US" sz="3600" dirty="0">
              <a:latin typeface="NikoshBAN" pitchFamily="2" charset="0"/>
              <a:cs typeface="NikoshBAN" pitchFamily="2" charset="0"/>
            </a:endParaRPr>
          </a:p>
        </p:txBody>
      </p:sp>
      <p:sp>
        <p:nvSpPr>
          <p:cNvPr id="7" name="Rounded Rectangle 6"/>
          <p:cNvSpPr/>
          <p:nvPr/>
        </p:nvSpPr>
        <p:spPr>
          <a:xfrm>
            <a:off x="152400" y="1905000"/>
            <a:ext cx="8763000" cy="41148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latin typeface="NikoshBAN" pitchFamily="2" charset="0"/>
                <a:cs typeface="NikoshBAN" pitchFamily="2" charset="0"/>
              </a:rPr>
              <a:t>ঘোষণাটি ছিল ইংরেজিতে, যার বাংলা অনুবাদঃ ‘ ইহাই হয়ত আমার শেষ বার্তা,</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আজ হতে বাংলাদেশ স্বাধীন । আমি বাংলাদেশের জনগণকে আহবান জানাইতেছি যে, যে যেখানে আছ, যাহার যাহা কিছু আছে ,তাই নিয়ে রুখে দাঁড়াও, সর্বশক্তি দিয়ে হানাদার বাহিনীকে প্রতিরোধ করো। পাকস্তানি দখলদার বাহিনীর শেষ সৈন্যটিকে বাংলার মাটি হইতে বিতাড়িত না করা পর্যন্ত এবং চুড়ান্ত বিজয় অর্জন না করা পর্যন্ত লড়াই চালিয়ে যাও।’</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4738052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iterate type="lt">
                                    <p:tmPct val="10000"/>
                                  </p:iterate>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anim calcmode="lin" valueType="num">
                                      <p:cBhvr>
                                        <p:cTn id="15" dur="500" fill="hold"/>
                                        <p:tgtEl>
                                          <p:spTgt spid="7"/>
                                        </p:tgtEl>
                                        <p:attrNameLst>
                                          <p:attrName>ppt_x</p:attrName>
                                        </p:attrNameLst>
                                      </p:cBhvr>
                                      <p:tavLst>
                                        <p:tav tm="0">
                                          <p:val>
                                            <p:strVal val="#ppt_x"/>
                                          </p:val>
                                        </p:tav>
                                        <p:tav tm="100000">
                                          <p:val>
                                            <p:strVal val="#ppt_x"/>
                                          </p:val>
                                        </p:tav>
                                      </p:tavLst>
                                    </p:anim>
                                    <p:anim calcmode="lin" valueType="num">
                                      <p:cBhvr>
                                        <p:cTn id="16"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273</Words>
  <Application>Microsoft Office PowerPoint</Application>
  <PresentationFormat>On-screen Show (4:3)</PresentationFormat>
  <Paragraphs>51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Windows User</cp:lastModifiedBy>
  <cp:revision>72</cp:revision>
  <dcterms:created xsi:type="dcterms:W3CDTF">2006-08-16T00:00:00Z</dcterms:created>
  <dcterms:modified xsi:type="dcterms:W3CDTF">2020-03-10T11:42:59Z</dcterms:modified>
</cp:coreProperties>
</file>