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305" r:id="rId2"/>
    <p:sldId id="277" r:id="rId3"/>
    <p:sldId id="308" r:id="rId4"/>
    <p:sldId id="279" r:id="rId5"/>
    <p:sldId id="292" r:id="rId6"/>
    <p:sldId id="291" r:id="rId7"/>
    <p:sldId id="286" r:id="rId8"/>
    <p:sldId id="287" r:id="rId9"/>
    <p:sldId id="302" r:id="rId10"/>
    <p:sldId id="288" r:id="rId11"/>
    <p:sldId id="280" r:id="rId12"/>
    <p:sldId id="285" r:id="rId13"/>
    <p:sldId id="289" r:id="rId14"/>
    <p:sldId id="300" r:id="rId15"/>
    <p:sldId id="281" r:id="rId16"/>
    <p:sldId id="282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00"/>
    <a:srgbClr val="990033"/>
    <a:srgbClr val="150383"/>
    <a:srgbClr val="03003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3" autoAdjust="0"/>
  </p:normalViewPr>
  <p:slideViewPr>
    <p:cSldViewPr>
      <p:cViewPr>
        <p:scale>
          <a:sx n="62" d="100"/>
          <a:sy n="62" d="100"/>
        </p:scale>
        <p:origin x="-7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6000" b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defRPr>
            </a:pP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18590823329693"/>
          <c:y val="0.28508778453548694"/>
          <c:w val="0.83081409176670296"/>
          <c:h val="0.551193097795583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প্রত্যাশিত আয়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>
                    <a:latin typeface="NikoshBAN" pitchFamily="2" charset="0"/>
                    <a:cs typeface="NikoshBAN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১ম বছর</c:v>
                </c:pt>
                <c:pt idx="1">
                  <c:v>২য় বছর</c:v>
                </c:pt>
                <c:pt idx="2">
                  <c:v>৩য় বছর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0.15000000000000024</c:v>
                </c:pt>
                <c:pt idx="2">
                  <c:v>0.18000000000000024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প্রকৃত আয়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>
                    <a:latin typeface="NikoshBAN" pitchFamily="2" charset="0"/>
                    <a:cs typeface="NikoshBAN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১ম বছর</c:v>
                </c:pt>
                <c:pt idx="1">
                  <c:v>২য় বছর</c:v>
                </c:pt>
                <c:pt idx="2">
                  <c:v>৩য় বছর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0.12000000000000002</c:v>
                </c:pt>
                <c:pt idx="1">
                  <c:v>0.1</c:v>
                </c:pt>
                <c:pt idx="2">
                  <c:v>0.15000000000000024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5"/>
        <c:gapDepth val="216"/>
        <c:shape val="box"/>
        <c:axId val="22827776"/>
        <c:axId val="22829312"/>
        <c:axId val="0"/>
      </c:bar3DChart>
      <c:catAx>
        <c:axId val="22827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3600" b="1">
                <a:solidFill>
                  <a:srgbClr val="150383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2829312"/>
        <c:crosses val="autoZero"/>
        <c:auto val="1"/>
        <c:lblAlgn val="ctr"/>
        <c:lblOffset val="100"/>
        <c:noMultiLvlLbl val="0"/>
      </c:catAx>
      <c:valAx>
        <c:axId val="22829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8277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2800" b="1">
              <a:latin typeface="NikoshBAN" pitchFamily="2" charset="0"/>
              <a:cs typeface="NikoshBAN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900201897839692"/>
          <c:y val="6.3507052625616039E-2"/>
          <c:w val="0.7633056733293011"/>
          <c:h val="0.745806661757207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effectLst>
                <a:outerShdw blurRad="2921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3"/>
                <c:pt idx="0">
                  <c:v>১ম বছর</c:v>
                </c:pt>
                <c:pt idx="1">
                  <c:v>২য় বছর</c:v>
                </c:pt>
                <c:pt idx="2">
                  <c:v>৩য় বছর</c:v>
                </c:pt>
              </c:strCache>
            </c:strRef>
          </c:cat>
          <c:val>
            <c:numRef>
              <c:f>Sheet1!$B$2:$B$5</c:f>
              <c:numCache>
                <c:formatCode>[$-5000445]0</c:formatCode>
                <c:ptCount val="4"/>
                <c:pt idx="0">
                  <c:v>15000</c:v>
                </c:pt>
                <c:pt idx="1">
                  <c:v>15000</c:v>
                </c:pt>
                <c:pt idx="2">
                  <c:v>15000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১ম বছর</c:v>
                </c:pt>
                <c:pt idx="1">
                  <c:v>২য় বছর</c:v>
                </c:pt>
                <c:pt idx="2">
                  <c:v>৩য় বছর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১ম বছর</c:v>
                </c:pt>
                <c:pt idx="1">
                  <c:v>২য় বছর</c:v>
                </c:pt>
                <c:pt idx="2">
                  <c:v>৩য় বছর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87"/>
        <c:axId val="26700032"/>
        <c:axId val="26710016"/>
      </c:barChart>
      <c:catAx>
        <c:axId val="26700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6710016"/>
        <c:crosses val="autoZero"/>
        <c:auto val="1"/>
        <c:lblAlgn val="ctr"/>
        <c:lblOffset val="100"/>
        <c:noMultiLvlLbl val="0"/>
      </c:catAx>
      <c:valAx>
        <c:axId val="26710016"/>
        <c:scaling>
          <c:orientation val="minMax"/>
        </c:scaling>
        <c:delete val="0"/>
        <c:axPos val="l"/>
        <c:majorGridlines/>
        <c:numFmt formatCode="[$-5000445]0" sourceLinked="1"/>
        <c:majorTickMark val="out"/>
        <c:minorTickMark val="none"/>
        <c:tickLblPos val="nextTo"/>
        <c:txPr>
          <a:bodyPr/>
          <a:lstStyle/>
          <a:p>
            <a:pPr>
              <a:defRPr sz="2400" b="0"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670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১ম বছর</c:v>
                </c:pt>
                <c:pt idx="1">
                  <c:v>২য় বছর</c:v>
                </c:pt>
                <c:pt idx="2">
                  <c:v>৩য় বছর</c:v>
                </c:pt>
              </c:strCache>
            </c:strRef>
          </c:cat>
          <c:val>
            <c:numRef>
              <c:f>Sheet1!$B$2:$B$5</c:f>
              <c:numCache>
                <c:formatCode>[$-5000445]0</c:formatCode>
                <c:ptCount val="4"/>
                <c:pt idx="0">
                  <c:v>20000</c:v>
                </c:pt>
                <c:pt idx="1">
                  <c:v>15000</c:v>
                </c:pt>
                <c:pt idx="2">
                  <c:v>22000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১ম বছর</c:v>
                </c:pt>
                <c:pt idx="1">
                  <c:v>২য় বছর</c:v>
                </c:pt>
                <c:pt idx="2">
                  <c:v>৩য় বছর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১ম বছর</c:v>
                </c:pt>
                <c:pt idx="1">
                  <c:v>২য় বছর</c:v>
                </c:pt>
                <c:pt idx="2">
                  <c:v>৩য় বছর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784512"/>
        <c:axId val="26786048"/>
      </c:barChart>
      <c:catAx>
        <c:axId val="26784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6786048"/>
        <c:crosses val="autoZero"/>
        <c:auto val="1"/>
        <c:lblAlgn val="ctr"/>
        <c:lblOffset val="100"/>
        <c:noMultiLvlLbl val="0"/>
      </c:catAx>
      <c:valAx>
        <c:axId val="26786048"/>
        <c:scaling>
          <c:orientation val="minMax"/>
        </c:scaling>
        <c:delete val="0"/>
        <c:axPos val="l"/>
        <c:majorGridlines/>
        <c:numFmt formatCode="[$-5000445]0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678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F4F87-40F0-4C08-BB86-AD4FF4DD7E9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0FA0D-84A5-4EA4-9C50-215E8382B9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0FA0D-84A5-4EA4-9C50-215E8382B9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0FA0D-84A5-4EA4-9C50-215E8382B9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0FA0D-84A5-4EA4-9C50-215E8382B9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458200" cy="502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861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09600" y="457200"/>
            <a:ext cx="8001000" cy="5867400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tile tx="0" ty="0" sx="100000" sy="100000" flip="none" algn="tl"/>
          </a:blipFill>
        </p:spPr>
      </p:sp>
      <p:sp>
        <p:nvSpPr>
          <p:cNvPr id="28" name="Freeform 27"/>
          <p:cNvSpPr/>
          <p:nvPr/>
        </p:nvSpPr>
        <p:spPr>
          <a:xfrm>
            <a:off x="6366042" y="3605222"/>
            <a:ext cx="841216" cy="8756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11444"/>
                </a:lnTo>
                <a:lnTo>
                  <a:pt x="841216" y="711444"/>
                </a:lnTo>
                <a:lnTo>
                  <a:pt x="841216" y="87560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28"/>
          <p:cNvSpPr/>
          <p:nvPr/>
        </p:nvSpPr>
        <p:spPr>
          <a:xfrm>
            <a:off x="5194941" y="3605222"/>
            <a:ext cx="1171100" cy="872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71100" y="0"/>
                </a:moveTo>
                <a:lnTo>
                  <a:pt x="1171100" y="708654"/>
                </a:lnTo>
                <a:lnTo>
                  <a:pt x="0" y="708654"/>
                </a:lnTo>
                <a:lnTo>
                  <a:pt x="0" y="87281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4242402" y="1647036"/>
            <a:ext cx="2123640" cy="8329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8740"/>
                </a:lnTo>
                <a:lnTo>
                  <a:pt x="2123640" y="668740"/>
                </a:lnTo>
                <a:lnTo>
                  <a:pt x="2123640" y="832905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>
            <a:off x="2210025" y="3601779"/>
            <a:ext cx="987910" cy="9423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78140"/>
                </a:lnTo>
                <a:lnTo>
                  <a:pt x="987910" y="778140"/>
                </a:lnTo>
                <a:lnTo>
                  <a:pt x="987910" y="942305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/>
          <p:cNvSpPr/>
          <p:nvPr/>
        </p:nvSpPr>
        <p:spPr>
          <a:xfrm>
            <a:off x="1228148" y="3601779"/>
            <a:ext cx="981876" cy="9450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81876" y="0"/>
                </a:moveTo>
                <a:lnTo>
                  <a:pt x="981876" y="780919"/>
                </a:lnTo>
                <a:lnTo>
                  <a:pt x="0" y="780919"/>
                </a:lnTo>
                <a:lnTo>
                  <a:pt x="0" y="945084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2210025" y="1647036"/>
            <a:ext cx="2032377" cy="8294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32377" y="0"/>
                </a:moveTo>
                <a:lnTo>
                  <a:pt x="2032377" y="665296"/>
                </a:lnTo>
                <a:lnTo>
                  <a:pt x="0" y="665296"/>
                </a:lnTo>
                <a:lnTo>
                  <a:pt x="0" y="829461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ounded Rectangle 33"/>
          <p:cNvSpPr/>
          <p:nvPr/>
        </p:nvSpPr>
        <p:spPr>
          <a:xfrm>
            <a:off x="2679647" y="533405"/>
            <a:ext cx="3525568" cy="130069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reeform 34"/>
          <p:cNvSpPr/>
          <p:nvPr/>
        </p:nvSpPr>
        <p:spPr>
          <a:xfrm>
            <a:off x="2676517" y="533400"/>
            <a:ext cx="3525568" cy="1300690"/>
          </a:xfrm>
          <a:custGeom>
            <a:avLst/>
            <a:gdLst>
              <a:gd name="connsiteX0" fmla="*/ 0 w 3525568"/>
              <a:gd name="connsiteY0" fmla="*/ 130069 h 1300690"/>
              <a:gd name="connsiteX1" fmla="*/ 130069 w 3525568"/>
              <a:gd name="connsiteY1" fmla="*/ 0 h 1300690"/>
              <a:gd name="connsiteX2" fmla="*/ 3395499 w 3525568"/>
              <a:gd name="connsiteY2" fmla="*/ 0 h 1300690"/>
              <a:gd name="connsiteX3" fmla="*/ 3525568 w 3525568"/>
              <a:gd name="connsiteY3" fmla="*/ 130069 h 1300690"/>
              <a:gd name="connsiteX4" fmla="*/ 3525568 w 3525568"/>
              <a:gd name="connsiteY4" fmla="*/ 1170621 h 1300690"/>
              <a:gd name="connsiteX5" fmla="*/ 3395499 w 3525568"/>
              <a:gd name="connsiteY5" fmla="*/ 1300690 h 1300690"/>
              <a:gd name="connsiteX6" fmla="*/ 130069 w 3525568"/>
              <a:gd name="connsiteY6" fmla="*/ 1300690 h 1300690"/>
              <a:gd name="connsiteX7" fmla="*/ 0 w 3525568"/>
              <a:gd name="connsiteY7" fmla="*/ 1170621 h 1300690"/>
              <a:gd name="connsiteX8" fmla="*/ 0 w 3525568"/>
              <a:gd name="connsiteY8" fmla="*/ 130069 h 130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5568" h="1300690">
                <a:moveTo>
                  <a:pt x="0" y="130069"/>
                </a:moveTo>
                <a:cubicBezTo>
                  <a:pt x="0" y="58234"/>
                  <a:pt x="58234" y="0"/>
                  <a:pt x="130069" y="0"/>
                </a:cubicBezTo>
                <a:lnTo>
                  <a:pt x="3395499" y="0"/>
                </a:lnTo>
                <a:cubicBezTo>
                  <a:pt x="3467334" y="0"/>
                  <a:pt x="3525568" y="58234"/>
                  <a:pt x="3525568" y="130069"/>
                </a:cubicBezTo>
                <a:lnTo>
                  <a:pt x="3525568" y="1170621"/>
                </a:lnTo>
                <a:cubicBezTo>
                  <a:pt x="3525568" y="1242456"/>
                  <a:pt x="3467334" y="1300690"/>
                  <a:pt x="3395499" y="1300690"/>
                </a:cubicBezTo>
                <a:lnTo>
                  <a:pt x="130069" y="1300690"/>
                </a:lnTo>
                <a:cubicBezTo>
                  <a:pt x="58234" y="1300690"/>
                  <a:pt x="0" y="1242456"/>
                  <a:pt x="0" y="1170621"/>
                </a:cubicBezTo>
                <a:lnTo>
                  <a:pt x="0" y="13006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976" tIns="220976" rIns="220976" bIns="220976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smtClean="0">
                <a:latin typeface="NikoshBAN" pitchFamily="2" charset="0"/>
                <a:cs typeface="NikoshBAN" pitchFamily="2" charset="0"/>
              </a:rPr>
              <a:t>ঝুঁকির উৎস</a:t>
            </a:r>
            <a:endParaRPr lang="en-US" sz="48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24006" y="2663558"/>
            <a:ext cx="1772096" cy="112528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Freeform 36"/>
          <p:cNvSpPr/>
          <p:nvPr/>
        </p:nvSpPr>
        <p:spPr>
          <a:xfrm>
            <a:off x="1520876" y="2663552"/>
            <a:ext cx="1772096" cy="1125281"/>
          </a:xfrm>
          <a:custGeom>
            <a:avLst/>
            <a:gdLst>
              <a:gd name="connsiteX0" fmla="*/ 0 w 1772096"/>
              <a:gd name="connsiteY0" fmla="*/ 112528 h 1125281"/>
              <a:gd name="connsiteX1" fmla="*/ 112528 w 1772096"/>
              <a:gd name="connsiteY1" fmla="*/ 0 h 1125281"/>
              <a:gd name="connsiteX2" fmla="*/ 1659568 w 1772096"/>
              <a:gd name="connsiteY2" fmla="*/ 0 h 1125281"/>
              <a:gd name="connsiteX3" fmla="*/ 1772096 w 1772096"/>
              <a:gd name="connsiteY3" fmla="*/ 112528 h 1125281"/>
              <a:gd name="connsiteX4" fmla="*/ 1772096 w 1772096"/>
              <a:gd name="connsiteY4" fmla="*/ 1012753 h 1125281"/>
              <a:gd name="connsiteX5" fmla="*/ 1659568 w 1772096"/>
              <a:gd name="connsiteY5" fmla="*/ 1125281 h 1125281"/>
              <a:gd name="connsiteX6" fmla="*/ 112528 w 1772096"/>
              <a:gd name="connsiteY6" fmla="*/ 1125281 h 1125281"/>
              <a:gd name="connsiteX7" fmla="*/ 0 w 1772096"/>
              <a:gd name="connsiteY7" fmla="*/ 1012753 h 1125281"/>
              <a:gd name="connsiteX8" fmla="*/ 0 w 1772096"/>
              <a:gd name="connsiteY8" fmla="*/ 112528 h 11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096" h="1125281">
                <a:moveTo>
                  <a:pt x="0" y="112528"/>
                </a:moveTo>
                <a:cubicBezTo>
                  <a:pt x="0" y="50381"/>
                  <a:pt x="50381" y="0"/>
                  <a:pt x="112528" y="0"/>
                </a:cubicBezTo>
                <a:lnTo>
                  <a:pt x="1659568" y="0"/>
                </a:lnTo>
                <a:cubicBezTo>
                  <a:pt x="1721715" y="0"/>
                  <a:pt x="1772096" y="50381"/>
                  <a:pt x="1772096" y="112528"/>
                </a:cubicBezTo>
                <a:lnTo>
                  <a:pt x="1772096" y="1012753"/>
                </a:lnTo>
                <a:cubicBezTo>
                  <a:pt x="1772096" y="1074900"/>
                  <a:pt x="1721715" y="1125281"/>
                  <a:pt x="1659568" y="1125281"/>
                </a:cubicBezTo>
                <a:lnTo>
                  <a:pt x="112528" y="1125281"/>
                </a:lnTo>
                <a:cubicBezTo>
                  <a:pt x="50381" y="1125281"/>
                  <a:pt x="0" y="1074900"/>
                  <a:pt x="0" y="1012753"/>
                </a:cubicBezTo>
                <a:lnTo>
                  <a:pt x="0" y="1125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398" tIns="124398" rIns="124398" bIns="12439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NikoshBAN" pitchFamily="2" charset="0"/>
                <a:cs typeface="NikoshBAN" pitchFamily="2" charset="0"/>
              </a:rPr>
              <a:t>ব্যবসায় প্রতিষ্ঠানের দৃষ্টিকোন থেকে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2730" y="4733923"/>
            <a:ext cx="1630895" cy="112528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reeform 38"/>
          <p:cNvSpPr/>
          <p:nvPr/>
        </p:nvSpPr>
        <p:spPr>
          <a:xfrm>
            <a:off x="609600" y="4733918"/>
            <a:ext cx="1630895" cy="1125281"/>
          </a:xfrm>
          <a:custGeom>
            <a:avLst/>
            <a:gdLst>
              <a:gd name="connsiteX0" fmla="*/ 0 w 1630895"/>
              <a:gd name="connsiteY0" fmla="*/ 112528 h 1125281"/>
              <a:gd name="connsiteX1" fmla="*/ 112528 w 1630895"/>
              <a:gd name="connsiteY1" fmla="*/ 0 h 1125281"/>
              <a:gd name="connsiteX2" fmla="*/ 1518367 w 1630895"/>
              <a:gd name="connsiteY2" fmla="*/ 0 h 1125281"/>
              <a:gd name="connsiteX3" fmla="*/ 1630895 w 1630895"/>
              <a:gd name="connsiteY3" fmla="*/ 112528 h 1125281"/>
              <a:gd name="connsiteX4" fmla="*/ 1630895 w 1630895"/>
              <a:gd name="connsiteY4" fmla="*/ 1012753 h 1125281"/>
              <a:gd name="connsiteX5" fmla="*/ 1518367 w 1630895"/>
              <a:gd name="connsiteY5" fmla="*/ 1125281 h 1125281"/>
              <a:gd name="connsiteX6" fmla="*/ 112528 w 1630895"/>
              <a:gd name="connsiteY6" fmla="*/ 1125281 h 1125281"/>
              <a:gd name="connsiteX7" fmla="*/ 0 w 1630895"/>
              <a:gd name="connsiteY7" fmla="*/ 1012753 h 1125281"/>
              <a:gd name="connsiteX8" fmla="*/ 0 w 1630895"/>
              <a:gd name="connsiteY8" fmla="*/ 112528 h 11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895" h="1125281">
                <a:moveTo>
                  <a:pt x="0" y="112528"/>
                </a:moveTo>
                <a:cubicBezTo>
                  <a:pt x="0" y="50381"/>
                  <a:pt x="50381" y="0"/>
                  <a:pt x="112528" y="0"/>
                </a:cubicBezTo>
                <a:lnTo>
                  <a:pt x="1518367" y="0"/>
                </a:lnTo>
                <a:cubicBezTo>
                  <a:pt x="1580514" y="0"/>
                  <a:pt x="1630895" y="50381"/>
                  <a:pt x="1630895" y="112528"/>
                </a:cubicBezTo>
                <a:lnTo>
                  <a:pt x="1630895" y="1012753"/>
                </a:lnTo>
                <a:cubicBezTo>
                  <a:pt x="1630895" y="1074900"/>
                  <a:pt x="1580514" y="1125281"/>
                  <a:pt x="1518367" y="1125281"/>
                </a:cubicBezTo>
                <a:lnTo>
                  <a:pt x="112528" y="1125281"/>
                </a:lnTo>
                <a:cubicBezTo>
                  <a:pt x="50381" y="1125281"/>
                  <a:pt x="0" y="1074900"/>
                  <a:pt x="0" y="1012753"/>
                </a:cubicBezTo>
                <a:lnTo>
                  <a:pt x="0" y="1125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638" tIns="139638" rIns="139638" bIns="13963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NikoshBAN" pitchFamily="2" charset="0"/>
                <a:cs typeface="NikoshBAN" pitchFamily="2" charset="0"/>
              </a:rPr>
              <a:t>ব্যবসায়িক ঝুঁকি</a:t>
            </a:r>
            <a:endParaRPr lang="en-US" sz="28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570600" y="4731144"/>
            <a:ext cx="1654730" cy="112528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 40"/>
          <p:cNvSpPr/>
          <p:nvPr/>
        </p:nvSpPr>
        <p:spPr>
          <a:xfrm>
            <a:off x="2567469" y="4731139"/>
            <a:ext cx="1654730" cy="1125281"/>
          </a:xfrm>
          <a:custGeom>
            <a:avLst/>
            <a:gdLst>
              <a:gd name="connsiteX0" fmla="*/ 0 w 1654730"/>
              <a:gd name="connsiteY0" fmla="*/ 112528 h 1125281"/>
              <a:gd name="connsiteX1" fmla="*/ 112528 w 1654730"/>
              <a:gd name="connsiteY1" fmla="*/ 0 h 1125281"/>
              <a:gd name="connsiteX2" fmla="*/ 1542202 w 1654730"/>
              <a:gd name="connsiteY2" fmla="*/ 0 h 1125281"/>
              <a:gd name="connsiteX3" fmla="*/ 1654730 w 1654730"/>
              <a:gd name="connsiteY3" fmla="*/ 112528 h 1125281"/>
              <a:gd name="connsiteX4" fmla="*/ 1654730 w 1654730"/>
              <a:gd name="connsiteY4" fmla="*/ 1012753 h 1125281"/>
              <a:gd name="connsiteX5" fmla="*/ 1542202 w 1654730"/>
              <a:gd name="connsiteY5" fmla="*/ 1125281 h 1125281"/>
              <a:gd name="connsiteX6" fmla="*/ 112528 w 1654730"/>
              <a:gd name="connsiteY6" fmla="*/ 1125281 h 1125281"/>
              <a:gd name="connsiteX7" fmla="*/ 0 w 1654730"/>
              <a:gd name="connsiteY7" fmla="*/ 1012753 h 1125281"/>
              <a:gd name="connsiteX8" fmla="*/ 0 w 1654730"/>
              <a:gd name="connsiteY8" fmla="*/ 112528 h 11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4730" h="1125281">
                <a:moveTo>
                  <a:pt x="0" y="112528"/>
                </a:moveTo>
                <a:cubicBezTo>
                  <a:pt x="0" y="50381"/>
                  <a:pt x="50381" y="0"/>
                  <a:pt x="112528" y="0"/>
                </a:cubicBezTo>
                <a:lnTo>
                  <a:pt x="1542202" y="0"/>
                </a:lnTo>
                <a:cubicBezTo>
                  <a:pt x="1604349" y="0"/>
                  <a:pt x="1654730" y="50381"/>
                  <a:pt x="1654730" y="112528"/>
                </a:cubicBezTo>
                <a:lnTo>
                  <a:pt x="1654730" y="1012753"/>
                </a:lnTo>
                <a:cubicBezTo>
                  <a:pt x="1654730" y="1074900"/>
                  <a:pt x="1604349" y="1125281"/>
                  <a:pt x="1542202" y="1125281"/>
                </a:cubicBezTo>
                <a:lnTo>
                  <a:pt x="112528" y="1125281"/>
                </a:lnTo>
                <a:cubicBezTo>
                  <a:pt x="50381" y="1125281"/>
                  <a:pt x="0" y="1074900"/>
                  <a:pt x="0" y="1012753"/>
                </a:cubicBezTo>
                <a:lnTo>
                  <a:pt x="0" y="1125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638" tIns="139638" rIns="139638" bIns="13963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NikoshBAN" pitchFamily="2" charset="0"/>
                <a:cs typeface="NikoshBAN" pitchFamily="2" charset="0"/>
              </a:rPr>
              <a:t>আর্থিক ঝুঁকি</a:t>
            </a:r>
            <a:endParaRPr lang="en-US" sz="28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680023" y="2667001"/>
            <a:ext cx="1772096" cy="112528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Freeform 42"/>
          <p:cNvSpPr/>
          <p:nvPr/>
        </p:nvSpPr>
        <p:spPr>
          <a:xfrm>
            <a:off x="5676893" y="2666996"/>
            <a:ext cx="1772096" cy="1125281"/>
          </a:xfrm>
          <a:custGeom>
            <a:avLst/>
            <a:gdLst>
              <a:gd name="connsiteX0" fmla="*/ 0 w 1772096"/>
              <a:gd name="connsiteY0" fmla="*/ 112528 h 1125281"/>
              <a:gd name="connsiteX1" fmla="*/ 112528 w 1772096"/>
              <a:gd name="connsiteY1" fmla="*/ 0 h 1125281"/>
              <a:gd name="connsiteX2" fmla="*/ 1659568 w 1772096"/>
              <a:gd name="connsiteY2" fmla="*/ 0 h 1125281"/>
              <a:gd name="connsiteX3" fmla="*/ 1772096 w 1772096"/>
              <a:gd name="connsiteY3" fmla="*/ 112528 h 1125281"/>
              <a:gd name="connsiteX4" fmla="*/ 1772096 w 1772096"/>
              <a:gd name="connsiteY4" fmla="*/ 1012753 h 1125281"/>
              <a:gd name="connsiteX5" fmla="*/ 1659568 w 1772096"/>
              <a:gd name="connsiteY5" fmla="*/ 1125281 h 1125281"/>
              <a:gd name="connsiteX6" fmla="*/ 112528 w 1772096"/>
              <a:gd name="connsiteY6" fmla="*/ 1125281 h 1125281"/>
              <a:gd name="connsiteX7" fmla="*/ 0 w 1772096"/>
              <a:gd name="connsiteY7" fmla="*/ 1012753 h 1125281"/>
              <a:gd name="connsiteX8" fmla="*/ 0 w 1772096"/>
              <a:gd name="connsiteY8" fmla="*/ 112528 h 11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096" h="1125281">
                <a:moveTo>
                  <a:pt x="0" y="112528"/>
                </a:moveTo>
                <a:cubicBezTo>
                  <a:pt x="0" y="50381"/>
                  <a:pt x="50381" y="0"/>
                  <a:pt x="112528" y="0"/>
                </a:cubicBezTo>
                <a:lnTo>
                  <a:pt x="1659568" y="0"/>
                </a:lnTo>
                <a:cubicBezTo>
                  <a:pt x="1721715" y="0"/>
                  <a:pt x="1772096" y="50381"/>
                  <a:pt x="1772096" y="112528"/>
                </a:cubicBezTo>
                <a:lnTo>
                  <a:pt x="1772096" y="1012753"/>
                </a:lnTo>
                <a:cubicBezTo>
                  <a:pt x="1772096" y="1074900"/>
                  <a:pt x="1721715" y="1125281"/>
                  <a:pt x="1659568" y="1125281"/>
                </a:cubicBezTo>
                <a:lnTo>
                  <a:pt x="112528" y="1125281"/>
                </a:lnTo>
                <a:cubicBezTo>
                  <a:pt x="50381" y="1125281"/>
                  <a:pt x="0" y="1074900"/>
                  <a:pt x="0" y="1012753"/>
                </a:cubicBezTo>
                <a:lnTo>
                  <a:pt x="0" y="1125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398" tIns="124398" rIns="124398" bIns="12439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NikoshBAN" pitchFamily="2" charset="0"/>
                <a:cs typeface="NikoshBAN" pitchFamily="2" charset="0"/>
              </a:rPr>
              <a:t>বিনিয়োগকারীর দৃষ্টিকোন থেকে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540998" y="4665101"/>
            <a:ext cx="1707946" cy="112528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Freeform 44"/>
          <p:cNvSpPr/>
          <p:nvPr/>
        </p:nvSpPr>
        <p:spPr>
          <a:xfrm>
            <a:off x="4537867" y="4665096"/>
            <a:ext cx="1707946" cy="1125281"/>
          </a:xfrm>
          <a:custGeom>
            <a:avLst/>
            <a:gdLst>
              <a:gd name="connsiteX0" fmla="*/ 0 w 1707946"/>
              <a:gd name="connsiteY0" fmla="*/ 112528 h 1125281"/>
              <a:gd name="connsiteX1" fmla="*/ 112528 w 1707946"/>
              <a:gd name="connsiteY1" fmla="*/ 0 h 1125281"/>
              <a:gd name="connsiteX2" fmla="*/ 1595418 w 1707946"/>
              <a:gd name="connsiteY2" fmla="*/ 0 h 1125281"/>
              <a:gd name="connsiteX3" fmla="*/ 1707946 w 1707946"/>
              <a:gd name="connsiteY3" fmla="*/ 112528 h 1125281"/>
              <a:gd name="connsiteX4" fmla="*/ 1707946 w 1707946"/>
              <a:gd name="connsiteY4" fmla="*/ 1012753 h 1125281"/>
              <a:gd name="connsiteX5" fmla="*/ 1595418 w 1707946"/>
              <a:gd name="connsiteY5" fmla="*/ 1125281 h 1125281"/>
              <a:gd name="connsiteX6" fmla="*/ 112528 w 1707946"/>
              <a:gd name="connsiteY6" fmla="*/ 1125281 h 1125281"/>
              <a:gd name="connsiteX7" fmla="*/ 0 w 1707946"/>
              <a:gd name="connsiteY7" fmla="*/ 1012753 h 1125281"/>
              <a:gd name="connsiteX8" fmla="*/ 0 w 1707946"/>
              <a:gd name="connsiteY8" fmla="*/ 112528 h 11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7946" h="1125281">
                <a:moveTo>
                  <a:pt x="0" y="112528"/>
                </a:moveTo>
                <a:cubicBezTo>
                  <a:pt x="0" y="50381"/>
                  <a:pt x="50381" y="0"/>
                  <a:pt x="112528" y="0"/>
                </a:cubicBezTo>
                <a:lnTo>
                  <a:pt x="1595418" y="0"/>
                </a:lnTo>
                <a:cubicBezTo>
                  <a:pt x="1657565" y="0"/>
                  <a:pt x="1707946" y="50381"/>
                  <a:pt x="1707946" y="112528"/>
                </a:cubicBezTo>
                <a:lnTo>
                  <a:pt x="1707946" y="1012753"/>
                </a:lnTo>
                <a:cubicBezTo>
                  <a:pt x="1707946" y="1074900"/>
                  <a:pt x="1657565" y="1125281"/>
                  <a:pt x="1595418" y="1125281"/>
                </a:cubicBezTo>
                <a:lnTo>
                  <a:pt x="112528" y="1125281"/>
                </a:lnTo>
                <a:cubicBezTo>
                  <a:pt x="50381" y="1125281"/>
                  <a:pt x="0" y="1074900"/>
                  <a:pt x="0" y="1012753"/>
                </a:cubicBezTo>
                <a:lnTo>
                  <a:pt x="0" y="1125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638" tIns="139638" rIns="139638" bIns="13963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NikoshBAN" pitchFamily="2" charset="0"/>
                <a:cs typeface="NikoshBAN" pitchFamily="2" charset="0"/>
              </a:rPr>
              <a:t>সুদ হারের ঝুঁকি</a:t>
            </a:r>
            <a:endParaRPr lang="en-US" sz="28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596155" y="4667892"/>
            <a:ext cx="1622265" cy="112528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Freeform 46"/>
          <p:cNvSpPr/>
          <p:nvPr/>
        </p:nvSpPr>
        <p:spPr>
          <a:xfrm>
            <a:off x="6593025" y="4667887"/>
            <a:ext cx="1622265" cy="1125281"/>
          </a:xfrm>
          <a:custGeom>
            <a:avLst/>
            <a:gdLst>
              <a:gd name="connsiteX0" fmla="*/ 0 w 1622265"/>
              <a:gd name="connsiteY0" fmla="*/ 112528 h 1125281"/>
              <a:gd name="connsiteX1" fmla="*/ 112528 w 1622265"/>
              <a:gd name="connsiteY1" fmla="*/ 0 h 1125281"/>
              <a:gd name="connsiteX2" fmla="*/ 1509737 w 1622265"/>
              <a:gd name="connsiteY2" fmla="*/ 0 h 1125281"/>
              <a:gd name="connsiteX3" fmla="*/ 1622265 w 1622265"/>
              <a:gd name="connsiteY3" fmla="*/ 112528 h 1125281"/>
              <a:gd name="connsiteX4" fmla="*/ 1622265 w 1622265"/>
              <a:gd name="connsiteY4" fmla="*/ 1012753 h 1125281"/>
              <a:gd name="connsiteX5" fmla="*/ 1509737 w 1622265"/>
              <a:gd name="connsiteY5" fmla="*/ 1125281 h 1125281"/>
              <a:gd name="connsiteX6" fmla="*/ 112528 w 1622265"/>
              <a:gd name="connsiteY6" fmla="*/ 1125281 h 1125281"/>
              <a:gd name="connsiteX7" fmla="*/ 0 w 1622265"/>
              <a:gd name="connsiteY7" fmla="*/ 1012753 h 1125281"/>
              <a:gd name="connsiteX8" fmla="*/ 0 w 1622265"/>
              <a:gd name="connsiteY8" fmla="*/ 112528 h 11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2265" h="1125281">
                <a:moveTo>
                  <a:pt x="0" y="112528"/>
                </a:moveTo>
                <a:cubicBezTo>
                  <a:pt x="0" y="50381"/>
                  <a:pt x="50381" y="0"/>
                  <a:pt x="112528" y="0"/>
                </a:cubicBezTo>
                <a:lnTo>
                  <a:pt x="1509737" y="0"/>
                </a:lnTo>
                <a:cubicBezTo>
                  <a:pt x="1571884" y="0"/>
                  <a:pt x="1622265" y="50381"/>
                  <a:pt x="1622265" y="112528"/>
                </a:cubicBezTo>
                <a:lnTo>
                  <a:pt x="1622265" y="1012753"/>
                </a:lnTo>
                <a:cubicBezTo>
                  <a:pt x="1622265" y="1074900"/>
                  <a:pt x="1571884" y="1125281"/>
                  <a:pt x="1509737" y="1125281"/>
                </a:cubicBezTo>
                <a:lnTo>
                  <a:pt x="112528" y="1125281"/>
                </a:lnTo>
                <a:cubicBezTo>
                  <a:pt x="50381" y="1125281"/>
                  <a:pt x="0" y="1074900"/>
                  <a:pt x="0" y="1012753"/>
                </a:cubicBezTo>
                <a:lnTo>
                  <a:pt x="0" y="1125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638" tIns="139638" rIns="139638" bIns="13963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NikoshBAN" pitchFamily="2" charset="0"/>
                <a:cs typeface="NikoshBAN" pitchFamily="2" charset="0"/>
              </a:rPr>
              <a:t>তারল্য ঝুঁকি</a:t>
            </a:r>
            <a:endParaRPr lang="en-US" sz="2800" b="1" kern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81000" y="1447800"/>
            <a:ext cx="2133600" cy="990600"/>
          </a:xfrm>
          <a:prstGeom prst="wedgeEllipseCallout">
            <a:avLst>
              <a:gd name="adj1" fmla="val 136662"/>
              <a:gd name="adj2" fmla="val 1986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কাচামাল ক্রয়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62000" y="304800"/>
            <a:ext cx="2286000" cy="990600"/>
          </a:xfrm>
          <a:prstGeom prst="wedgeEllipseCallout">
            <a:avLst>
              <a:gd name="adj1" fmla="val 108180"/>
              <a:gd name="adj2" fmla="val 31440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শ্রমিকদের মজুরি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38200" y="2590800"/>
            <a:ext cx="2133600" cy="990600"/>
          </a:xfrm>
          <a:prstGeom prst="wedgeEllipseCallout">
            <a:avLst>
              <a:gd name="adj1" fmla="val 116734"/>
              <a:gd name="adj2" fmla="val 8503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বীমা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খরচ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276600" y="228600"/>
            <a:ext cx="2209800" cy="1066800"/>
          </a:xfrm>
          <a:prstGeom prst="wedgeEllipseCallout">
            <a:avLst>
              <a:gd name="adj1" fmla="val 458"/>
              <a:gd name="adj2" fmla="val 306781"/>
            </a:avLst>
          </a:prstGeom>
          <a:solidFill>
            <a:srgbClr val="0300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কর্মচারীর বেতন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667000" y="1447800"/>
            <a:ext cx="1752600" cy="990600"/>
          </a:xfrm>
          <a:prstGeom prst="wedgeEllipseCallout">
            <a:avLst>
              <a:gd name="adj1" fmla="val 47176"/>
              <a:gd name="adj2" fmla="val 195346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791200" y="304800"/>
            <a:ext cx="1905000" cy="1066800"/>
          </a:xfrm>
          <a:prstGeom prst="wedgeEllipseCallout">
            <a:avLst>
              <a:gd name="adj1" fmla="val -120392"/>
              <a:gd name="adj2" fmla="val 282961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ঘরভাড়া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553200" y="1447800"/>
            <a:ext cx="1981200" cy="1066800"/>
          </a:xfrm>
          <a:prstGeom prst="wedgeEllipseCallout">
            <a:avLst>
              <a:gd name="adj1" fmla="val -157875"/>
              <a:gd name="adj2" fmla="val 17794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খরচ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791200" y="2514600"/>
            <a:ext cx="1981200" cy="1066800"/>
          </a:xfrm>
          <a:prstGeom prst="wedgeEllipseCallout">
            <a:avLst>
              <a:gd name="adj1" fmla="val -118564"/>
              <a:gd name="adj2" fmla="val 821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মনিহারি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032122">
            <a:off x="6389441" y="4742106"/>
            <a:ext cx="2514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50383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4400" b="1" dirty="0" smtClean="0">
                <a:solidFill>
                  <a:srgbClr val="150383"/>
                </a:solidFill>
                <a:latin typeface="NikoshBAN" pitchFamily="2" charset="0"/>
                <a:cs typeface="NikoshBAN" pitchFamily="2" charset="0"/>
              </a:rPr>
              <a:t> ঝুঁকি</a:t>
            </a:r>
            <a:endParaRPr lang="en-US" sz="4400" b="1" dirty="0">
              <a:solidFill>
                <a:srgbClr val="15038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419600" y="1447800"/>
            <a:ext cx="2057400" cy="990600"/>
          </a:xfrm>
          <a:prstGeom prst="wedgeEllipseCallout">
            <a:avLst>
              <a:gd name="adj1" fmla="val -50015"/>
              <a:gd name="adj2" fmla="val 19732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অফিস খরচ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4038600"/>
            <a:ext cx="42672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t="-13000" r="-2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6800" y="1600200"/>
            <a:ext cx="7391400" cy="13716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বিক্রয় বৃদ্ধি করতে হবে ।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1080" y="4800600"/>
            <a:ext cx="7239000" cy="1295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67000" y="228600"/>
            <a:ext cx="3733800" cy="10668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150383"/>
                </a:solidFill>
                <a:latin typeface="NikoshBAN" pitchFamily="2" charset="0"/>
                <a:cs typeface="NikoshBAN" pitchFamily="2" charset="0"/>
              </a:rPr>
              <a:t>প্রতিকারের উপায়</a:t>
            </a:r>
            <a:endParaRPr lang="en-US" sz="4800" b="1" dirty="0">
              <a:solidFill>
                <a:srgbClr val="15038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21080" y="3276600"/>
            <a:ext cx="7513320" cy="1295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9000"/>
            <a:lum/>
          </a:blip>
          <a:srcRect/>
          <a:stretch>
            <a:fillRect l="-4000" t="-11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5800" y="228600"/>
            <a:ext cx="2895600" cy="2362200"/>
            <a:chOff x="228600" y="228600"/>
            <a:chExt cx="3124200" cy="2590800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228600" y="304800"/>
              <a:ext cx="3048000" cy="2514600"/>
            </a:xfrm>
            <a:prstGeom prst="wedgeRoundRectCallout">
              <a:avLst>
                <a:gd name="adj1" fmla="val 51942"/>
                <a:gd name="adj2" fmla="val 62410"/>
                <a:gd name="adj3" fmla="val 16667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8181136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28600"/>
              <a:ext cx="3124200" cy="259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5486400" y="118872"/>
            <a:ext cx="2895600" cy="2395728"/>
            <a:chOff x="5867400" y="228600"/>
            <a:chExt cx="3085193" cy="2624328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5867400" y="304800"/>
              <a:ext cx="3048000" cy="2514600"/>
            </a:xfrm>
            <a:prstGeom prst="wedgeRoundRectCallout">
              <a:avLst>
                <a:gd name="adj1" fmla="val -51838"/>
                <a:gd name="adj2" fmla="val 63080"/>
                <a:gd name="adj3" fmla="val 16667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Grameen-Bank-News-pic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228600"/>
              <a:ext cx="3085193" cy="26243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2" name="Oval 11"/>
          <p:cNvSpPr/>
          <p:nvPr/>
        </p:nvSpPr>
        <p:spPr>
          <a:xfrm>
            <a:off x="3200400" y="2667000"/>
            <a:ext cx="2743200" cy="1447800"/>
          </a:xfrm>
          <a:prstGeom prst="ellipse">
            <a:avLst/>
          </a:prstGeom>
          <a:solidFill>
            <a:srgbClr val="150383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705600" y="3124200"/>
            <a:ext cx="2362200" cy="1905000"/>
          </a:xfrm>
          <a:prstGeom prst="wedgeRoundRectCallout">
            <a:avLst>
              <a:gd name="adj1" fmla="val -81285"/>
              <a:gd name="adj2" fmla="val -39166"/>
              <a:gd name="adj3" fmla="val 16667"/>
            </a:avLst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150383"/>
                </a:solidFill>
                <a:latin typeface="NikoshBAN" pitchFamily="2" charset="0"/>
                <a:cs typeface="NikoshBAN" pitchFamily="2" charset="0"/>
              </a:rPr>
              <a:t>গ্রাম্য মহাজন</a:t>
            </a:r>
            <a:endParaRPr lang="en-US" sz="4800" b="1" dirty="0">
              <a:solidFill>
                <a:srgbClr val="15038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419600"/>
            <a:ext cx="2011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alf Frame 1"/>
          <p:cNvSpPr/>
          <p:nvPr/>
        </p:nvSpPr>
        <p:spPr>
          <a:xfrm>
            <a:off x="1676400" y="3810000"/>
            <a:ext cx="1600200" cy="1066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57400" y="5334000"/>
            <a:ext cx="12573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51054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8 -2.22222E-6 L 0.12917 -2.22222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/>
      <p:bldP spid="2" grpId="0" animBg="1"/>
      <p:bldP spid="4" grpId="0" animBg="1"/>
      <p:bldP spid="4" grpId="1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2514600"/>
            <a:ext cx="27432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উৎস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410200" y="990600"/>
            <a:ext cx="3124200" cy="1905000"/>
          </a:xfrm>
          <a:prstGeom prst="wedgeEllipseCallout">
            <a:avLst>
              <a:gd name="adj1" fmla="val -115638"/>
              <a:gd name="adj2" fmla="val 80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বহিঃস্থ তহবিল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486400" y="3810000"/>
            <a:ext cx="3124200" cy="1981200"/>
          </a:xfrm>
          <a:prstGeom prst="wedgeEllipseCallout">
            <a:avLst>
              <a:gd name="adj1" fmla="val -119534"/>
              <a:gd name="adj2" fmla="val -53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অভ্যন্তরিন তহবিল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5257800" y="0"/>
            <a:ext cx="3581400" cy="3886200"/>
          </a:xfrm>
          <a:prstGeom prst="mathMultiply">
            <a:avLst>
              <a:gd name="adj1" fmla="val 44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304800"/>
            <a:ext cx="3505200" cy="914400"/>
          </a:xfrm>
          <a:prstGeom prst="roundRect">
            <a:avLst/>
          </a:prstGeom>
          <a:solidFill>
            <a:schemeClr val="accent6">
              <a:lumMod val="75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150383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b="1" dirty="0">
              <a:solidFill>
                <a:srgbClr val="15038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33600" y="95071"/>
            <a:ext cx="4876800" cy="1200329"/>
            <a:chOff x="2133600" y="95071"/>
            <a:chExt cx="4876800" cy="1200329"/>
          </a:xfrm>
        </p:grpSpPr>
        <p:sp>
          <p:nvSpPr>
            <p:cNvPr id="27" name="Rounded Rectangle 26"/>
            <p:cNvSpPr/>
            <p:nvPr/>
          </p:nvSpPr>
          <p:spPr>
            <a:xfrm>
              <a:off x="2819400" y="228600"/>
              <a:ext cx="3505200" cy="892629"/>
            </a:xfrm>
            <a:prstGeom prst="roundRect">
              <a:avLst>
                <a:gd name="adj" fmla="val 50000"/>
              </a:avLst>
            </a:prstGeom>
            <a:solidFill>
              <a:srgbClr val="FFFF00">
                <a:alpha val="2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33600" y="95071"/>
              <a:ext cx="487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7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7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244548119"/>
              </p:ext>
            </p:extLst>
          </p:nvPr>
        </p:nvGraphicFramePr>
        <p:xfrm>
          <a:off x="228600" y="1143000"/>
          <a:ext cx="3657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953000" y="1371600"/>
          <a:ext cx="4002314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7200" y="59830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দুটি প্রকল্পের মুনাফার তুলনামুলক চিত্র বিশ্লেষন কর ।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4800600"/>
            <a:ext cx="2971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প্রকল্প - ক</a:t>
            </a:r>
          </a:p>
          <a:p>
            <a:pPr algn="ctr"/>
            <a:r>
              <a:rPr lang="en-US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মূলধন-১,০০,০০০ টাকা</a:t>
            </a:r>
            <a:endParaRPr lang="en-US" sz="28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15000" y="4876800"/>
            <a:ext cx="3048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প্রকল্প - খ</a:t>
            </a:r>
          </a:p>
          <a:p>
            <a:pPr algn="ctr"/>
            <a:r>
              <a:rPr lang="en-US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মূলধন-১,০০,০০০ টাকা</a:t>
            </a:r>
            <a:endParaRPr lang="en-US" sz="28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P spid="26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3000" t="-18000" r="-16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86000" y="457200"/>
            <a:ext cx="4343400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85633"/>
            <a:ext cx="75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কী ?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ঝুঁকি ও অনিশ্চয়তার মধ্যে পার্থক্য কী ?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আর্থিক ঝুঁকি কীভাবে সৃষ্টি হয় ?</a:t>
            </a:r>
          </a:p>
          <a:p>
            <a:pPr>
              <a:buFont typeface="Wingdings" pitchFamily="2" charset="2"/>
              <a:buChar char="v"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-Down Arrow 3"/>
          <p:cNvSpPr/>
          <p:nvPr/>
        </p:nvSpPr>
        <p:spPr>
          <a:xfrm>
            <a:off x="1295400" y="228600"/>
            <a:ext cx="6553200" cy="12192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FF0000">
              <a:alpha val="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  <a:endParaRPr lang="en-US" sz="7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94423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দোকানটি জনাব আলমের। দোকানটি বিক্রয়কর্মী দ্বারা পরিচালিত। কিছুদিন পুর্বে প্রধান বিক্রয়কর্মীর মৃত্যু ঘটে। ফলে জনাব আলম দোকানটির বিক্রয় কমে যাওয়ার আশংকা করছেন।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953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বিক্রয়কর্মীর মৃত্যু – ঝুঁকি নয়, অনিশ্চয়তা।  মুল্যায়ন কর।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herpur Eid Bazar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33528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735991"/>
            <a:ext cx="6781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</a:p>
          <a:p>
            <a:pPr algn="ctr"/>
            <a:r>
              <a:rPr lang="en-US" sz="8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88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65171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১০ম শ্রেণি</a:t>
            </a:r>
          </a:p>
          <a:p>
            <a:pPr algn="ctr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ফিন্যান্স ও ব্যাংকিং</a:t>
            </a:r>
          </a:p>
          <a:p>
            <a:pPr algn="ctr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 অধ্যায়</a:t>
            </a:r>
          </a:p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৫০ মিনিট ।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_1174fc_bee06911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96088" flipH="1" flipV="1">
            <a:off x="-333705" y="810797"/>
            <a:ext cx="2790155" cy="1874984"/>
          </a:xfrm>
          <a:prstGeom prst="rect">
            <a:avLst/>
          </a:prstGeom>
        </p:spPr>
      </p:pic>
      <p:pic>
        <p:nvPicPr>
          <p:cNvPr id="5" name="Picture 4" descr="0_1174fc_bee06911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96088" flipH="1" flipV="1">
            <a:off x="326297" y="4534038"/>
            <a:ext cx="2146015" cy="1442122"/>
          </a:xfrm>
          <a:prstGeom prst="rect">
            <a:avLst/>
          </a:prstGeom>
        </p:spPr>
      </p:pic>
      <p:pic>
        <p:nvPicPr>
          <p:cNvPr id="6" name="Picture 5" descr="0_1174fc_bee06911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96088" flipH="1" flipV="1">
            <a:off x="6670782" y="4605865"/>
            <a:ext cx="2129599" cy="1431091"/>
          </a:xfrm>
          <a:prstGeom prst="rect">
            <a:avLst/>
          </a:prstGeom>
        </p:spPr>
      </p:pic>
      <p:pic>
        <p:nvPicPr>
          <p:cNvPr id="7" name="Picture 6" descr="0_1174fc_bee06911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96088" flipH="1" flipV="1">
            <a:off x="6752892" y="810797"/>
            <a:ext cx="2790155" cy="187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762000"/>
            <a:ext cx="4419600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41148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86868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411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চিত্রগুলি লক্ষ কর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31416"/>
            <a:ext cx="6629400" cy="4201150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ঝুঁকি </a:t>
            </a:r>
          </a:p>
          <a:p>
            <a:pPr algn="ctr"/>
            <a:r>
              <a:rPr lang="en-US" sz="8800" b="1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8800" b="1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endParaRPr lang="en-US" sz="8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066800" y="533400"/>
            <a:ext cx="6705600" cy="1295400"/>
          </a:xfrm>
          <a:prstGeom prst="downArrow">
            <a:avLst/>
          </a:prstGeom>
          <a:solidFill>
            <a:schemeClr val="tx1">
              <a:lumMod val="75000"/>
              <a:lumOff val="25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105085"/>
            <a:ext cx="685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ঝুঁকি ও অনিশ্চয়তা কী তা বলতে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ঝুঁকি ও অনিশ্চয়তার মধ্যে পার্থক্য নির্ণয়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দৃষ্টিকোন থেকে ঝুঁকির উৎস নির্ধারন করতে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ব্যবসায়িক ঝুঁকির উৎসগুলো চিহ্নিত করে তা প্রতিকারের ব্যবস্থা করতে পারবে ।</a:t>
            </a:r>
          </a:p>
          <a:p>
            <a:pPr>
              <a:buFont typeface="Wingdings" pitchFamily="2" charset="2"/>
              <a:buChar char="Ø"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d exam results 2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3733800" cy="3124200"/>
          </a:xfrm>
          <a:prstGeom prst="rect">
            <a:avLst/>
          </a:prstGeom>
        </p:spPr>
      </p:pic>
      <p:pic>
        <p:nvPicPr>
          <p:cNvPr id="8" name="Picture 7" descr="130305-TASHFIN_BD_UNWES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79643"/>
            <a:ext cx="3581400" cy="3025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358860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50383"/>
                </a:solidFill>
                <a:latin typeface="NikoshBAN" pitchFamily="2" charset="0"/>
                <a:cs typeface="NikoshBAN" pitchFamily="2" charset="0"/>
              </a:rPr>
              <a:t>A+ </a:t>
            </a:r>
            <a:r>
              <a:rPr lang="en-US" sz="2800" b="1" dirty="0" smtClean="0">
                <a:solidFill>
                  <a:srgbClr val="150383"/>
                </a:solidFill>
                <a:latin typeface="NikoshBAN" pitchFamily="2" charset="0"/>
                <a:cs typeface="NikoshBAN" pitchFamily="2" charset="0"/>
              </a:rPr>
              <a:t>প্রত্যাশি</a:t>
            </a:r>
            <a:endParaRPr lang="en-US" sz="2000" b="1" dirty="0">
              <a:solidFill>
                <a:srgbClr val="15038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363432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50383"/>
                </a:solidFill>
                <a:latin typeface="NikoshBAN" pitchFamily="2" charset="0"/>
                <a:cs typeface="NikoshBAN" pitchFamily="2" charset="0"/>
              </a:rPr>
              <a:t>ব্যবসায় সফলতা প্রত্যাশি</a:t>
            </a:r>
            <a:endParaRPr lang="en-US" sz="2400" b="1" dirty="0">
              <a:solidFill>
                <a:srgbClr val="15038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419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 পারে, নাও হতে পারে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4800600"/>
            <a:ext cx="175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71800" y="5257800"/>
            <a:ext cx="3298166" cy="1362974"/>
          </a:xfrm>
          <a:prstGeom prst="roundRect">
            <a:avLst/>
          </a:prstGeom>
          <a:solidFill>
            <a:srgbClr val="1503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n-money-online-from-bangladesh-258x300.jpg"/>
          <p:cNvPicPr>
            <a:picLocks noChangeAspect="1"/>
          </p:cNvPicPr>
          <p:nvPr/>
        </p:nvPicPr>
        <p:blipFill>
          <a:blip r:embed="rId2">
            <a:lum bright="-1000" contrast="46000"/>
          </a:blip>
          <a:stretch>
            <a:fillRect/>
          </a:stretch>
        </p:blipFill>
        <p:spPr>
          <a:xfrm rot="5400000">
            <a:off x="533398" y="152400"/>
            <a:ext cx="3581401" cy="4038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earn from google in Bangladesh.JPG"/>
          <p:cNvPicPr>
            <a:picLocks noChangeAspect="1"/>
          </p:cNvPicPr>
          <p:nvPr/>
        </p:nvPicPr>
        <p:blipFill>
          <a:blip r:embed="rId3">
            <a:lum bright="-19000" contrast="23000"/>
          </a:blip>
          <a:stretch>
            <a:fillRect/>
          </a:stretch>
        </p:blipFill>
        <p:spPr>
          <a:xfrm rot="5400000">
            <a:off x="5029200" y="152400"/>
            <a:ext cx="35814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39624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প্রত্যাশা       </a:t>
            </a:r>
            <a:r>
              <a:rPr lang="en-US" sz="66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&gt;</a:t>
            </a:r>
            <a:r>
              <a:rPr lang="en-US" sz="54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       প্রাপ্তি </a:t>
            </a:r>
            <a:endParaRPr lang="en-US" sz="5400" b="1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1816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7 L 0.49583 0.0055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555 L -0.49167 0.011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3000"/>
            <a:lum/>
          </a:blip>
          <a:srcRect/>
          <a:stretch>
            <a:fillRect l="-12000" t="-23000" r="-12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1" y="457200"/>
          <a:ext cx="8305799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ঝুঁকি ও অনিশ্চয়তার মধ্যে পার্থক্য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600" y="1447800"/>
            <a:ext cx="8915400" cy="2971800"/>
          </a:xfrm>
          <a:prstGeom prst="rightArrow">
            <a:avLst>
              <a:gd name="adj1" fmla="val 65135"/>
              <a:gd name="adj2" fmla="val 6204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057400"/>
            <a:ext cx="4114800" cy="175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886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অনিশ্চয়তা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28600" y="2011680"/>
            <a:ext cx="5029200" cy="179832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487805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সব ঝুঁকিই অনিশ্চয়তা, কিন্ত সব অনিশ্চয়তা ঝুঁকি নয়।</a:t>
            </a:r>
            <a:endParaRPr lang="en-US" sz="4400" b="1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4.44444E-6 L 0.375 4.44444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12" grpId="0" animBg="1"/>
      <p:bldP spid="12" grpId="1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2883</TotalTime>
  <Words>247</Words>
  <Application>Microsoft Office PowerPoint</Application>
  <PresentationFormat>On-screen Show (4:3)</PresentationFormat>
  <Paragraphs>76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ggggg</dc:title>
  <dc:creator>NAZRUL</dc:creator>
  <cp:lastModifiedBy>BOISAKHI TC</cp:lastModifiedBy>
  <cp:revision>375</cp:revision>
  <dcterms:created xsi:type="dcterms:W3CDTF">2006-08-16T00:00:00Z</dcterms:created>
  <dcterms:modified xsi:type="dcterms:W3CDTF">2019-07-21T09:28:08Z</dcterms:modified>
</cp:coreProperties>
</file>