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60" r:id="rId6"/>
    <p:sldId id="263" r:id="rId7"/>
    <p:sldId id="262" r:id="rId8"/>
    <p:sldId id="261" r:id="rId9"/>
    <p:sldId id="266" r:id="rId10"/>
    <p:sldId id="259" r:id="rId11"/>
    <p:sldId id="264" r:id="rId12"/>
    <p:sldId id="265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7CD58-EC05-4393-AB0C-4D9A663FBF5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6CD4C9-C400-4883-B677-9FF7E19BBD6F}" type="pres">
      <dgm:prSet presAssocID="{5CD7CD58-EC05-4393-AB0C-4D9A663FBF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88BCB-39AC-4B4A-9FAE-91FACD041098}" type="presOf" srcId="{5CD7CD58-EC05-4393-AB0C-4D9A663FBF53}" destId="{5A6CD4C9-C400-4883-B677-9FF7E19BBD6F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7CD58-EC05-4393-AB0C-4D9A663FBF5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6CD4C9-C400-4883-B677-9FF7E19BBD6F}" type="pres">
      <dgm:prSet presAssocID="{5CD7CD58-EC05-4393-AB0C-4D9A663FBF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E5861-8575-4AEB-959D-E2CEC6824B72}" type="presOf" srcId="{5CD7CD58-EC05-4393-AB0C-4D9A663FBF53}" destId="{5A6CD4C9-C400-4883-B677-9FF7E19BBD6F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FABA1-E6E3-4734-B5D3-2BDDC6801EC7}" type="datetimeFigureOut">
              <a:rPr lang="en-US" smtClean="0"/>
              <a:t>10-Mar-20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712-1DCF-4F2F-AECD-440480FA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712-1DCF-4F2F-AECD-440480FAB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8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152400" y="152400"/>
            <a:ext cx="8839200" cy="15240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8763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0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49500"/>
              </p:ext>
            </p:extLst>
          </p:nvPr>
        </p:nvGraphicFramePr>
        <p:xfrm>
          <a:off x="0" y="1524000"/>
          <a:ext cx="9144000" cy="1171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0"/>
                <a:gridCol w="1371600"/>
                <a:gridCol w="1485900"/>
                <a:gridCol w="1371600"/>
              </a:tblGrid>
              <a:tr h="649605">
                <a:tc>
                  <a:txBody>
                    <a:bodyPr/>
                    <a:lstStyle/>
                    <a:p>
                      <a:r>
                        <a:rPr lang="bn-BD" dirty="0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টাকা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47235">
                <a:tc>
                  <a:txBody>
                    <a:bodyPr/>
                    <a:lstStyle/>
                    <a:p>
                      <a:r>
                        <a:rPr lang="bn-BD" sz="2000" dirty="0" smtClean="0"/>
                        <a:t>বিক্রয়</a:t>
                      </a:r>
                    </a:p>
                    <a:p>
                      <a:r>
                        <a:rPr lang="bn-BD" sz="2000" dirty="0" smtClean="0"/>
                        <a:t>বাদ ফেরত </a:t>
                      </a:r>
                    </a:p>
                    <a:p>
                      <a:endParaRPr lang="bn-BD" sz="2000" dirty="0" smtClean="0"/>
                    </a:p>
                    <a:p>
                      <a:endParaRPr lang="bn-BD" sz="2000" dirty="0" smtClean="0"/>
                    </a:p>
                    <a:p>
                      <a:r>
                        <a:rPr lang="bn-BD" sz="2000" dirty="0" smtClean="0"/>
                        <a:t>বাদ</a:t>
                      </a:r>
                      <a:r>
                        <a:rPr lang="bn-BD" sz="2000" baseline="0" dirty="0" smtClean="0"/>
                        <a:t> বিক্রয় বাট্টা</a:t>
                      </a:r>
                    </a:p>
                    <a:p>
                      <a:r>
                        <a:rPr lang="bn-BD" sz="2000" baseline="0" dirty="0" smtClean="0"/>
                        <a:t>                                 নীট বিক্রয়</a:t>
                      </a:r>
                    </a:p>
                    <a:p>
                      <a:r>
                        <a:rPr lang="bn-BD" sz="2000" b="1" u="sng" baseline="0" dirty="0" smtClean="0"/>
                        <a:t>বাদ বিক্রিত পণ্যে ব্যয়</a:t>
                      </a:r>
                    </a:p>
                    <a:p>
                      <a:r>
                        <a:rPr lang="bn-BD" sz="2000" b="1" u="none" baseline="0" dirty="0" smtClean="0"/>
                        <a:t>প্রারম্ভিক</a:t>
                      </a:r>
                      <a:r>
                        <a:rPr lang="bn-BD" sz="2000" b="1" u="sng" baseline="0" dirty="0" smtClean="0"/>
                        <a:t> </a:t>
                      </a:r>
                      <a:r>
                        <a:rPr lang="bn-BD" sz="2000" b="1" u="none" baseline="0" dirty="0" smtClean="0"/>
                        <a:t>মজুদ পণ্য</a:t>
                      </a:r>
                    </a:p>
                    <a:p>
                      <a:r>
                        <a:rPr lang="bn-BD" sz="2000" dirty="0" smtClean="0"/>
                        <a:t>ক্রয়</a:t>
                      </a:r>
                    </a:p>
                    <a:p>
                      <a:r>
                        <a:rPr lang="bn-BD" sz="2000" dirty="0" smtClean="0"/>
                        <a:t>বাদ ফেরত</a:t>
                      </a:r>
                    </a:p>
                    <a:p>
                      <a:endParaRPr lang="bn-BD" sz="2000" dirty="0" smtClean="0"/>
                    </a:p>
                    <a:p>
                      <a:r>
                        <a:rPr lang="bn-BD" sz="2000" dirty="0" smtClean="0"/>
                        <a:t>বাদ ক্রয় বাট্টা</a:t>
                      </a:r>
                    </a:p>
                    <a:p>
                      <a:r>
                        <a:rPr lang="bn-BD" sz="2000" dirty="0" smtClean="0"/>
                        <a:t>                                  </a:t>
                      </a:r>
                    </a:p>
                    <a:p>
                      <a:r>
                        <a:rPr lang="bn-BD" sz="2000" dirty="0" smtClean="0"/>
                        <a:t>                                   নীট</a:t>
                      </a:r>
                      <a:r>
                        <a:rPr lang="bn-BD" sz="2000" baseline="0" dirty="0" smtClean="0"/>
                        <a:t> ক্রয়</a:t>
                      </a:r>
                    </a:p>
                    <a:p>
                      <a:r>
                        <a:rPr lang="bn-BD" sz="2000" baseline="0" dirty="0" smtClean="0"/>
                        <a:t>পরিবহন</a:t>
                      </a:r>
                    </a:p>
                    <a:p>
                      <a:r>
                        <a:rPr lang="bn-BD" sz="2000" baseline="0" dirty="0" smtClean="0"/>
                        <a:t>মজুরী</a:t>
                      </a:r>
                    </a:p>
                    <a:p>
                      <a:r>
                        <a:rPr lang="bn-BD" sz="2000" baseline="0" dirty="0" smtClean="0"/>
                        <a:t>আমদানী শূল্ক</a:t>
                      </a:r>
                    </a:p>
                    <a:p>
                      <a:endParaRPr lang="bn-BD" sz="2000" baseline="0" dirty="0" smtClean="0"/>
                    </a:p>
                    <a:p>
                      <a:r>
                        <a:rPr lang="bn-BD" sz="2000" baseline="0" dirty="0" smtClean="0"/>
                        <a:t>বাদ সমাপনী মজুদ</a:t>
                      </a:r>
                    </a:p>
                    <a:p>
                      <a:endParaRPr lang="bn-BD" sz="2000" baseline="0" dirty="0" smtClean="0"/>
                    </a:p>
                    <a:p>
                      <a:endParaRPr lang="bn-BD" sz="2000" baseline="0" dirty="0" smtClean="0"/>
                    </a:p>
                    <a:p>
                      <a:r>
                        <a:rPr lang="bn-BD" sz="2000" baseline="0" dirty="0" smtClean="0"/>
                        <a:t>                    মোট মুনাফা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endParaRPr lang="bn-BD" dirty="0" smtClean="0"/>
                    </a:p>
                    <a:p>
                      <a:endParaRPr lang="bn-BD" dirty="0"/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endParaRPr lang="bn-BD" baseline="0" dirty="0" smtClean="0"/>
                    </a:p>
                    <a:p>
                      <a:endParaRPr lang="bn-BD" baseline="0" dirty="0" smtClean="0"/>
                    </a:p>
                    <a:p>
                      <a:endParaRPr lang="bn-BD" baseline="0" dirty="0" smtClean="0"/>
                    </a:p>
                    <a:p>
                      <a:endParaRPr lang="bn-BD" baseline="0" dirty="0" smtClean="0"/>
                    </a:p>
                    <a:p>
                      <a:endParaRPr lang="bn-BD" baseline="0" dirty="0" smtClean="0"/>
                    </a:p>
                    <a:p>
                      <a:r>
                        <a:rPr lang="bn-BD" baseline="0" dirty="0" smtClean="0"/>
                        <a:t>*******</a:t>
                      </a:r>
                    </a:p>
                    <a:p>
                      <a:r>
                        <a:rPr lang="bn-BD" baseline="0" dirty="0" smtClean="0"/>
                        <a:t>*******</a:t>
                      </a:r>
                    </a:p>
                    <a:p>
                      <a:r>
                        <a:rPr lang="bn-BD" baseline="0" dirty="0" smtClean="0"/>
                        <a:t>******* </a:t>
                      </a:r>
                    </a:p>
                    <a:p>
                      <a:r>
                        <a:rPr lang="bn-BD" baseline="0" dirty="0" smtClean="0"/>
                        <a:t>*******</a:t>
                      </a:r>
                    </a:p>
                    <a:p>
                      <a:r>
                        <a:rPr lang="bn-BD" baseline="0" dirty="0" smtClean="0"/>
                        <a:t>-----------</a:t>
                      </a:r>
                    </a:p>
                    <a:p>
                      <a:r>
                        <a:rPr lang="bn-BD" baseline="0" dirty="0" smtClean="0"/>
                        <a:t>*******</a:t>
                      </a:r>
                    </a:p>
                    <a:p>
                      <a:r>
                        <a:rPr lang="bn-BD" baseline="0" dirty="0" smtClean="0"/>
                        <a:t>*******</a:t>
                      </a:r>
                    </a:p>
                    <a:p>
                      <a:r>
                        <a:rPr lang="bn-BD" baseline="0" dirty="0" smtClean="0"/>
                        <a:t>-----------</a:t>
                      </a:r>
                    </a:p>
                    <a:p>
                      <a:r>
                        <a:rPr lang="bn-BD" baseline="0" dirty="0" smtClean="0"/>
                        <a:t>  </a:t>
                      </a:r>
                      <a:endParaRPr lang="bn-B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----------</a:t>
                      </a:r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======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 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19493" y="-10633"/>
            <a:ext cx="9144000" cy="1524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বিশদ আয় বিবরনীর </a:t>
            </a:r>
            <a:r>
              <a:rPr lang="bn-BD" sz="2800" dirty="0" smtClean="0"/>
              <a:t>ন</a:t>
            </a:r>
            <a:r>
              <a:rPr lang="en-US" sz="2800" dirty="0" err="1" smtClean="0"/>
              <a:t>মুনা</a:t>
            </a:r>
            <a:r>
              <a:rPr lang="en-US" sz="2800" dirty="0" smtClean="0"/>
              <a:t> </a:t>
            </a:r>
            <a:r>
              <a:rPr lang="bn-BD" sz="2800" dirty="0" smtClean="0"/>
              <a:t> ছক</a:t>
            </a:r>
            <a:r>
              <a:rPr lang="en-US" sz="2800" dirty="0" smtClean="0"/>
              <a:t> </a:t>
            </a:r>
            <a:endParaRPr lang="bn-BD" sz="2800" dirty="0" smtClean="0"/>
          </a:p>
          <a:p>
            <a:pPr algn="ctr"/>
            <a:r>
              <a:rPr lang="bn-BD" sz="2800" dirty="0" smtClean="0"/>
              <a:t>প্রতিষ্ঠানের নাম</a:t>
            </a:r>
          </a:p>
          <a:p>
            <a:pPr algn="ctr"/>
            <a:r>
              <a:rPr lang="bn-BD" sz="2800" dirty="0" smtClean="0"/>
              <a:t>২০১</a:t>
            </a:r>
            <a:r>
              <a:rPr lang="en-US" sz="2800" dirty="0" smtClean="0"/>
              <a:t>৯ </a:t>
            </a:r>
            <a:r>
              <a:rPr lang="bn-BD" sz="2800" dirty="0" smtClean="0"/>
              <a:t> </a:t>
            </a:r>
            <a:r>
              <a:rPr lang="bn-BD" sz="2800" dirty="0" smtClean="0"/>
              <a:t>সালের ৩১শে ডিসেম্বর তারিখে সমাপ্ত বছরের জন্য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8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বিক্রিত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পণ্যের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মূল্য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নি</a:t>
            </a:r>
            <a:r>
              <a:rPr lang="bn-BD" sz="4400" dirty="0" smtClean="0"/>
              <a:t>র্ন</a:t>
            </a:r>
            <a:r>
              <a:rPr lang="en-US" sz="4400" dirty="0" err="1" smtClean="0"/>
              <a:t>য়ের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ছক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প্রতিষ্ঠানের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</a:t>
            </a:r>
            <a:r>
              <a:rPr lang="bn-BD" sz="4400" dirty="0" smtClean="0"/>
              <a:t> </a:t>
            </a:r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10622"/>
              </p:ext>
            </p:extLst>
          </p:nvPr>
        </p:nvGraphicFramePr>
        <p:xfrm>
          <a:off x="1" y="2057400"/>
          <a:ext cx="9143999" cy="860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6705"/>
                <a:gridCol w="1613647"/>
                <a:gridCol w="1613647"/>
              </a:tblGrid>
              <a:tr h="5564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4244158">
                <a:tc>
                  <a:txBody>
                    <a:bodyPr/>
                    <a:lstStyle/>
                    <a:p>
                      <a:r>
                        <a:rPr lang="bn-BD" dirty="0" smtClean="0"/>
                        <a:t>প্রারম্ভিক মজুদ পণ্য</a:t>
                      </a:r>
                    </a:p>
                    <a:p>
                      <a:r>
                        <a:rPr lang="bn-BD" dirty="0" smtClean="0"/>
                        <a:t>ক্রয়</a:t>
                      </a:r>
                    </a:p>
                    <a:p>
                      <a:r>
                        <a:rPr lang="bn-BD" dirty="0" smtClean="0"/>
                        <a:t>বাদ ফেরত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 ক্রয় বাট্টা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পরিবহন</a:t>
                      </a:r>
                    </a:p>
                    <a:p>
                      <a:r>
                        <a:rPr lang="bn-BD" dirty="0" smtClean="0"/>
                        <a:t>মজুরী</a:t>
                      </a:r>
                    </a:p>
                    <a:p>
                      <a:r>
                        <a:rPr lang="bn-BD" dirty="0" smtClean="0"/>
                        <a:t>আমদানী শূল্ক</a:t>
                      </a:r>
                    </a:p>
                    <a:p>
                      <a:endParaRPr lang="bn-BD" dirty="0" smtClean="0"/>
                    </a:p>
                    <a:p>
                      <a:r>
                        <a:rPr lang="bn-BD" baseline="0" dirty="0"/>
                        <a:t> </a:t>
                      </a:r>
                      <a:r>
                        <a:rPr lang="bn-BD" baseline="0" dirty="0" smtClean="0"/>
                        <a:t>                             </a:t>
                      </a:r>
                      <a:endParaRPr lang="bn-B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-----------</a:t>
                      </a:r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-------------</a:t>
                      </a:r>
                    </a:p>
                    <a:p>
                      <a:endParaRPr lang="bn-BD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*******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</a:t>
                      </a:r>
                    </a:p>
                    <a:p>
                      <a:r>
                        <a:rPr lang="bn-BD" dirty="0" smtClean="0"/>
                        <a:t>*******  </a:t>
                      </a:r>
                    </a:p>
                    <a:p>
                      <a:r>
                        <a:rPr lang="bn-BD" dirty="0" smtClean="0"/>
                        <a:t>******* </a:t>
                      </a:r>
                    </a:p>
                    <a:p>
                      <a:r>
                        <a:rPr lang="bn-BD" dirty="0" smtClean="0"/>
                        <a:t>-----------</a:t>
                      </a:r>
                    </a:p>
                    <a:p>
                      <a:r>
                        <a:rPr lang="bn-BD" dirty="0" smtClean="0"/>
                        <a:t>********</a:t>
                      </a:r>
                    </a:p>
                    <a:p>
                      <a:r>
                        <a:rPr lang="bn-BD" dirty="0" smtClean="0"/>
                        <a:t>=======</a:t>
                      </a:r>
                    </a:p>
                    <a:p>
                      <a:endParaRPr lang="bn-BD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27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914400"/>
            <a:ext cx="5486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olaimanLipi" pitchFamily="65" charset="0"/>
                <a:cs typeface="SolaimanLipi" pitchFamily="65" charset="0"/>
              </a:rPr>
              <a:t>সহয়ায়ক</a:t>
            </a:r>
            <a:r>
              <a:rPr lang="en-US" sz="5400" dirty="0" smtClean="0">
                <a:latin typeface="SolaimanLipi" pitchFamily="65" charset="0"/>
                <a:cs typeface="SolaimanLipi" pitchFamily="65" charset="0"/>
              </a:rPr>
              <a:t>  </a:t>
            </a:r>
            <a:r>
              <a:rPr lang="en-US" sz="5400" dirty="0" err="1" smtClean="0">
                <a:latin typeface="SolaimanLipi" pitchFamily="65" charset="0"/>
                <a:cs typeface="SolaimanLipi" pitchFamily="65" charset="0"/>
              </a:rPr>
              <a:t>তথ্যঃ</a:t>
            </a:r>
            <a:r>
              <a:rPr lang="en-US" sz="54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5400" dirty="0"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8229600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SolaimanLipi" pitchFamily="65" charset="0"/>
                <a:cs typeface="SolaimanLipi" pitchFamily="65" charset="0"/>
              </a:rPr>
              <a:t>১। পণ্যের ক্রয় মুল্য হতে ক্রয় সংক্রান্ত খরচ বাদ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  <a:p>
            <a:r>
              <a:rPr lang="en-US" sz="3200" dirty="0">
                <a:latin typeface="SolaimanLipi" pitchFamily="65" charset="0"/>
                <a:cs typeface="SolaimanLipi" pitchFamily="65" charset="0"/>
              </a:rPr>
              <a:t>      </a:t>
            </a:r>
            <a:r>
              <a:rPr lang="bn-BD" sz="3200" dirty="0">
                <a:latin typeface="SolaimanLipi" pitchFamily="65" charset="0"/>
                <a:cs typeface="SolaimanLipi" pitchFamily="65" charset="0"/>
              </a:rPr>
              <a:t>দিয়ে নীট ক্রয়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মূ</a:t>
            </a:r>
            <a:r>
              <a:rPr lang="bn-BD" sz="3200" dirty="0">
                <a:latin typeface="SolaimanLipi" pitchFamily="65" charset="0"/>
                <a:cs typeface="SolaimanLipi" pitchFamily="65" charset="0"/>
              </a:rPr>
              <a:t>ল্য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3200" dirty="0">
                <a:latin typeface="SolaimanLipi" pitchFamily="65" charset="0"/>
                <a:cs typeface="SolaimanLipi" pitchFamily="65" charset="0"/>
              </a:rPr>
              <a:t> করা হয়।</a:t>
            </a:r>
          </a:p>
          <a:p>
            <a:r>
              <a:rPr lang="bn-BD" sz="3200" dirty="0">
                <a:latin typeface="SolaimanLipi" pitchFamily="65" charset="0"/>
                <a:cs typeface="SolaimanLipi" pitchFamily="65" charset="0"/>
              </a:rPr>
              <a:t>২।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পণ্যের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বিক্রয়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মুল্য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হতে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বিক্রয়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সংক্রান্ত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খরচ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বাদ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  <a:p>
            <a:r>
              <a:rPr lang="en-US" sz="3200" dirty="0">
                <a:latin typeface="SolaimanLipi" pitchFamily="65" charset="0"/>
                <a:cs typeface="SolaimanLipi" pitchFamily="65" charset="0"/>
              </a:rPr>
              <a:t>    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দিয়ে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নীট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বিক্রয়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হয়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r>
              <a:rPr lang="en-US" sz="3200" dirty="0">
                <a:latin typeface="SolaimanLipi" pitchFamily="65" charset="0"/>
                <a:cs typeface="SolaimanLipi" pitchFamily="65" charset="0"/>
              </a:rPr>
              <a:t>৩।নীট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বিক্রয়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হতে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বিক্রিত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পণ্যের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বাদ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  <a:p>
            <a:r>
              <a:rPr lang="en-US" sz="3200" dirty="0">
                <a:latin typeface="SolaimanLipi" pitchFamily="65" charset="0"/>
                <a:cs typeface="SolaimanLipi" pitchFamily="65" charset="0"/>
              </a:rPr>
              <a:t>   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দিয়ে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মোট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মুনাফা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বা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ক্ষতির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পরিমান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করা</a:t>
            </a:r>
            <a:endParaRPr lang="en-US" sz="3200" dirty="0">
              <a:latin typeface="SolaimanLipi" pitchFamily="65" charset="0"/>
              <a:cs typeface="SolaimanLipi" pitchFamily="65" charset="0"/>
            </a:endParaRPr>
          </a:p>
          <a:p>
            <a:r>
              <a:rPr lang="en-US" sz="32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dirty="0" err="1">
                <a:latin typeface="SolaimanLipi" pitchFamily="65" charset="0"/>
                <a:cs typeface="SolaimanLipi" pitchFamily="65" charset="0"/>
              </a:rPr>
              <a:t>হয়</a:t>
            </a:r>
            <a:r>
              <a:rPr lang="en-US" sz="3200" dirty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90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533400" y="228600"/>
            <a:ext cx="7315200" cy="31242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দলীয়</a:t>
            </a:r>
            <a:r>
              <a:rPr lang="en-US" sz="5400" dirty="0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olaimanLipi" pitchFamily="65" charset="0"/>
                <a:cs typeface="SolaimanLipi" pitchFamily="65" charset="0"/>
              </a:rPr>
              <a:t>কাজ</a:t>
            </a:r>
            <a:endParaRPr lang="en-US" sz="3600" dirty="0">
              <a:solidFill>
                <a:srgbClr val="00206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6473" y="3810000"/>
            <a:ext cx="7848600" cy="2895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বি</a:t>
            </a:r>
            <a:r>
              <a:rPr lang="bn-BD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শদ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আয়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বিবরনীর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ছকটি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অংকন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কর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olaimanLipi" pitchFamily="65" charset="0"/>
                <a:cs typeface="SolaimanLipi" pitchFamily="65" charset="0"/>
              </a:rPr>
              <a:t>?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8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762000" y="304800"/>
            <a:ext cx="7696200" cy="2971800"/>
          </a:xfrm>
          <a:prstGeom prst="wav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মূল্যায়ন</a:t>
            </a:r>
            <a:r>
              <a:rPr lang="bn-BD" sz="72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   </a:t>
            </a:r>
            <a:r>
              <a:rPr lang="bn-BD" sz="54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৫</a:t>
            </a:r>
            <a:r>
              <a:rPr lang="en-US" sz="54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54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মিনিট</a:t>
            </a:r>
            <a:endParaRPr lang="en-US" sz="5400" dirty="0">
              <a:solidFill>
                <a:srgbClr val="FFFF0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762000" y="3505200"/>
            <a:ext cx="7696200" cy="3124200"/>
          </a:xfrm>
          <a:prstGeom prst="round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নীট বিক্রয় কিভাবে </a:t>
            </a:r>
            <a:r>
              <a:rPr lang="en-US" sz="3600" dirty="0" err="1"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করা যায় উল্লেখ কর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905000" y="381000"/>
            <a:ext cx="5638800" cy="21336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বাড়ীর কাজ</a:t>
            </a:r>
            <a:endParaRPr lang="en-US" sz="5400" dirty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762000" y="2286000"/>
            <a:ext cx="8344786" cy="40386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8153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বিক্রয়-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৯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০০০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,ক্রয়-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৩০,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০০০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,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মজুদ পণ্য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2400" dirty="0" smtClean="0">
              <a:latin typeface="SolaimanLipi" pitchFamily="65" charset="0"/>
              <a:cs typeface="SolaimanLipi" pitchFamily="65" charset="0"/>
            </a:endParaRPr>
          </a:p>
          <a:p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(০১-০১-১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৯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)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- 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১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৫০০০০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,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অলিখিত বিক্রয়-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৫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০০০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মজুরী-২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৫০০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পরিবহণ-২,০০০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ক্রয়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ফেরত-১,০০০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।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মজুদ পণ্য(৩১-১২-১৪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)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-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১০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,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০০০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টাকা</a:t>
            </a:r>
            <a:r>
              <a:rPr lang="en-US" sz="2800" dirty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।</a:t>
            </a:r>
            <a:endParaRPr lang="bn-BD" sz="3600" dirty="0">
              <a:latin typeface="SolaimanLipi" pitchFamily="65" charset="0"/>
              <a:cs typeface="SolaimanLipi" pitchFamily="65" charset="0"/>
            </a:endParaRPr>
          </a:p>
          <a:p>
            <a:r>
              <a:rPr lang="en-US" sz="3600" dirty="0" err="1" smtClean="0">
                <a:latin typeface="SolaimanLipi" pitchFamily="65" charset="0"/>
                <a:cs typeface="SolaimanLipi" pitchFamily="65" charset="0"/>
              </a:rPr>
              <a:t>প্রশ্নঃ</a:t>
            </a:r>
            <a:r>
              <a:rPr lang="en-US" sz="3600" dirty="0" smtClean="0">
                <a:latin typeface="SolaimanLipi" pitchFamily="65" charset="0"/>
                <a:cs typeface="SolaimanLipi" pitchFamily="65" charset="0"/>
              </a:rPr>
              <a:t>       </a:t>
            </a:r>
          </a:p>
          <a:p>
            <a:r>
              <a:rPr lang="en-US" sz="3600" dirty="0" smtClean="0">
                <a:latin typeface="SolaimanLipi" pitchFamily="65" charset="0"/>
                <a:cs typeface="SolaimanLipi" pitchFamily="65" charset="0"/>
              </a:rPr>
              <a:t>    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উপরোল্লিখিত 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তথ্য হতে বিক্রিত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পণ্যে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র 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ব্যয় </a:t>
            </a:r>
            <a:r>
              <a:rPr lang="en-US" sz="2800" dirty="0" err="1"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  </a:t>
            </a:r>
            <a:r>
              <a:rPr lang="bn-BD" sz="2800" dirty="0">
                <a:latin typeface="SolaimanLipi" pitchFamily="65" charset="0"/>
                <a:cs typeface="SolaimanLipi" pitchFamily="65" charset="0"/>
              </a:rPr>
              <a:t>কর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?</a:t>
            </a: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2800" dirty="0">
              <a:latin typeface="SolaimanLipi" pitchFamily="65" charset="0"/>
              <a:cs typeface="SolaimanLipi" pitchFamily="65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457200"/>
            <a:ext cx="8305800" cy="1676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সকলকে</a:t>
            </a:r>
            <a:r>
              <a:rPr lang="en-US" sz="8000" dirty="0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SolaimanLipi" pitchFamily="65" charset="0"/>
                <a:cs typeface="SolaimanLipi" pitchFamily="65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2362200"/>
            <a:ext cx="8229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0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304800" y="1981200"/>
            <a:ext cx="8610600" cy="449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মোঃ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মিজানুর</a:t>
            </a:r>
            <a:r>
              <a:rPr lang="en-US" sz="54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রহমান</a:t>
            </a:r>
            <a:endParaRPr lang="en-US" sz="5400" b="1" dirty="0" smtClean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বলইবুনিয়া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বেতাগী,বরগুনা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০১৭১৪-9৩৪৯০৬। 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mdmrahman</a:t>
            </a:r>
            <a:r>
              <a:rPr lang="en-US" sz="32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17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609600"/>
            <a:ext cx="6629400" cy="11079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olaimanLipi" pitchFamily="65" charset="0"/>
                <a:cs typeface="SolaimanLipi" pitchFamily="65" charset="0"/>
              </a:rPr>
              <a:t>শিক্ষক</a:t>
            </a:r>
            <a:r>
              <a:rPr lang="en-US" sz="4800" dirty="0" smtClean="0"/>
              <a:t>  </a:t>
            </a:r>
            <a:r>
              <a:rPr lang="bn-BD" sz="4800" dirty="0" smtClean="0">
                <a:latin typeface="SolaimanLipi" pitchFamily="65" charset="0"/>
                <a:cs typeface="SolaimanLipi" pitchFamily="65" charset="0"/>
              </a:rPr>
              <a:t>পরিচিতি</a:t>
            </a:r>
            <a:endParaRPr lang="en-US" sz="4800" dirty="0">
              <a:latin typeface="SolaimanLipi" pitchFamily="65" charset="0"/>
              <a:cs typeface="SolaimanLipi" pitchFamily="65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685800" y="2438400"/>
            <a:ext cx="8077200" cy="4191000"/>
          </a:xfrm>
          <a:prstGeom prst="snip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  </a:t>
            </a:r>
            <a:r>
              <a:rPr lang="bn-BD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শ্রেণি- </a:t>
            </a:r>
            <a:r>
              <a:rPr lang="bn-BD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দশম</a:t>
            </a:r>
          </a:p>
          <a:p>
            <a:r>
              <a:rPr lang="en-US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  </a:t>
            </a:r>
            <a:r>
              <a:rPr lang="bn-BD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বিষয়- হিসাববিজ্ঞা</a:t>
            </a:r>
            <a:r>
              <a:rPr lang="en-US" sz="5400" dirty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ন</a:t>
            </a:r>
            <a:endParaRPr lang="bn-BD" sz="5400" dirty="0" smtClean="0">
              <a:solidFill>
                <a:schemeClr val="accent3">
                  <a:lumMod val="20000"/>
                  <a:lumOff val="80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en-US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  </a:t>
            </a:r>
            <a:r>
              <a:rPr lang="bn-BD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অধ্যায়- দশম</a:t>
            </a:r>
          </a:p>
          <a:p>
            <a:pPr lvl="1"/>
            <a:r>
              <a:rPr lang="bn-BD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তারিখ</a:t>
            </a:r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olaimanLipi" pitchFamily="65" charset="0"/>
                <a:cs typeface="SolaimanLipi" pitchFamily="65" charset="0"/>
              </a:rPr>
              <a:t>ঃ ২৬ ফেব্রুয়ারী,২০২০খ্রিঃ।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685800"/>
            <a:ext cx="52578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SolaimanLipi" pitchFamily="65" charset="0"/>
                <a:cs typeface="SolaimanLipi" pitchFamily="65" charset="0"/>
              </a:rPr>
              <a:t>পাঠ পরিচিতি</a:t>
            </a:r>
            <a:endParaRPr lang="en-US" sz="6600" dirty="0">
              <a:latin typeface="SolaimanLipi" pitchFamily="65" charset="0"/>
              <a:cs typeface="SolaimanLipi" pitchFamily="65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6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08123" y="1862527"/>
            <a:ext cx="613290" cy="415518"/>
            <a:chOff x="4259038" y="2002825"/>
            <a:chExt cx="613290" cy="415518"/>
          </a:xfrm>
        </p:grpSpPr>
        <p:sp>
          <p:nvSpPr>
            <p:cNvPr id="28" name="Right Arrow 27"/>
            <p:cNvSpPr/>
            <p:nvPr/>
          </p:nvSpPr>
          <p:spPr>
            <a:xfrm rot="16216631">
              <a:off x="4357924" y="1903939"/>
              <a:ext cx="415518" cy="61329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6"/>
            <p:cNvSpPr/>
            <p:nvPr/>
          </p:nvSpPr>
          <p:spPr>
            <a:xfrm rot="16216631">
              <a:off x="4419950" y="2088924"/>
              <a:ext cx="290863" cy="367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67088" y="3170461"/>
            <a:ext cx="539053" cy="372301"/>
            <a:chOff x="5600664" y="3148256"/>
            <a:chExt cx="336975" cy="613290"/>
          </a:xfrm>
        </p:grpSpPr>
        <p:sp>
          <p:nvSpPr>
            <p:cNvPr id="24" name="Right Arrow 23"/>
            <p:cNvSpPr/>
            <p:nvPr/>
          </p:nvSpPr>
          <p:spPr>
            <a:xfrm rot="21492597">
              <a:off x="5600664" y="3148256"/>
              <a:ext cx="336975" cy="61329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ight Arrow 10"/>
            <p:cNvSpPr/>
            <p:nvPr/>
          </p:nvSpPr>
          <p:spPr>
            <a:xfrm rot="21492597">
              <a:off x="5600689" y="3272493"/>
              <a:ext cx="235883" cy="367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77511" y="4536895"/>
            <a:ext cx="613290" cy="352083"/>
            <a:chOff x="4328426" y="4538416"/>
            <a:chExt cx="613290" cy="352083"/>
          </a:xfrm>
        </p:grpSpPr>
        <p:sp>
          <p:nvSpPr>
            <p:cNvPr id="20" name="Right Arrow 19"/>
            <p:cNvSpPr/>
            <p:nvPr/>
          </p:nvSpPr>
          <p:spPr>
            <a:xfrm rot="5187577">
              <a:off x="4459029" y="4407813"/>
              <a:ext cx="352083" cy="61329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ight Arrow 14"/>
            <p:cNvSpPr/>
            <p:nvPr/>
          </p:nvSpPr>
          <p:spPr>
            <a:xfrm rot="5187577">
              <a:off x="4508580" y="4477759"/>
              <a:ext cx="246458" cy="367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69589" y="3337142"/>
            <a:ext cx="593832" cy="385556"/>
            <a:chOff x="3126571" y="3154477"/>
            <a:chExt cx="375530" cy="613290"/>
          </a:xfrm>
        </p:grpSpPr>
        <p:sp>
          <p:nvSpPr>
            <p:cNvPr id="16" name="Right Arrow 15"/>
            <p:cNvSpPr/>
            <p:nvPr/>
          </p:nvSpPr>
          <p:spPr>
            <a:xfrm rot="10887183">
              <a:off x="3126571" y="3154477"/>
              <a:ext cx="375530" cy="61329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18"/>
            <p:cNvSpPr/>
            <p:nvPr/>
          </p:nvSpPr>
          <p:spPr>
            <a:xfrm rot="21687183">
              <a:off x="3239212" y="3278563"/>
              <a:ext cx="262871" cy="367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862" y="117970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825" y="2591714"/>
            <a:ext cx="2327376" cy="15144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11668"/>
            <a:ext cx="2333625" cy="16383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157" y="4940535"/>
            <a:ext cx="2847975" cy="16002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586037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2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685800" y="1066800"/>
            <a:ext cx="7772400" cy="40386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667001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আর্থিক বিবরণী</a:t>
            </a:r>
            <a:endParaRPr lang="en-US" sz="8000" dirty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077200" cy="5791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এই পাঠ শেষে </a:t>
            </a:r>
            <a:r>
              <a:rPr lang="bn-BD" sz="44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শিক্ষাথীরা-</a:t>
            </a:r>
            <a:endParaRPr lang="en-US" sz="4400" b="1" dirty="0" smtClean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  <a:p>
            <a:endParaRPr lang="bn-BD" sz="2800" dirty="0" smtClean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১। </a:t>
            </a:r>
            <a:r>
              <a:rPr lang="bn-BD" sz="2800" b="1" dirty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নীট বিক্রয় মূল্য ও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নীট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ক্রয় মূল্য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করতে পারবে	। </a:t>
            </a:r>
          </a:p>
          <a:p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২। মোট মুনাফা বা মোট ক্ষতির পরিমান </a:t>
            </a:r>
            <a:r>
              <a:rPr lang="en-US" sz="2800" b="1" dirty="0" err="1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নির্ণয়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করতে পারবে।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৩।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মোট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মুনাফা বা মোট ক্ষতি </a:t>
            </a:r>
            <a:r>
              <a:rPr lang="en-US" sz="2800" b="1" dirty="0" err="1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নির্ণয়ের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ছক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উপস্হাপন </a:t>
            </a:r>
            <a:r>
              <a:rPr lang="bn-BD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করতে</a:t>
            </a:r>
            <a:endParaRPr lang="en-US" sz="2800" b="1" dirty="0" smtClean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    </a:t>
            </a:r>
            <a:r>
              <a:rPr lang="bn-BD" sz="2800" b="1" dirty="0">
                <a:solidFill>
                  <a:schemeClr val="tx1"/>
                </a:solidFill>
                <a:latin typeface="SolaimanLipi" pitchFamily="65" charset="0"/>
                <a:cs typeface="SolaimanLipi" pitchFamily="65" charset="0"/>
              </a:rPr>
              <a:t>পারবে। </a:t>
            </a:r>
            <a:endParaRPr lang="en-US" sz="2800" b="1" dirty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  <a:p>
            <a:endParaRPr lang="en-US" sz="2800" b="1" dirty="0">
              <a:solidFill>
                <a:schemeClr val="tx1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3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16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নীট বিক্রয় </a:t>
            </a: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নির্ণয়ের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 ছক</a:t>
            </a:r>
          </a:p>
          <a:p>
            <a:pPr algn="ctr"/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প্রতিষ্ঠানের 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নাম </a:t>
            </a:r>
            <a:r>
              <a:rPr lang="en-US" sz="40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4000" dirty="0"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3189822"/>
              </p:ext>
            </p:extLst>
          </p:nvPr>
        </p:nvGraphicFramePr>
        <p:xfrm flipH="1">
          <a:off x="-1752600" y="2286000"/>
          <a:ext cx="45719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43029"/>
              </p:ext>
            </p:extLst>
          </p:nvPr>
        </p:nvGraphicFramePr>
        <p:xfrm>
          <a:off x="0" y="1600200"/>
          <a:ext cx="9144000" cy="709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828800"/>
                <a:gridCol w="1828800"/>
              </a:tblGrid>
              <a:tr h="42062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4837176">
                <a:tc>
                  <a:txBody>
                    <a:bodyPr/>
                    <a:lstStyle/>
                    <a:p>
                      <a:r>
                        <a:rPr lang="bn-BD" dirty="0" smtClean="0"/>
                        <a:t>বিক্রয়</a:t>
                      </a:r>
                    </a:p>
                    <a:p>
                      <a:r>
                        <a:rPr lang="bn-BD" dirty="0" smtClean="0"/>
                        <a:t>যোগ</a:t>
                      </a:r>
                      <a:r>
                        <a:rPr lang="en-US" dirty="0" smtClean="0"/>
                        <a:t>ঃ 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অলিখিত বিক্রয়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</a:t>
                      </a:r>
                      <a:r>
                        <a:rPr lang="en-US" dirty="0" smtClean="0"/>
                        <a:t>ঃ 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ফেরত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</a:t>
                      </a:r>
                      <a:r>
                        <a:rPr lang="en-US" dirty="0" smtClean="0"/>
                        <a:t>ঃ 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বিক্রয় বাট্টা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---------------</a:t>
                      </a:r>
                      <a:r>
                        <a:rPr lang="bn-BD" baseline="0" dirty="0" smtClean="0"/>
                        <a:t> </a:t>
                      </a:r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********</a:t>
                      </a:r>
                    </a:p>
                    <a:p>
                      <a:r>
                        <a:rPr lang="bn-BD" dirty="0" smtClean="0"/>
                        <a:t>======= 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9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24D1B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024D18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024D18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74894"/>
              </p:ext>
            </p:extLst>
          </p:nvPr>
        </p:nvGraphicFramePr>
        <p:xfrm>
          <a:off x="0" y="1600200"/>
          <a:ext cx="9144000" cy="515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1828800"/>
                <a:gridCol w="1828800"/>
              </a:tblGrid>
              <a:tr h="670272">
                <a:tc>
                  <a:txBody>
                    <a:bodyPr/>
                    <a:lstStyle/>
                    <a:p>
                      <a:r>
                        <a:rPr lang="bn-BD" dirty="0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টাকা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404648">
                <a:tc>
                  <a:txBody>
                    <a:bodyPr/>
                    <a:lstStyle/>
                    <a:p>
                      <a:r>
                        <a:rPr lang="bn-BD" dirty="0" smtClean="0"/>
                        <a:t>ক্রয়</a:t>
                      </a:r>
                    </a:p>
                    <a:p>
                      <a:r>
                        <a:rPr lang="bn-BD" dirty="0" smtClean="0"/>
                        <a:t>যোগ</a:t>
                      </a:r>
                      <a:r>
                        <a:rPr lang="en-US" dirty="0" smtClean="0"/>
                        <a:t>ঃ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অলিখিত ক্রয়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</a:t>
                      </a:r>
                      <a:r>
                        <a:rPr lang="en-US" dirty="0" smtClean="0"/>
                        <a:t>ঃ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ফেরত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</a:t>
                      </a:r>
                      <a:r>
                        <a:rPr lang="en-US" dirty="0" smtClean="0"/>
                        <a:t>ঃ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ক্রয় বাট্টা</a:t>
                      </a:r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বাদ</a:t>
                      </a:r>
                      <a:r>
                        <a:rPr lang="en-US" dirty="0" smtClean="0"/>
                        <a:t>ঃ</a:t>
                      </a:r>
                      <a:r>
                        <a:rPr lang="bn-BD" dirty="0" smtClean="0"/>
                        <a:t> </a:t>
                      </a:r>
                      <a:r>
                        <a:rPr lang="bn-BD" dirty="0" smtClean="0"/>
                        <a:t>পণ্য </a:t>
                      </a:r>
                      <a:r>
                        <a:rPr lang="bn-BD" dirty="0" smtClean="0"/>
                        <a:t>উত্তোলন</a:t>
                      </a:r>
                      <a:r>
                        <a:rPr lang="en-US" dirty="0" smtClean="0"/>
                        <a:t> </a:t>
                      </a:r>
                      <a:endParaRPr lang="bn-BD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****</a:t>
                      </a:r>
                    </a:p>
                    <a:p>
                      <a:r>
                        <a:rPr lang="bn-BD" dirty="0" smtClean="0"/>
                        <a:t>****</a:t>
                      </a:r>
                    </a:p>
                    <a:p>
                      <a:r>
                        <a:rPr lang="bn-BD" dirty="0" smtClean="0"/>
                        <a:t>________</a:t>
                      </a:r>
                    </a:p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---------- 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******</a:t>
                      </a:r>
                    </a:p>
                    <a:p>
                      <a:r>
                        <a:rPr lang="bn-BD" dirty="0" smtClean="0"/>
                        <a:t>----------</a:t>
                      </a:r>
                    </a:p>
                    <a:p>
                      <a:r>
                        <a:rPr lang="bn-BD" dirty="0" smtClean="0"/>
                        <a:t>***** </a:t>
                      </a:r>
                    </a:p>
                    <a:p>
                      <a:r>
                        <a:rPr lang="bn-BD" dirty="0" smtClean="0"/>
                        <a:t>*****</a:t>
                      </a:r>
                    </a:p>
                    <a:p>
                      <a:r>
                        <a:rPr lang="bn-BD" dirty="0" smtClean="0"/>
                        <a:t>---------------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r>
                        <a:rPr lang="bn-BD" dirty="0" smtClean="0"/>
                        <a:t>********</a:t>
                      </a:r>
                    </a:p>
                    <a:p>
                      <a:r>
                        <a:rPr lang="bn-BD" dirty="0" smtClean="0"/>
                        <a:t>======= </a:t>
                      </a:r>
                    </a:p>
                    <a:p>
                      <a:endParaRPr lang="bn-BD" dirty="0" smtClean="0"/>
                    </a:p>
                    <a:p>
                      <a:endParaRPr lang="bn-BD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0" y="0"/>
            <a:ext cx="91440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SolaimanLipi" pitchFamily="65" charset="0"/>
                <a:cs typeface="SolaimanLipi" pitchFamily="65" charset="0"/>
              </a:rPr>
              <a:t>নীট 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ক্রয় </a:t>
            </a:r>
            <a:r>
              <a:rPr lang="en-US" sz="4000" dirty="0" err="1">
                <a:latin typeface="SolaimanLipi" pitchFamily="65" charset="0"/>
                <a:cs typeface="SolaimanLipi" pitchFamily="65" charset="0"/>
              </a:rPr>
              <a:t>নির্ণয়ের</a:t>
            </a:r>
            <a:r>
              <a:rPr lang="bn-BD" sz="4000" dirty="0">
                <a:latin typeface="SolaimanLipi" pitchFamily="65" charset="0"/>
                <a:cs typeface="SolaimanLipi" pitchFamily="65" charset="0"/>
              </a:rPr>
              <a:t> ছক</a:t>
            </a:r>
          </a:p>
          <a:p>
            <a:pPr algn="ctr"/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প্রতিষ্ঠানের</a:t>
            </a:r>
            <a:r>
              <a:rPr lang="en-US" sz="4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নাম</a:t>
            </a:r>
            <a:endParaRPr lang="en-US" sz="4000" dirty="0"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1089276"/>
              </p:ext>
            </p:extLst>
          </p:nvPr>
        </p:nvGraphicFramePr>
        <p:xfrm>
          <a:off x="-7848600" y="2590800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72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24D1B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024D18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024D180-0000-0000-4C2C-ED5E00000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57200" y="152400"/>
            <a:ext cx="7772400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SolaimanLipi" pitchFamily="65" charset="0"/>
                <a:cs typeface="SolaimanLipi" pitchFamily="65" charset="0"/>
              </a:rPr>
              <a:t>একক</a:t>
            </a:r>
            <a:r>
              <a:rPr lang="en-US" sz="5400" dirty="0" smtClean="0">
                <a:solidFill>
                  <a:schemeClr val="bg1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olaimanLipi" pitchFamily="65" charset="0"/>
                <a:cs typeface="SolaimanLipi" pitchFamily="65" charset="0"/>
              </a:rPr>
              <a:t>কাজ</a:t>
            </a:r>
            <a:r>
              <a:rPr lang="bn-BD" sz="5400" dirty="0" smtClean="0">
                <a:solidFill>
                  <a:schemeClr val="bg1"/>
                </a:solidFill>
                <a:latin typeface="SolaimanLipi" pitchFamily="65" charset="0"/>
                <a:cs typeface="SolaimanLipi" pitchFamily="65" charset="0"/>
              </a:rPr>
              <a:t>   </a:t>
            </a:r>
            <a:r>
              <a:rPr lang="bn-BD" sz="3200" dirty="0" smtClean="0">
                <a:solidFill>
                  <a:schemeClr val="bg1"/>
                </a:solidFill>
                <a:latin typeface="SolaimanLipi" pitchFamily="65" charset="0"/>
                <a:cs typeface="SolaimanLipi" pitchFamily="65" charset="0"/>
              </a:rPr>
              <a:t>৩ মিনিট</a:t>
            </a:r>
            <a:endParaRPr lang="en-US" sz="3200" dirty="0">
              <a:solidFill>
                <a:schemeClr val="bg1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457200" y="3124200"/>
            <a:ext cx="8077200" cy="228600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নীট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ক্রয়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কিভাবে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নি</a:t>
            </a:r>
            <a:r>
              <a:rPr lang="bn-BD" sz="2800" dirty="0" smtClean="0">
                <a:solidFill>
                  <a:srgbClr val="002060"/>
                </a:solidFill>
              </a:rPr>
              <a:t>র্ন</a:t>
            </a:r>
            <a:r>
              <a:rPr lang="en-US" sz="2800" dirty="0" smtClean="0">
                <a:solidFill>
                  <a:srgbClr val="002060"/>
                </a:solidFill>
              </a:rPr>
              <a:t>য় </a:t>
            </a:r>
            <a:r>
              <a:rPr lang="en-US" sz="2800" dirty="0" err="1" smtClean="0">
                <a:solidFill>
                  <a:srgbClr val="002060"/>
                </a:solidFill>
              </a:rPr>
              <a:t>করা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যায়</a:t>
            </a:r>
            <a:r>
              <a:rPr lang="en-US" sz="2800" dirty="0" smtClean="0">
                <a:solidFill>
                  <a:srgbClr val="002060"/>
                </a:solidFill>
              </a:rPr>
              <a:t>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5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513</TotalTime>
  <Words>429</Words>
  <Application>Microsoft Office PowerPoint</Application>
  <PresentationFormat>On-screen Show (4:3)</PresentationFormat>
  <Paragraphs>289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M</cp:lastModifiedBy>
  <cp:revision>120</cp:revision>
  <dcterms:created xsi:type="dcterms:W3CDTF">2006-08-16T00:00:00Z</dcterms:created>
  <dcterms:modified xsi:type="dcterms:W3CDTF">2020-03-10T02:09:52Z</dcterms:modified>
</cp:coreProperties>
</file>