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76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9F7"/>
    <a:srgbClr val="A7FBC7"/>
    <a:srgbClr val="24EC58"/>
    <a:srgbClr val="34CCDC"/>
    <a:srgbClr val="E61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056" y="-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800" y="50800"/>
            <a:ext cx="10896600" cy="6781800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10363200" cy="6158468"/>
          </a:xfrm>
          <a:prstGeom prst="rect">
            <a:avLst/>
          </a:prstGeom>
          <a:pattFill prst="pct20">
            <a:fgClr>
              <a:srgbClr val="A7FBC7"/>
            </a:fgClr>
            <a:bgClr>
              <a:schemeClr val="bg1"/>
            </a:bgClr>
          </a:pattFill>
          <a:ln w="101600" cmpd="thinThick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8305800" y="6463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রেজাউল ফারুক 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</a:t>
            </a:r>
            <a:r>
              <a:rPr lang="bn-IN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দাখিল মাদরাসা, </a:t>
            </a:r>
            <a:r>
              <a:rPr lang="bn-IN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</a:t>
            </a:r>
            <a:r>
              <a:rPr lang="bn-IN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বগুড়া।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8305800" y="6463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রেজাউল ফারুক 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</a:t>
            </a:r>
            <a:r>
              <a:rPr lang="bn-IN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দাখিল মাদরাসা, </a:t>
            </a:r>
            <a:r>
              <a:rPr lang="bn-IN" baseline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</a:t>
            </a:r>
            <a:r>
              <a:rPr lang="bn-IN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বগুড়া।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84304" y="3317104"/>
            <a:ext cx="6477000" cy="147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46685" y="3243807"/>
            <a:ext cx="6477000" cy="147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8255" y="118776"/>
            <a:ext cx="5486488" cy="125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8292"/>
            <a:ext cx="5257800" cy="1198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168" y="13856"/>
            <a:ext cx="10950632" cy="6844145"/>
            <a:chOff x="18473" y="13855"/>
            <a:chExt cx="9125527" cy="6844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" y="13855"/>
              <a:ext cx="9125527" cy="68441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517935"/>
              <a:ext cx="1526922" cy="38401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49" y="3709944"/>
            <a:ext cx="834595" cy="38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83385" y="1828800"/>
            <a:ext cx="663829" cy="3276600"/>
            <a:chOff x="4172571" y="1897394"/>
            <a:chExt cx="1120947" cy="6217213"/>
          </a:xfrm>
        </p:grpSpPr>
        <p:grpSp>
          <p:nvGrpSpPr>
            <p:cNvPr id="8" name="Group 7"/>
            <p:cNvGrpSpPr/>
            <p:nvPr/>
          </p:nvGrpSpPr>
          <p:grpSpPr>
            <a:xfrm>
              <a:off x="4172571" y="1897394"/>
              <a:ext cx="659232" cy="4712956"/>
              <a:chOff x="4084251" y="1897394"/>
              <a:chExt cx="659232" cy="47129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4251" y="6248400"/>
                <a:ext cx="659232" cy="361950"/>
                <a:chOff x="4084251" y="6248400"/>
                <a:chExt cx="659232" cy="36195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" name="Snip Same Side Corner Rectangle 3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nip Same Side Corner Rectangle 4"/>
                <p:cNvSpPr/>
                <p:nvPr/>
              </p:nvSpPr>
              <p:spPr>
                <a:xfrm>
                  <a:off x="4084251" y="6438901"/>
                  <a:ext cx="659232" cy="171449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40280" y="228600"/>
            <a:ext cx="6492240" cy="4495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 b="7897"/>
          <a:stretch/>
        </p:blipFill>
        <p:spPr>
          <a:xfrm>
            <a:off x="0" y="0"/>
            <a:ext cx="5497484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897"/>
          <a:stretch/>
        </p:blipFill>
        <p:spPr>
          <a:xfrm>
            <a:off x="5497484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0059 -0.2797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9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4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আবুল ফজল নববর্ষকে নওরোজ বলে উল্লেখ করেছেন কত আগে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72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দেড়শ বছর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আড়াইশ বছর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সাড়ে তিনশ বছর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সাড়ে চারশ বছর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প্রাচীনকাল থেকে ‘বাংলা নববর্ষ’ উৎযাপনের ধারনা তৈরি হয়-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ভারতীয় উপমহাদেশে উপনিবেশ স্থাপন করেছিল কারা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45665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বৈশাখকে কোন অবস্থা থেকে উদ্ধারের প্রয়োজন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হিন্দু মুসলমানদের কথা ভেবে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ব্যবসায়ীদের কথা চিন্তা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ধর্মীয় সংকীর্ণতার বৃত্ত অতিক্রম করে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ফসল উৎপাদনের সঙ্গে সামঞ্জজস্য রক্ষা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022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ফরাসিরা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ডাচ্‌রা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ব্রিটিশরা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পালরা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বিজয় উৎসব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নববর্ষ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শারদীয় উৎসব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ঈদ উৎসব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68885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গণ মানুষের সহাবস্থান থেকে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অতিরিক্ত উৎসবমুখর থেকে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বুর্জোয়া বিলাস ও ফ্যাশনের প্রাধান্য থেকে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সর্বজনীনতা থেকে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67010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কোনটি বাঙ্গালির শ্রেষ্ঠ উৎসব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09083" y="772179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97298" y="2305853"/>
            <a:ext cx="4572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3600" y="3204289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4674073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5916604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4908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রবীন্দ্রনাথ ঠাকুর ‘এসো হে বৈশাখ’ গানটি রচনা করেছেন-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জানুয়ারীকে উদ্দেশ্য করে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নববর্ষকে স্বাগত জানিয়ে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চৈত্রসংক্রান্তি উপলক্ষে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কালবৈশাখী ঝড়কে আহ্বান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5357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মুছে যাক গ্লানি-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২৮।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নির্জীবতা’ অর্থ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44008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২৯।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শভিনিস্টিক’ বলতে কী বুঝ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7679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যাক পুরাতন স্মৃতি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যাক দূরে যাক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ঘুচে যাক জরা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সুখি হোক ধরা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022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 শুন্যতা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মহিমাময়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সজীবতা শুন্য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অনুপযোগী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বাংলাদেশের উৎসবঃ নববর্ষ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 কথা সুর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বাংলাদেশের উৎসব  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ছয়সঙ্গী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057639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রুশ জীবন পদ্ধতি মতবাদী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রুশ শিক্ষাব্যবস্থা মতবাদী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রুশ সংস্কৃতি মতবাদী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আত্মগৌরব মতবাদী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0037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৩০।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বৈশাখ’ রচনাটি কোন গ্রন্থ থেকে সংকলিত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7620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2209800"/>
            <a:ext cx="457200" cy="457200"/>
          </a:xfrm>
          <a:prstGeom prst="ellipse">
            <a:avLst/>
          </a:prstGeom>
          <a:solidFill>
            <a:srgbClr val="291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" y="3200400"/>
            <a:ext cx="457200" cy="457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4509868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6288" y="5519692"/>
            <a:ext cx="457200" cy="457200"/>
          </a:xfrm>
          <a:prstGeom prst="ellipse">
            <a:avLst/>
          </a:prstGeom>
          <a:solidFill>
            <a:srgbClr val="34C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আজ আমাদের জাতীয় চৈতন্যের ধারক-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106" y="685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নববর্ষ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সমগ্র বাঙালি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শুধু বিত্তবান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মধ্যবিত্ত শ্রেণি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৩২ ও ৩৩ নং প্রশ্নের উত্তর দাওঃ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উদ্দীপকটি কোন রচনার মূলভাবকে সমর্থন 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773" y="14478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‘জেগেছে বাঙালির ঘরে এ কী মাতন দোলা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জেগেছে সুরেরই তালে তালে হৃদয় মাতন দোলা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------------------------------------------------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পলাশ শিমুল গাছে লেগেছে আগুন এ বুঝি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বৈশাখ এলেই শুনি।’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পড়া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পালামৌ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শব্দ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419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এরুপ সমর্থনের কারণ হলো-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68580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77840" y="3962400"/>
            <a:ext cx="457200" cy="457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951" y="4862196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বাঙালি জাতীয়তা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অসাম্প্রদায়িকতা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কল্যাণ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334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নিচের কোনটি সঠিক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54" y="5816303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i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5867400"/>
            <a:ext cx="457200" cy="457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0" grpId="0"/>
      <p:bldP spid="11" grpId="0"/>
      <p:bldP spid="12" grpId="0" animBg="1"/>
      <p:bldP spid="15" grpId="0" animBg="1"/>
      <p:bldP spid="17" grpId="0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1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 উদযাপন নিয়ে পাকিস্তানিদের দৃষ্টিভঙ্গি ছিল-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96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বৈশাখ’ রচনায় যে ধর্মগুলোর নাম উল্লিখিত-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নিচের কোনটি সঠিক?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29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 ঔপনিবেশিক রাজত্বে এদেশের মানুষ ছিল-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29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হিন্দু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বৌদ্ধ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খ্রিস্টান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94" y="3896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i,  ii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53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পরাধীন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শোষিত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স্বশাসিত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নিচের কোনটি সঠিক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48600" y="3886200"/>
            <a:ext cx="457200" cy="457200"/>
          </a:xfrm>
          <a:prstGeom prst="ellipse">
            <a:avLst/>
          </a:prstGeom>
          <a:solidFill>
            <a:srgbClr val="291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317" y="5867400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814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সময়োযোগী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কৌতূহল উদ্দীপক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ন্যাক্কারজনক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305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নিচের কোনটি সঠিক?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762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6174" y="17526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4495800"/>
            <a:ext cx="64008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73" y="3471149"/>
              <a:ext cx="2216782" cy="55751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81428" y="4448330"/>
            <a:ext cx="457200" cy="153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0029" y="1447800"/>
            <a:ext cx="54863" cy="30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395385"/>
            <a:ext cx="1234440" cy="5709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580" y="6557215"/>
            <a:ext cx="10752517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মানিকদিপা মাদরাসা, </a:t>
            </a:r>
            <a:r>
              <a:rPr lang="bn-IN" sz="1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শাজাহানপুর,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বগুড়া। </a:t>
            </a:r>
            <a:r>
              <a:rPr lang="bn-IN" sz="1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মানিকদিপা মাদরাসা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শাজাহানপুর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বগুড়া। 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04" y="6542225"/>
            <a:ext cx="10919807" cy="337216"/>
            <a:chOff x="76199" y="3657600"/>
            <a:chExt cx="8986408" cy="304800"/>
          </a:xfrm>
        </p:grpSpPr>
        <p:sp>
          <p:nvSpPr>
            <p:cNvPr id="12" name="Rectangle 11"/>
            <p:cNvSpPr/>
            <p:nvPr/>
          </p:nvSpPr>
          <p:spPr>
            <a:xfrm>
              <a:off x="3497407" y="3657600"/>
              <a:ext cx="2055669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99" y="3657600"/>
              <a:ext cx="3421208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3076" y="3657600"/>
              <a:ext cx="3509531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897"/>
          <a:stretch/>
        </p:blipFill>
        <p:spPr>
          <a:xfrm>
            <a:off x="5486400" y="0"/>
            <a:ext cx="54864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9" b="7897"/>
          <a:stretch/>
        </p:blipFill>
        <p:spPr>
          <a:xfrm>
            <a:off x="-6394" y="0"/>
            <a:ext cx="54974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1" y="1482777"/>
            <a:ext cx="8595359" cy="24742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BottomLeft"/>
              <a:lightRig rig="threePt" dir="t"/>
            </a:scene3d>
            <a:sp3d extrusionH="349250" contourW="6350">
              <a:bevelT w="38100" h="38100"/>
            </a:sp3d>
          </a:bodyPr>
          <a:lstStyle/>
          <a:p>
            <a:r>
              <a:rPr lang="bn-IN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208 0.343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29 -0.00162 L -0.49271 -0.0016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66801" y="457200"/>
            <a:ext cx="3886200" cy="369223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63604"/>
                <a:gd name="adj2" fmla="val 5513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57200"/>
            <a:ext cx="3886200" cy="3657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800000"/>
                <a:gd name="adj2" fmla="val 6094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59" y="3519056"/>
            <a:ext cx="548640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বগুড়া। </a:t>
            </a:r>
          </a:p>
          <a:p>
            <a:pPr algn="ctr"/>
            <a:r>
              <a:rPr lang="bn-IN" sz="28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০১৭৫০-৭৮২৭৭০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rezaulnogor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505201"/>
            <a:ext cx="3931920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 smtClean="0">
                <a:solidFill>
                  <a:srgbClr val="34CCDC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IN" sz="3200" dirty="0">
                <a:solidFill>
                  <a:srgbClr val="34CCDC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200" dirty="0" smtClean="0">
                <a:solidFill>
                  <a:srgbClr val="34CCDC"/>
                </a:solidFill>
                <a:latin typeface="NikoshBAN" pitchFamily="2" charset="0"/>
                <a:cs typeface="NikoshBAN" pitchFamily="2" charset="0"/>
              </a:rPr>
              <a:t>দ্য )</a:t>
            </a:r>
            <a:r>
              <a:rPr lang="bn-BD" sz="3200" b="1" dirty="0">
                <a:solidFill>
                  <a:srgbClr val="34CCDC"/>
                </a:solidFill>
                <a:latin typeface="NikoshBAN" pitchFamily="2" charset="0"/>
                <a:cs typeface="NikoshBAN" pitchFamily="2" charset="0"/>
              </a:rPr>
              <a:t> বহুনির্বাচনি প্রশ্নোত্তর </a:t>
            </a:r>
            <a:endParaRPr lang="bn-IN" sz="3200" dirty="0" smtClean="0">
              <a:solidFill>
                <a:srgbClr val="34CCD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৯ম-১০ম শ্রেণি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5০ মিনিট 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তারিখঃ০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03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ইং </a:t>
            </a:r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2424803" cy="354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6" y="1447801"/>
            <a:ext cx="1646063" cy="19308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noFill/>
          <a:ln w="1270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044" y="72619"/>
            <a:ext cx="10837486" cy="675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47801"/>
            <a:ext cx="1939780" cy="20036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84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2966" y="381000"/>
            <a:ext cx="3657600" cy="297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" y="843040"/>
            <a:ext cx="4333875" cy="279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8" y="762000"/>
            <a:ext cx="5606660" cy="295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0" y="3714616"/>
            <a:ext cx="4333875" cy="225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8"/>
          <a:stretch/>
        </p:blipFill>
        <p:spPr>
          <a:xfrm>
            <a:off x="4950728" y="3714615"/>
            <a:ext cx="5488672" cy="2253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968231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কত মাসে এক বছর?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723" y="5964713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১২ মাসে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105" y="5968231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723" y="5961098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বৈশাখ মাসের ১ম দিনকে আমরা কী বলি?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979710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পহেলা বৈশাখ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724" y="5979710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বছরের ১ম মাসের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9067800" cy="409385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isometricOffAxis2Top"/>
              <a:lightRig rig="glow" dir="tl">
                <a:rot lat="0" lon="0" rev="5400000"/>
              </a:lightRig>
            </a:scene3d>
            <a:sp3d extrusionH="254000" contourW="6350">
              <a:bevelT w="25400" h="25400"/>
              <a:extrusionClr>
                <a:schemeClr val="accent5">
                  <a:lumMod val="40000"/>
                  <a:lumOff val="60000"/>
                </a:schemeClr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পয়লা বৈশাখ </a:t>
            </a:r>
            <a:r>
              <a:rPr lang="bn-BD" sz="9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551050"/>
            <a:ext cx="6751320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extrusionH="57150" prstMaterial="plastic">
              <a:bevelT w="20320" h="20320" prst="angle"/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r>
              <a:rPr lang="bn-IN" sz="5400" b="1" cap="all" dirty="0" smtClean="0">
                <a:ln>
                  <a:solidFill>
                    <a:srgbClr val="A7FBC7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rgbClr val="2919F7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কবীর চৌধুরী </a:t>
            </a:r>
            <a:endParaRPr lang="en-US" sz="5400" b="1" cap="all" dirty="0">
              <a:ln>
                <a:solidFill>
                  <a:srgbClr val="A7FBC7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rgbClr val="2919F7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70" y="391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‘জাতীয় অধ্যাপক’ কার উপাধি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প্রমথ চৌধুরী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কবীর চৌধুরী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মুনীর চৌধুরী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মীর মোশাররফ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 কবীর চৌধুরীর জন্ম কত সালে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58776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নববর্ষ উদ্‌যাপনের মাধ্যমে কী প্রকাশ পায়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নববর্ষ উদ্‌যাপনের মাধ্যমে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পূর্ব পাকিস্তানের শিক্ষিত মানুষ তাদের কী তুলে ধরেছেন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8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১৯২৩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১৯২৪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১৯২৫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১৯২৬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34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উগ্র জাতীয়তা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ঐক্যবোধ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বহুমুখী ভাবনা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সাংস্কৃতিক ভিন্নতা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চর্যাপদ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বৈষ্ণব পদাবলি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যাত্রাপালা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শ্রীকৃষ্ণ কীর্তন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ঐতিহ্য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ইতিহাস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জাতীয়তাবাদী চেতনা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কিসের ঐতিহ্য পুরনো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4302" y="914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051" y="2023349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24200" y="3171896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4419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10664" y="586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785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মধ্যবিত্ত শ্রেণির আবির্ভাব ঘটে কোন শাসনের সুত্রপাত ঘটলে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5071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জমিদার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গণতান্ত্রিক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17149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কারণে বরতমানে পয়লা বৈশাখের আনন্দানুষ্ঠানের প্রাণকেন্দ্র শহরকেন্দ্রিক হয়েছে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20" y="2362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‘রাখিবন্ধন উৎসব’ কখন পালন করা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46" y="32766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ধারণাটি প্রাচীন কৃষি নির্ভর সমাজের বাংলা নববর্ষ উদযাপনের বিষয়ের সাথে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জরিত 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7547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সামাজিক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অর্থনৈতিক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ধর্মীয়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বৈশাখী পূর্ণিমায়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শ্রাবণ পূর্ণিমায়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দোল পূর্ণিমায়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ভ্রাতৃদ্বিতীয়ায়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 জনের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 জনের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 জনের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 জনের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" y="41512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চন্দ্র-সূর্যের আগমনের বিচার-বিশ্লেষণে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নতুন ফসল তোলার দিন ক্ষণের ধারণা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ধর্মনিরপেক্ষ চেতনায় নববর্ষ পালন করলে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শীতকালীন ও শীতের ফসল ঘরে তুললে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পয়লা বৈশাখ’ প্রবন্ধে আমাদের ঐতিহ্য বোঝাতে লেখক কয়জনের নাম ব্যবহার করেছেন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34400" y="750711"/>
            <a:ext cx="457200" cy="455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9284" y="1917678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2819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2336" y="4171146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9826" y="5833404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1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ঐতিহাসিক আবুল ফজল বাংলা নববর্ষকে এ দেশের জনগণের কী বলেছেন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গৌরব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নওরোজ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স্বাদেশিকতা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জাতীয় উৎসব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ভারতীয় উপমহাদেশে উপনিবেশ স্থাপন করেছিল কারা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ঊনবিংশ শতাব্দীর শেষার্ধে দেশে কাদের রাজত্ব 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ভারতীয় উপমহাদেশ বিভক্ত হয় কত সালে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8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ইংরেজরা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মারাঠা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ব্রিটিশরা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আরবরা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022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পাল রাজাদের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মুঘল রাজাদের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সেন রাজাদের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মুসলমান-মুসলমান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মুসলমান-হিন্দু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হিন্দু-হিন্দু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মুসলমান-বৌদ্ধ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34692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১৮৪৭ সালে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১৮৫৭ সালে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১৯৪৭ সালে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১৯৫৭ সালে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তিতুমীর, মঙ্গল পান্ডের সাথে সামঞ্জস্যপূর্ণ কোনটি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97480" y="883916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598" y="1981285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58200" y="3190219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78404" y="4574537"/>
            <a:ext cx="457200" cy="454663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400" y="5754486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876" y="750889"/>
            <a:ext cx="100239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solidFill>
                <a:srgbClr val="2919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72333"/>
            <a:ext cx="246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কৃষি কাজ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403" y="5472333"/>
            <a:ext cx="347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পাকিস্তানী শাসক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6" y="1989594"/>
            <a:ext cx="5972154" cy="3344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6" y="1989593"/>
            <a:ext cx="3967860" cy="30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1180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সুদূর অতীতে কোন সমাজের সাথে পয়লা বৈশাখ উদ্‌যাপনের যোগসুত্র 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24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কৃষি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শ্রমজীবী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ব্যবসায়ী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34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‘পয়লা বৈশাখ’ প্রবন্ধে কোন ইংরেজী সাহিত্যিকের নাম রয়েছে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নববর্ষ উৎসব কাদের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96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নববর্ষ উদ্‌যাপনে কারা বাধার সৃষ্টি করেছিল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43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শেক্সপিয়ার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হোমার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ইলিয়ড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টেনিসন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86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হিন্দুদের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মুসলমান্দের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বৌদ্ধদের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সমগ্র বাঙালির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উৎসবের দিন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নতুন দিন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আগামী দিন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শুভ দিন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34692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 শাসক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পর্তুগিজ শাসক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পাকিস্থানি শাসক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বর্গী দস্যুরা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81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নওরোজ’ শব্দের অর্থ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17520" y="97931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34400" y="2158804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77200" y="3301804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40680" y="4597204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5791199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1315</Words>
  <Application>Microsoft Office PowerPoint</Application>
  <PresentationFormat>Custom</PresentationFormat>
  <Paragraphs>119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Rezaul</cp:lastModifiedBy>
  <cp:revision>312</cp:revision>
  <dcterms:created xsi:type="dcterms:W3CDTF">2006-08-16T00:00:00Z</dcterms:created>
  <dcterms:modified xsi:type="dcterms:W3CDTF">2020-03-07T00:36:17Z</dcterms:modified>
</cp:coreProperties>
</file>