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0"/>
  </p:notesMasterIdLst>
  <p:sldIdLst>
    <p:sldId id="298" r:id="rId2"/>
    <p:sldId id="299" r:id="rId3"/>
    <p:sldId id="289" r:id="rId4"/>
    <p:sldId id="267" r:id="rId5"/>
    <p:sldId id="271" r:id="rId6"/>
    <p:sldId id="286" r:id="rId7"/>
    <p:sldId id="287" r:id="rId8"/>
    <p:sldId id="296" r:id="rId9"/>
    <p:sldId id="294" r:id="rId10"/>
    <p:sldId id="295" r:id="rId11"/>
    <p:sldId id="297" r:id="rId12"/>
    <p:sldId id="292" r:id="rId13"/>
    <p:sldId id="291" r:id="rId14"/>
    <p:sldId id="272" r:id="rId15"/>
    <p:sldId id="281" r:id="rId16"/>
    <p:sldId id="283" r:id="rId17"/>
    <p:sldId id="285" r:id="rId18"/>
    <p:sldId id="300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80E"/>
    <a:srgbClr val="0D1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F6A372-D59B-41B7-A4AF-B9EDD6F3E079}">
  <a:tblStyle styleId="{13F6A372-D59B-41B7-A4AF-B9EDD6F3E07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9" autoAdjust="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2021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27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96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72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276600" y="647700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faysal.bd71@gmail.com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shahidhaque@gmail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857250"/>
            <a:ext cx="6858000" cy="5143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Rectangle 1"/>
          <p:cNvSpPr/>
          <p:nvPr/>
        </p:nvSpPr>
        <p:spPr>
          <a:xfrm>
            <a:off x="1714501" y="1371600"/>
            <a:ext cx="5706950" cy="6737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স্বাগতম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99" y="2112940"/>
            <a:ext cx="5911403" cy="3459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029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0"/>
          <a:stretch/>
        </p:blipFill>
        <p:spPr>
          <a:xfrm>
            <a:off x="1958531" y="950192"/>
            <a:ext cx="6984242" cy="5184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2987" y="2196794"/>
            <a:ext cx="79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ইলিয়াম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4079" y="1276989"/>
            <a:ext cx="872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স্যাক্রাম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809" y="4357610"/>
            <a:ext cx="123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অ্যাসিটাবুলাম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9374" y="317318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পিঊবিস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9071" y="5357370"/>
            <a:ext cx="87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ইশ্চিয়াম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2814" y="245831"/>
            <a:ext cx="34774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উপাংগীয়  কংকাল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6661" y="6001434"/>
            <a:ext cx="162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শ্রোণীচক্র</a:t>
            </a: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99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0" grpId="0"/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479" y="304156"/>
            <a:ext cx="6567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bn-IN" sz="6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পায়ের </a:t>
            </a:r>
            <a:r>
              <a:rPr lang="bn-BD" sz="6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অস্থিসমূহ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DOEL\Downloads\11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-55" r="54123" b="55"/>
          <a:stretch/>
        </p:blipFill>
        <p:spPr bwMode="auto">
          <a:xfrm>
            <a:off x="2219592" y="1273365"/>
            <a:ext cx="2200008" cy="55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463635" y="1720657"/>
            <a:ext cx="2760219" cy="45719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38900" y="1495469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</a:rPr>
              <a:t>কার্পাল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0745" y="19931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</a:rPr>
              <a:t>মেটাকার্পাল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0745" y="2585873"/>
            <a:ext cx="172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</a:rPr>
              <a:t>ফ্যালাঞ্জেস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flipV="1">
            <a:off x="3671455" y="2145498"/>
            <a:ext cx="2552400" cy="45719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76105" y="5171775"/>
            <a:ext cx="172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</a:rPr>
              <a:t>মেটাটার্সাল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4183" y="5949703"/>
            <a:ext cx="172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</a:rPr>
              <a:t>ফ্যালাঞ্জেস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7949" y="4454545"/>
            <a:ext cx="172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</a:rPr>
              <a:t>টার্সাল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79273" y="2701474"/>
            <a:ext cx="2344582" cy="45719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319596" y="4641782"/>
            <a:ext cx="2128353" cy="64854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319596" y="5410941"/>
            <a:ext cx="2128354" cy="45719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319596" y="6115246"/>
            <a:ext cx="2254587" cy="45719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8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s-Content\skeleton_fro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6" r="23235"/>
          <a:stretch/>
        </p:blipFill>
        <p:spPr bwMode="auto">
          <a:xfrm>
            <a:off x="2920621" y="152400"/>
            <a:ext cx="3084394" cy="62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0" y="4572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2601" y="152400"/>
            <a:ext cx="107703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79964" y="4191000"/>
            <a:ext cx="110143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সাক্রাম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3505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00600" y="3429000"/>
            <a:ext cx="2743200" cy="1600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189" y="164068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প্যারাইটাল</a:t>
            </a:r>
            <a:r>
              <a:rPr lang="bn-BD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স্থি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2100" y="304800"/>
            <a:ext cx="201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ফ্রন্টাল</a:t>
            </a:r>
            <a:r>
              <a:rPr lang="bn-BD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অস্থি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5334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ম্যাক্সিলা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2808" y="731222"/>
            <a:ext cx="78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ম্যান্ডিবল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1002268"/>
            <a:ext cx="1229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হিঊমেরাসের মস্তক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6950" y="1447800"/>
            <a:ext cx="638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স্টার্নাম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6179" y="1676400"/>
            <a:ext cx="987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রিব/পরশুকা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2602468"/>
            <a:ext cx="92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রেডিয়াস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8980" y="2450068"/>
            <a:ext cx="1321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পেলভিক</a:t>
            </a:r>
            <a:r>
              <a:rPr lang="bn-BD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গার্ডেল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3048000"/>
            <a:ext cx="741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কার্পাল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3276600"/>
            <a:ext cx="94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মেটাকার্পাল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05525" y="3733800"/>
            <a:ext cx="8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ফ্যালাঞ্জেস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4114800"/>
            <a:ext cx="588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ফিমার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4495800"/>
            <a:ext cx="741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প্যাটেলা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5193268"/>
            <a:ext cx="852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ফিবুলা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9800" y="4888468"/>
            <a:ext cx="24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টিবিয়া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5574268"/>
            <a:ext cx="741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টার্সাল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0" y="5867400"/>
            <a:ext cx="1051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মেটাটার্সাল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6107668"/>
            <a:ext cx="1153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ফ্যালাঞ্জেস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953000" y="1779896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/>
          <p:nvPr/>
        </p:nvCxnSpPr>
        <p:spPr>
          <a:xfrm>
            <a:off x="4533900" y="2032084"/>
            <a:ext cx="16383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2053"/>
          <p:cNvSpPr txBox="1"/>
          <p:nvPr/>
        </p:nvSpPr>
        <p:spPr>
          <a:xfrm>
            <a:off x="6019800" y="2373868"/>
            <a:ext cx="638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আলনা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5" name="TextBox 2054"/>
          <p:cNvSpPr txBox="1"/>
          <p:nvPr/>
        </p:nvSpPr>
        <p:spPr>
          <a:xfrm>
            <a:off x="5943600" y="2032084"/>
            <a:ext cx="92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হিঊমেরাস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4028" y="1317367"/>
            <a:ext cx="685800" cy="260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11793" y="2815054"/>
            <a:ext cx="110143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ইলিয়াম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19185" y="3112532"/>
            <a:ext cx="110143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ইশ্চিয়াম 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41984" y="3361610"/>
            <a:ext cx="110143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পিউবিস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6953" y="6372761"/>
            <a:ext cx="378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অন্তঃকংকালতন্ত্র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28863" y="368042"/>
            <a:ext cx="1321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নাসাল অস্থি 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82173" y="617120"/>
            <a:ext cx="1679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জাইগোমেটিক অস্থি 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98530" y="2071011"/>
            <a:ext cx="1679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লাম্বার কশেরুকা 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6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054" grpId="0"/>
      <p:bldP spid="2055" grpId="0"/>
      <p:bldP spid="33" grpId="0" animBg="1"/>
      <p:bldP spid="35" grpId="0" animBg="1"/>
      <p:bldP spid="9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0" y="5334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কঙ্কালতন্ত্রের উপর </a:t>
            </a:r>
            <a:r>
              <a:rPr lang="bn-IN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 </a:t>
            </a:r>
            <a:r>
              <a:rPr lang="bn-IN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Human Skeliton.wmv [360p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8764" y="1163781"/>
            <a:ext cx="7744691" cy="5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0327" y="331786"/>
            <a:ext cx="4260273" cy="1108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bn-IN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70163" y="2881353"/>
            <a:ext cx="4800600" cy="2970331"/>
          </a:xfrm>
          <a:prstGeom prst="cloudCallout">
            <a:avLst>
              <a:gd name="adj1" fmla="val 64506"/>
              <a:gd name="adj2" fmla="val 39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কঙ্কাল বলতে কী বোঝায়? 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30" y="331786"/>
            <a:ext cx="261927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3177886"/>
            <a:ext cx="285750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1" y="355172"/>
            <a:ext cx="6260372" cy="6260372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602670" y="156804"/>
            <a:ext cx="4668568" cy="1405098"/>
          </a:xfrm>
          <a:prstGeom prst="horizontalScroll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  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08" y="156804"/>
            <a:ext cx="2909455" cy="1852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5635" y="5527964"/>
            <a:ext cx="691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অস্থির চিহ্নিত চিত্র অঙ্কন কর।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1"/>
          <a:stretch/>
        </p:blipFill>
        <p:spPr>
          <a:xfrm>
            <a:off x="332507" y="200892"/>
            <a:ext cx="7301347" cy="6227177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018309" y="200892"/>
            <a:ext cx="3664527" cy="1447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n-IN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270" y="4970804"/>
            <a:ext cx="85431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অস্থি ও তরুনাস্থি কার্যকারীতার দিক</a:t>
            </a:r>
            <a:r>
              <a:rPr lang="en-US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আলাদা- ব্যাখ্যা কর। </a:t>
            </a:r>
            <a:endParaRPr lang="en-US" sz="35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38" y="200892"/>
            <a:ext cx="2504062" cy="1858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9702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29" y="1391110"/>
            <a:ext cx="2456804" cy="3275739"/>
          </a:xfrm>
          <a:prstGeom prst="rect">
            <a:avLst/>
          </a:prstGeom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221672" y="214746"/>
            <a:ext cx="4038600" cy="110799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n-I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26306" y="1707215"/>
            <a:ext cx="4405378" cy="2212596"/>
            <a:chOff x="2064874" y="1056698"/>
            <a:chExt cx="4044415" cy="2477006"/>
          </a:xfrm>
        </p:grpSpPr>
        <p:sp>
          <p:nvSpPr>
            <p:cNvPr id="4" name="Isosceles Triangle 3"/>
            <p:cNvSpPr/>
            <p:nvPr/>
          </p:nvSpPr>
          <p:spPr>
            <a:xfrm>
              <a:off x="2064874" y="1056698"/>
              <a:ext cx="4044415" cy="1185712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2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56702" y="2242410"/>
              <a:ext cx="2460759" cy="1291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2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10328" y="2536417"/>
              <a:ext cx="549540" cy="503522"/>
            </a:xfrm>
            <a:prstGeom prst="rect">
              <a:avLst/>
            </a:prstGeom>
            <a:solidFill>
              <a:schemeClr val="tx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2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01806" y="2536417"/>
              <a:ext cx="549540" cy="503522"/>
            </a:xfrm>
            <a:prstGeom prst="rect">
              <a:avLst/>
            </a:prstGeom>
            <a:solidFill>
              <a:schemeClr val="tx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42"/>
            </a:p>
          </p:txBody>
        </p:sp>
        <p:cxnSp>
          <p:nvCxnSpPr>
            <p:cNvPr id="8" name="Straight Connector 7"/>
            <p:cNvCxnSpPr>
              <a:stCxn id="4" idx="0"/>
            </p:cNvCxnSpPr>
            <p:nvPr/>
          </p:nvCxnSpPr>
          <p:spPr>
            <a:xfrm flipH="1">
              <a:off x="3010328" y="1056698"/>
              <a:ext cx="1076754" cy="118571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4" idx="0"/>
            </p:cNvCxnSpPr>
            <p:nvPr/>
          </p:nvCxnSpPr>
          <p:spPr>
            <a:xfrm flipH="1">
              <a:off x="3701323" y="1056698"/>
              <a:ext cx="385759" cy="118571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0"/>
            </p:cNvCxnSpPr>
            <p:nvPr/>
          </p:nvCxnSpPr>
          <p:spPr>
            <a:xfrm>
              <a:off x="4087082" y="1056698"/>
              <a:ext cx="310257" cy="118571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4" idx="0"/>
            </p:cNvCxnSpPr>
            <p:nvPr/>
          </p:nvCxnSpPr>
          <p:spPr>
            <a:xfrm>
              <a:off x="4087082" y="1056698"/>
              <a:ext cx="1029448" cy="118571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" idx="0"/>
              <a:endCxn id="4" idx="4"/>
            </p:cNvCxnSpPr>
            <p:nvPr/>
          </p:nvCxnSpPr>
          <p:spPr>
            <a:xfrm>
              <a:off x="4087082" y="1056698"/>
              <a:ext cx="2022207" cy="118571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0"/>
            </p:cNvCxnSpPr>
            <p:nvPr/>
          </p:nvCxnSpPr>
          <p:spPr>
            <a:xfrm flipH="1">
              <a:off x="2075029" y="1056698"/>
              <a:ext cx="2012053" cy="1183787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lowchart: Predefined Process 13"/>
            <p:cNvSpPr/>
            <p:nvPr/>
          </p:nvSpPr>
          <p:spPr>
            <a:xfrm>
              <a:off x="3833360" y="2443951"/>
              <a:ext cx="503137" cy="996594"/>
            </a:xfrm>
            <a:prstGeom prst="flowChartPredefined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11879" y="5123838"/>
            <a:ext cx="782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 প্রতিরক্ষা ও লিভারযন্ত্র হিসাবে কঙ্কালের ভূমিকা কী হতে পারে ব্যাখ্যা কর। 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1650" y="1543050"/>
            <a:ext cx="5715000" cy="3855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ButtonPour">
              <a:avLst>
                <a:gd name="adj1" fmla="val 10449855"/>
                <a:gd name="adj2" fmla="val 41411"/>
              </a:avLst>
            </a:prstTxWarp>
            <a:noAutofit/>
          </a:bodyPr>
          <a:lstStyle/>
          <a:p>
            <a:pPr algn="ctr"/>
            <a:r>
              <a:rPr lang="bn-IN" sz="3600" b="1">
                <a:ln w="1905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 </a:t>
            </a:r>
            <a:r>
              <a:rPr lang="en-US" sz="3600" b="1" dirty="0">
                <a:ln w="1905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812290"/>
            <a:ext cx="2221861" cy="2453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7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050" y="893928"/>
            <a:ext cx="8941950" cy="5964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Horizontal Scroll 1"/>
          <p:cNvSpPr/>
          <p:nvPr/>
        </p:nvSpPr>
        <p:spPr>
          <a:xfrm>
            <a:off x="627095" y="757608"/>
            <a:ext cx="3835876" cy="5661437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745" y="1510145"/>
            <a:ext cx="26217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2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019" y="3244197"/>
            <a:ext cx="3013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s-IN" sz="18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18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শহিদুল হক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1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1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1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খোর্দ্দকোমরপুর হামিদা চৌধুরী দাখিল মাদ্রাসা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bn-IN" sz="1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1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shahidhaque@gmail.com</a:t>
            </a:r>
            <a:r>
              <a:rPr lang="bn-BD" sz="1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888015" y="1087146"/>
            <a:ext cx="3884003" cy="5702265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5406241" y="1673147"/>
            <a:ext cx="30267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2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8854" y="3821272"/>
            <a:ext cx="34720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1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1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21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1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bn-IN" sz="2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1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bn-IN" sz="1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৯ম</a:t>
            </a:r>
            <a:r>
              <a:rPr lang="bn-IN" sz="1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1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iology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581" y="2024910"/>
            <a:ext cx="1534291" cy="18600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0364" y="2024910"/>
            <a:ext cx="1399309" cy="15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50" y="1868648"/>
            <a:ext cx="1346823" cy="16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50473" y="166725"/>
            <a:ext cx="4724400" cy="110807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n-IN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 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9228" y="5050879"/>
            <a:ext cx="5818909" cy="79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গাড়ী কিরকম হবে তার কাঠামো</a:t>
            </a:r>
            <a:endParaRPr lang="en-US" sz="4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28" y="1572202"/>
            <a:ext cx="5853254" cy="3165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28" y="1612967"/>
            <a:ext cx="5959202" cy="39696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6101" y="5006431"/>
            <a:ext cx="6608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কি রকম হবে তার কাঠামো আছে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07" y="1572202"/>
            <a:ext cx="6065150" cy="5479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9156" y="5394241"/>
            <a:ext cx="6539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দেহের কাঠামো হলো কঙ্কাল 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EL\Downloads\skeleton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4" y="374072"/>
            <a:ext cx="5985163" cy="625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54582" y="477982"/>
            <a:ext cx="3200400" cy="1108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5400" b="1" dirty="0" err="1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GB" sz="5400" b="1" dirty="0">
              <a:ln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83477" y="2743201"/>
            <a:ext cx="4942609" cy="1686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ctr" anchorCtr="1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66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কঙ্কালতন্ত্র   </a:t>
            </a:r>
            <a:endParaRPr lang="en-GB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82" y="381000"/>
            <a:ext cx="2743200" cy="6477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819400" y="533400"/>
            <a:ext cx="3041073" cy="1108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bn-IN" sz="8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373" y="2163041"/>
            <a:ext cx="900545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IN" sz="40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কঙ্কাল কী তা বলতে করতে পারবে।  </a:t>
            </a:r>
          </a:p>
          <a:p>
            <a:r>
              <a:rPr lang="bn-IN" sz="40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কঙ্কালতন্ত্রের প্রধান অংশসমূহ চিহ্নিত করতে পারবে।  </a:t>
            </a:r>
          </a:p>
          <a:p>
            <a:r>
              <a:rPr lang="bn-IN" sz="40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অস্থি ও তরুনাস্থির গঠনের তুলনা করতে পারবে।</a:t>
            </a:r>
          </a:p>
          <a:p>
            <a:r>
              <a:rPr lang="bn-IN" sz="40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40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কঙ্কালতন্ত্রের </a:t>
            </a:r>
            <a:r>
              <a:rPr lang="bn-IN" sz="40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বর্ণনা করতে পারবে।  </a:t>
            </a:r>
            <a:endParaRPr lang="bn-BD" sz="4000" b="1" cap="all" dirty="0">
              <a:ln>
                <a:solidFill>
                  <a:srgbClr val="7030A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b="1" cap="none" spc="0" dirty="0" smtClean="0">
                <a:ln/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4319" y="446129"/>
            <a:ext cx="3497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কঙ্কালের সংজ্ঞা 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84" y="1178834"/>
            <a:ext cx="2305050" cy="3038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46363" y="3247813"/>
            <a:ext cx="84651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কঙ্কালঃ ভ্রূণীয় মেজোডার্ম থেকে উদ্ভুত এবং অস্থি ও কোমলাস্থির সমন্বয়ে গঠিত যে তন্ত্র দেহের কাঠামো গঠন, দেহকে নির্দিষ্ট আকৃতি প্রদান, দৃড়তা প্রদান এবং অভ্যান্তরীণ নমনীয় অংগাদির সুরক্ষাসহ বিভিন্ন কাজ সম্পন্ন করে, তাকে কঙ্কালতন্ত্র বলে।  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8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0" y="1724117"/>
            <a:ext cx="4696730" cy="441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1731" y="2116572"/>
            <a:ext cx="1271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করোটিকা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4374863"/>
            <a:ext cx="123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ম্যাক্সিলা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5147881"/>
            <a:ext cx="123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ম্যান্ডিবল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71331" y="2332463"/>
            <a:ext cx="3200400" cy="45719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366635" y="4590754"/>
            <a:ext cx="3200400" cy="45719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366635" y="5363772"/>
            <a:ext cx="3200400" cy="45719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55274" y="335782"/>
            <a:ext cx="374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 অস্থিসমূহ 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5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ownloads\Skelet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8" r="46870" b="62805"/>
          <a:stretch/>
        </p:blipFill>
        <p:spPr bwMode="auto">
          <a:xfrm>
            <a:off x="126674" y="1220467"/>
            <a:ext cx="5727149" cy="41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3843" y="222205"/>
            <a:ext cx="352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বক্ষপিঞ্জরে </a:t>
            </a: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অস্থিসমূহ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778132" y="2436835"/>
            <a:ext cx="2944214" cy="10778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20831482">
            <a:off x="2740451" y="3231845"/>
            <a:ext cx="2888673" cy="9454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V="1">
            <a:off x="3587255" y="1829757"/>
            <a:ext cx="2252702" cy="19907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>
            <a:off x="3518932" y="1077351"/>
            <a:ext cx="2147873" cy="393976"/>
          </a:xfrm>
          <a:prstGeom prst="bentArrow">
            <a:avLst/>
          </a:prstGeom>
          <a:solidFill>
            <a:schemeClr val="accent2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9732" y="1020412"/>
            <a:ext cx="194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ক্ল্যাভিকল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40528" y="2339701"/>
            <a:ext cx="1285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স্টার্ণাম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6729593" y="1095356"/>
            <a:ext cx="381000" cy="1015663"/>
          </a:xfrm>
          <a:prstGeom prst="rightBrac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52411" y="142065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পেকটোরাল গার্ডল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6705600" y="2389050"/>
            <a:ext cx="593818" cy="860699"/>
          </a:xfrm>
          <a:prstGeom prst="rightBrac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99418" y="2693644"/>
            <a:ext cx="146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বক্ষপিঞ্জর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685" y="1719071"/>
            <a:ext cx="194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স্ক্যাপুলা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40526" y="2733299"/>
            <a:ext cx="1285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পর্শুকা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8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10" grpId="0" animBg="1"/>
      <p:bldP spid="12" grpId="0"/>
      <p:bldP spid="14" grpId="0"/>
      <p:bldP spid="16" grpId="0" animBg="1"/>
      <p:bldP spid="17" grpId="0"/>
      <p:bldP spid="19" grpId="0" animBg="1"/>
      <p:bldP spid="20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-118"/>
          <a:stretch/>
        </p:blipFill>
        <p:spPr>
          <a:xfrm>
            <a:off x="3219718" y="76200"/>
            <a:ext cx="2704563" cy="60730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29000" y="7620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29000" y="182880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5200" y="35052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29000" y="441960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76600" y="441960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76600" y="441960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352800" y="502920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29000" y="510540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276600" y="502920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65218" y="548669"/>
            <a:ext cx="223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৭টি গ্রীবাদেশীয় কশেরুকা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5218" y="2284962"/>
            <a:ext cx="179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১২টি বক্ষীয় কশেরুকা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4045" y="3966276"/>
            <a:ext cx="2237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 ঊদরদেশীয় কশেরুকা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5218" y="4888468"/>
            <a:ext cx="20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 শ্রোনীদেশীয় কশেরুকা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4163" y="5543490"/>
            <a:ext cx="1917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পুচ্ছদেশীয় কশেরুকা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3935" y="6077405"/>
            <a:ext cx="439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মেরুদন্ডের অস্থিসমূহ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219227" y="1713398"/>
            <a:ext cx="2382982" cy="1399309"/>
          </a:xfrm>
          <a:prstGeom prst="leftArrow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অক্ষীয় কংকাল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53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3" grpId="0" animBg="1"/>
    </p:bld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275</Words>
  <Application>Microsoft Office PowerPoint</Application>
  <PresentationFormat>On-screen Show (4:3)</PresentationFormat>
  <Paragraphs>97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NikoshBAN</vt:lpstr>
      <vt:lpstr>Roboto Slab</vt:lpstr>
      <vt:lpstr>Source Sans Pro</vt:lpstr>
      <vt:lpstr>Cordelia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HP</dc:creator>
  <cp:lastModifiedBy>DOEL</cp:lastModifiedBy>
  <cp:revision>190</cp:revision>
  <dcterms:modified xsi:type="dcterms:W3CDTF">2020-03-10T16:44:55Z</dcterms:modified>
</cp:coreProperties>
</file>