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Lst>
  <p:notesMasterIdLst>
    <p:notesMasterId r:id="rId43"/>
  </p:notesMasterIdLst>
  <p:sldIdLst>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308F5-145C-4FE3-BE96-76C70678744D}"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08F54-44A6-460B-90BC-695B0D4A3980}" type="slidenum">
              <a:rPr lang="en-US" smtClean="0"/>
              <a:t>‹#›</a:t>
            </a:fld>
            <a:endParaRPr lang="en-US"/>
          </a:p>
        </p:txBody>
      </p:sp>
    </p:spTree>
    <p:extLst>
      <p:ext uri="{BB962C8B-B14F-4D97-AF65-F5344CB8AC3E}">
        <p14:creationId xmlns:p14="http://schemas.microsoft.com/office/powerpoint/2010/main" val="361757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ছবিটি</a:t>
            </a:r>
            <a:r>
              <a:rPr lang="bn-BD" baseline="0" dirty="0" smtClean="0"/>
              <a:t> মরিচের ক্ষুদে মাকরের আক্রমনের। এ মাকর আক্রমন করলে মরিচের পাতাকুক্রিয়ে যায়।  </a:t>
            </a:r>
            <a:r>
              <a:rPr lang="bn-BD" sz="1200" dirty="0" smtClean="0">
                <a:latin typeface="NikoshBAN" pitchFamily="2" charset="0"/>
                <a:cs typeface="NikoshBAN" pitchFamily="2" charset="0"/>
              </a:rPr>
              <a:t>এ মাকর দমন করতে হলে প্রতি লিটার পানিতে ২ গ্রাম থিওভিট মিশিয়ে ১০ দিন পর পর স্প্রে করতে হয়।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7215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থ্রিপস ও জাব পোকার। </a:t>
            </a:r>
            <a:r>
              <a:rPr lang="bn-BD" sz="1200" dirty="0" smtClean="0">
                <a:latin typeface="NikoshBAN" pitchFamily="2" charset="0"/>
                <a:cs typeface="NikoshBAN" pitchFamily="2" charset="0"/>
              </a:rPr>
              <a:t>থ্রিপস ও জাবপোকার আক্রমন হলে ম্যালাথিয়ন ৫০ ইসি ১ মিলি প্রতি লিটার পানিতে মিশিয়ে স্প্রে করলে ভাল ফল পাওয়া যায়।</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5064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চাইলে</a:t>
            </a:r>
            <a:r>
              <a:rPr lang="bn-BD" baseline="0" dirty="0" smtClean="0"/>
              <a:t> অন্য কোন কাজ দিতে পারেন তবে সকলের অংশগ্রহন করাবেন। আপনার নিজস্ব কলা কৌশল প্রয়োগ  করবেন। ক্লাস্টি উপস্থাপনে আন্ত্রিক থাকার জন্য অনুরোধ করা হলো।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9966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 ফসল সংগ্রহের</a:t>
            </a:r>
            <a:r>
              <a:rPr lang="bn-BD" baseline="0" dirty="0" smtClean="0"/>
              <a:t> ছবি দেওয়া আছে আপনি ইচ্ছা করলে অন্য কোন আরো সুন্দর ছবি ব্যব০অহার করতে পারবেন। অন্য কোন ছবি ব্যবহার করতে পারেন। সম্ভব হলে বিদ্যালয়ের পাশে কোনক্ষেত খামার থাকলে সেখানে নিয়ে ব্যবিওহারিক ক্লাস করতে পারেন। </a:t>
            </a: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005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স্লাইডে</a:t>
            </a:r>
            <a:r>
              <a:rPr lang="bn-BD" baseline="0" dirty="0" smtClean="0"/>
              <a:t> ফলন দেওয়া আছে।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1880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অন্য কোন কাজ দিতে পারেন। তবে সকলের অংশগ্রহন</a:t>
            </a:r>
            <a:r>
              <a:rPr lang="bn-BD" baseline="0" dirty="0" smtClean="0"/>
              <a:t>এবং কাজটি  সুন্দর ভাবে আদায় করতে চেষ্টা করবেন । প্রতিটিশিক্ষার্থীর প্রতি সমান নজর দিতে হবে।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80206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a:t>
            </a:r>
            <a:r>
              <a:rPr lang="bn-BD" baseline="0" dirty="0" smtClean="0"/>
              <a:t> টি চালু করে একটি একটি করে ক্লিক করবেন এবং পড়ে শোনাবেন।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আপনি চাইলে</a:t>
            </a:r>
            <a:r>
              <a:rPr lang="bn-BD" baseline="0" dirty="0" smtClean="0">
                <a:latin typeface="NikoshBAN" pitchFamily="2" charset="0"/>
                <a:cs typeface="NikoshBAN" pitchFamily="2" charset="0"/>
              </a:rPr>
              <a:t> অন্য কোনো কাজ দিতে পারেন। তবে সকলের অংশগ্রহন করাবেন।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smtClean="0"/>
          </a:p>
          <a:p>
            <a:endParaRPr lang="en-US"/>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3319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4267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baseline="0" dirty="0" smtClean="0"/>
              <a:t> </a:t>
            </a:r>
            <a:r>
              <a:rPr lang="en-US" baseline="0" dirty="0" err="1" smtClean="0"/>
              <a:t>টি</a:t>
            </a:r>
            <a:r>
              <a:rPr lang="en-US" baseline="0" dirty="0" smtClean="0"/>
              <a:t>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r>
              <a:rPr lang="en-US" baseline="0" dirty="0" err="1" smtClean="0"/>
              <a:t>দেখালে</a:t>
            </a:r>
            <a:r>
              <a:rPr lang="en-US" baseline="0" dirty="0" smtClean="0"/>
              <a:t> </a:t>
            </a:r>
            <a:r>
              <a:rPr lang="en-US" baseline="0" dirty="0" err="1" smtClean="0"/>
              <a:t>বেশি</a:t>
            </a:r>
            <a:r>
              <a:rPr lang="en-US" baseline="0" dirty="0" smtClean="0"/>
              <a:t> </a:t>
            </a:r>
            <a:r>
              <a:rPr lang="en-US" baseline="0" dirty="0" err="1" smtClean="0"/>
              <a:t>সময়</a:t>
            </a:r>
            <a:r>
              <a:rPr lang="en-US" baseline="0" dirty="0" smtClean="0"/>
              <a:t> </a:t>
            </a:r>
            <a:r>
              <a:rPr lang="en-US" baseline="0" dirty="0" err="1" smtClean="0"/>
              <a:t>দেখাবেন</a:t>
            </a:r>
            <a:r>
              <a:rPr lang="en-US" baseline="0" dirty="0" smtClean="0"/>
              <a:t> </a:t>
            </a:r>
            <a:r>
              <a:rPr lang="en-US" baseline="0" dirty="0" err="1" smtClean="0"/>
              <a:t>না</a:t>
            </a:r>
            <a:r>
              <a:rPr lang="bn-BD" baseline="0" dirty="0" smtClean="0"/>
              <a:t>। </a:t>
            </a:r>
            <a:endParaRPr lang="en-I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76873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সৃজনশীল</a:t>
            </a:r>
            <a:r>
              <a:rPr lang="bn-BD" baseline="0" dirty="0" smtClean="0"/>
              <a:t> প্রশ্নের ঘ নং প্রশ্ন প্রদান করতে পারেন। অর্থাৎ্চার নম্বরের প্রশ্ন প্রদান করবেন।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শিক্ষার্থীদের ছোট ছোট প্রশ্ন করে ধীরে ধীরে পাঠ উদ্ধার করার কাজটি করতে হবে।  আপনারা এখানে মাশরুমের জন্য অন্য কোনো ছবি ব্যাবহার করতে পারেন। তবে যে ছবিটি ব্যবহার করবেন তাতে যেন শিক্ষার্থীদের নিকট থেকে উত্তর আসে যে </a:t>
            </a:r>
            <a:r>
              <a:rPr lang="bn-BD" sz="1200" dirty="0" smtClean="0">
                <a:latin typeface="NikoshBAN" pitchFamily="2" charset="0"/>
                <a:cs typeface="NikoshBAN" pitchFamily="2" charset="0"/>
              </a:rPr>
              <a:t>মরিচের রোগ</a:t>
            </a:r>
            <a:r>
              <a:rPr lang="bn-BD" sz="1200" baseline="0" dirty="0" smtClean="0">
                <a:latin typeface="NikoshBAN" pitchFamily="2" charset="0"/>
                <a:cs typeface="NikoshBAN" pitchFamily="2" charset="0"/>
              </a:rPr>
              <a:t> ও পোকামাকর দমন সম্পর্কে উত্তর আসে।</a:t>
            </a:r>
          </a:p>
          <a:p>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887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শিক্ষার্থীদেরকে</a:t>
            </a:r>
            <a:r>
              <a:rPr lang="bn-BD" baseline="0" dirty="0" smtClean="0">
                <a:latin typeface="NikoshBAN" pitchFamily="2" charset="0"/>
                <a:cs typeface="NikoshBAN" pitchFamily="2" charset="0"/>
              </a:rPr>
              <a:t> প্রশ্ন করে তাদের মুখ থেকে মরিচের রোগ ও পোকামাকড় দমন কথাটি বের করতে হবে। তার জন্য আপনাকে অনেক ছোট ছোট প্রশ্ন করতে হবে। তাতেই শিক্ষার্থীবৃন্দ পাঠের প্রতিমনোযোগী হবে।  </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7219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 </a:t>
            </a: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 মণ্ডলী, আপনাদের কৌশল অনুযায়ী পাঠ ঘোষণা করতে পারেন</a:t>
            </a:r>
            <a:r>
              <a:rPr lang="bn-BD" baseline="0" smtClean="0">
                <a:latin typeface="NikoshBAN" pitchFamily="2" charset="0"/>
                <a:cs typeface="NikoshBAN" pitchFamily="2" charset="0"/>
              </a:rPr>
              <a:t>। আপনি ইহা বোর্ডে লিখে দিবেন।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177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ছবিটি</a:t>
            </a:r>
            <a:r>
              <a:rPr lang="bn-BD" baseline="0" dirty="0" smtClean="0"/>
              <a:t> মরিচের ড্যাম্পিং অফ রোগের। </a:t>
            </a:r>
            <a:r>
              <a:rPr lang="bn-BD" sz="1200" dirty="0" smtClean="0">
                <a:latin typeface="NikoshBAN" pitchFamily="2" charset="0"/>
                <a:cs typeface="NikoshBAN" pitchFamily="2" charset="0"/>
              </a:rPr>
              <a:t>এ রোগ দমনের জন্য এক কেজি বীজ ৩ গ্রাম প্রোভেক্সের সাথে মিশিয়ে বীজ শোধন করে নিতে হবে।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6494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মরিচের ডাইব্যাক রোগের। </a:t>
            </a:r>
            <a:r>
              <a:rPr lang="bn-BD" sz="1200" dirty="0" smtClean="0">
                <a:latin typeface="NikoshBAN" pitchFamily="2" charset="0"/>
                <a:cs typeface="NikoshBAN" pitchFamily="2" charset="0"/>
              </a:rPr>
              <a:t>এ রোগ দমনের জন্য ১ গ্রাম ব্যাভিস্টিন ১ লিটার পানিতে মিশিয়ে ১৫ দিন অন্তর ২-৩ বার স্প্রে করতে হবে।</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5315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মরিচের মোজাইল ভাইরাস রোগের। </a:t>
            </a:r>
            <a:r>
              <a:rPr lang="bn-BD" sz="1200" dirty="0" smtClean="0">
                <a:latin typeface="NikoshBAN" pitchFamily="2" charset="0"/>
                <a:cs typeface="NikoshBAN" pitchFamily="2" charset="0"/>
              </a:rPr>
              <a:t>এ রোগ দমনের জন্য আক্রান্ত গাছ দেখামাত্র তুলে পুড়িয়ে ফেলতে হবে।</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8566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52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2752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9520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1354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5904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27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556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1777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5790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981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738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26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736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560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186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186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2994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2790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9845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593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7394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109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8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3597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7293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9280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0834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98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9404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229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213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1357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660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20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729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3046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2229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685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941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955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716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95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9211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706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76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683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3983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5977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0296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1739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2115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7895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8935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9117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196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50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376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1688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2883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6301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293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2791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3189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1054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8789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022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3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9070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5148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613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355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648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2112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5971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18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3613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4777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63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8345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2648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831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1563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777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0484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7363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4075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1501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7897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99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3955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601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6997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637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9734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5245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35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510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3163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8947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61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04630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0015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3138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967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616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1842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1243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048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206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555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240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9733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126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5041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6975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586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6199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51414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6948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4127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52899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695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840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1364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180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3093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0833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0671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0216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8845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7344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7633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4252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929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8637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218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6371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7378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4903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8747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5422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2084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4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2245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0704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76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057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262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44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00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515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88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844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3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542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3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067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6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45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48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204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268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10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94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01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47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802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323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273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502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579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692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683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39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760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85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976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78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713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741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2084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41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793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91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937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673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276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656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098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940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13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9838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817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47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4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7331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524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422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2917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72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25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7443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431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672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026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94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03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324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9672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22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0273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7967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862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1463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558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10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9491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947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496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605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solidFill>
                  <a:prstClr val="black">
                    <a:tint val="75000"/>
                  </a:prstClr>
                </a:solidFill>
              </a:rPr>
              <a:pPr/>
              <a:t>3/10/2020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6248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solidFill>
                  <a:prstClr val="black">
                    <a:tint val="75000"/>
                  </a:prstClr>
                </a:solidFill>
              </a:rPr>
              <a:pPr/>
              <a:t>3/10/2020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0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solidFill>
                  <a:prstClr val="black">
                    <a:tint val="75000"/>
                  </a:prstClr>
                </a:solidFill>
              </a:rPr>
              <a:pPr/>
              <a:t>3/10/2020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9928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737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solidFill>
                  <a:prstClr val="black">
                    <a:tint val="75000"/>
                  </a:prstClr>
                </a:solidFill>
              </a:rPr>
              <a:pPr/>
              <a:t>3/10/2020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480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6588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74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15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7096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205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1276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995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7234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60395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2948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04206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503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33431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95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7473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53355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761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288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1654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5930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3419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419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solidFill>
                  <a:prstClr val="black">
                    <a:tint val="75000"/>
                  </a:prstClr>
                </a:solidFill>
              </a:rPr>
              <a:pPr/>
              <a:t>3/10/2020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Apurba Agriculture cl 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300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06.xml"/><Relationship Id="rId5" Type="http://schemas.openxmlformats.org/officeDocument/2006/relationships/image" Target="../media/image5.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7.xml"/><Relationship Id="rId5" Type="http://schemas.openxmlformats.org/officeDocument/2006/relationships/image" Target="../media/image5.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9.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50.xml"/><Relationship Id="rId5" Type="http://schemas.openxmlformats.org/officeDocument/2006/relationships/image" Target="../media/image5.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6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7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8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9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5.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16.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27.xml"/><Relationship Id="rId6" Type="http://schemas.openxmlformats.org/officeDocument/2006/relationships/image" Target="../media/image5.pn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5.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3.xml"/><Relationship Id="rId5" Type="http://schemas.openxmlformats.org/officeDocument/2006/relationships/image" Target="../media/image5.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4.xml"/><Relationship Id="rId5" Type="http://schemas.openxmlformats.org/officeDocument/2006/relationships/image" Target="../media/image5.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image" Target="../media/image5.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4298" y="698079"/>
            <a:ext cx="8242502" cy="5385642"/>
          </a:xfrm>
          <a:prstGeom prst="roundRect">
            <a:avLst/>
          </a:prstGeom>
          <a:ln>
            <a:noFill/>
          </a:ln>
          <a:effectLst>
            <a:softEdge rad="112500"/>
          </a:effectLst>
        </p:spPr>
      </p:pic>
      <p:sp>
        <p:nvSpPr>
          <p:cNvPr id="2" name="TextBox 1"/>
          <p:cNvSpPr txBox="1"/>
          <p:nvPr/>
        </p:nvSpPr>
        <p:spPr>
          <a:xfrm>
            <a:off x="1447800" y="2286000"/>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স্বাগতম </a:t>
            </a:r>
            <a:endParaRPr lang="en-US" sz="199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dirty="0" err="1" smtClean="0">
                <a:solidFill>
                  <a:prstClr val="black">
                    <a:tint val="75000"/>
                  </a:prstClr>
                </a:solidFill>
              </a:rPr>
              <a:t>Hasanul</a:t>
            </a:r>
            <a:r>
              <a:rPr lang="en-US" dirty="0" smtClean="0">
                <a:solidFill>
                  <a:prstClr val="black">
                    <a:tint val="75000"/>
                  </a:prstClr>
                </a:solidFill>
              </a:rPr>
              <a:t> Islam Agriculture 50</a:t>
            </a:r>
            <a:endParaRPr lang="en-US" dirty="0">
              <a:solidFill>
                <a:prstClr val="black">
                  <a:tint val="75000"/>
                </a:prstClr>
              </a:solidFill>
            </a:endParaRPr>
          </a:p>
        </p:txBody>
      </p:sp>
      <p:sp>
        <p:nvSpPr>
          <p:cNvPr id="4" name="Rectangle 3"/>
          <p:cNvSpPr/>
          <p:nvPr/>
        </p:nvSpPr>
        <p:spPr>
          <a:xfrm>
            <a:off x="6705600" y="6324600"/>
            <a:ext cx="1447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11-03-2020</a:t>
            </a:r>
            <a:endParaRPr lang="en-US" dirty="0">
              <a:solidFill>
                <a:schemeClr val="tx1"/>
              </a:solidFill>
            </a:endParaRPr>
          </a:p>
        </p:txBody>
      </p:sp>
    </p:spTree>
    <p:extLst>
      <p:ext uri="{BB962C8B-B14F-4D97-AF65-F5344CB8AC3E}">
        <p14:creationId xmlns:p14="http://schemas.microsoft.com/office/powerpoint/2010/main" val="12047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arium wilt.jpg"/>
          <p:cNvPicPr>
            <a:picLocks noChangeAspect="1"/>
          </p:cNvPicPr>
          <p:nvPr/>
        </p:nvPicPr>
        <p:blipFill>
          <a:blip r:embed="rId3"/>
          <a:stretch>
            <a:fillRect/>
          </a:stretch>
        </p:blipFill>
        <p:spPr>
          <a:xfrm>
            <a:off x="228600" y="1524000"/>
            <a:ext cx="4267200" cy="3048000"/>
          </a:xfrm>
          <a:prstGeom prst="roundRect">
            <a:avLst/>
          </a:prstGeom>
          <a:ln w="38100">
            <a:solidFill>
              <a:srgbClr val="7030A0"/>
            </a:solidFill>
          </a:ln>
        </p:spPr>
      </p:pic>
      <p:pic>
        <p:nvPicPr>
          <p:cNvPr id="6" name="Picture 5" descr="unnamed2.jpg"/>
          <p:cNvPicPr>
            <a:picLocks noChangeAspect="1"/>
          </p:cNvPicPr>
          <p:nvPr/>
        </p:nvPicPr>
        <p:blipFill>
          <a:blip r:embed="rId4"/>
          <a:stretch>
            <a:fillRect/>
          </a:stretch>
        </p:blipFill>
        <p:spPr>
          <a:xfrm>
            <a:off x="4648200" y="1524000"/>
            <a:ext cx="4267200" cy="3048000"/>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sp>
        <p:nvSpPr>
          <p:cNvPr id="7" name="Rounded Rectangle 6"/>
          <p:cNvSpPr/>
          <p:nvPr/>
        </p:nvSpPr>
        <p:spPr>
          <a:xfrm>
            <a:off x="2057400" y="381000"/>
            <a:ext cx="5029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মরিচে</a:t>
            </a:r>
            <a:r>
              <a:rPr lang="en-US" sz="4000" dirty="0" smtClean="0">
                <a:solidFill>
                  <a:prstClr val="black"/>
                </a:solidFill>
                <a:latin typeface="NikoshBAN" pitchFamily="2" charset="0"/>
                <a:cs typeface="NikoshBAN" pitchFamily="2" charset="0"/>
              </a:rPr>
              <a:t> </a:t>
            </a:r>
            <a:r>
              <a:rPr lang="bn-BD" sz="4000" dirty="0" smtClean="0">
                <a:solidFill>
                  <a:prstClr val="black"/>
                </a:solidFill>
                <a:latin typeface="NikoshBAN" pitchFamily="2" charset="0"/>
                <a:cs typeface="NikoshBAN" pitchFamily="2" charset="0"/>
              </a:rPr>
              <a:t>ক্ষুদে মাক</a:t>
            </a:r>
            <a:r>
              <a:rPr lang="bn-IN" sz="4000" dirty="0" smtClean="0">
                <a:solidFill>
                  <a:prstClr val="black"/>
                </a:solidFill>
                <a:latin typeface="NikoshBAN" pitchFamily="2" charset="0"/>
                <a:cs typeface="NikoshBAN" pitchFamily="2" charset="0"/>
              </a:rPr>
              <a:t>ড়ের </a:t>
            </a:r>
            <a:r>
              <a:rPr lang="bn-BD" sz="4000" dirty="0" smtClean="0">
                <a:solidFill>
                  <a:prstClr val="black"/>
                </a:solidFill>
                <a:latin typeface="NikoshBAN" pitchFamily="2" charset="0"/>
                <a:cs typeface="NikoshBAN" pitchFamily="2" charset="0"/>
              </a:rPr>
              <a:t> আক্রম</a:t>
            </a:r>
            <a:r>
              <a:rPr lang="bn-IN" sz="4000" dirty="0" smtClean="0">
                <a:solidFill>
                  <a:prstClr val="black"/>
                </a:solidFill>
                <a:latin typeface="NikoshBAN" pitchFamily="2" charset="0"/>
                <a:cs typeface="NikoshBAN" pitchFamily="2" charset="0"/>
              </a:rPr>
              <a:t>ণ </a:t>
            </a:r>
            <a:endParaRPr lang="en-US" sz="4000" dirty="0">
              <a:solidFill>
                <a:prstClr val="black"/>
              </a:solidFill>
              <a:latin typeface="NikoshBAN" pitchFamily="2" charset="0"/>
              <a:cs typeface="NikoshBAN" pitchFamily="2" charset="0"/>
            </a:endParaRPr>
          </a:p>
        </p:txBody>
      </p:sp>
      <p:sp>
        <p:nvSpPr>
          <p:cNvPr id="8" name="Rounded Rectangle 7"/>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solidFill>
                  <a:prstClr val="black"/>
                </a:solidFill>
                <a:latin typeface="NikoshBAN" pitchFamily="2" charset="0"/>
                <a:cs typeface="NikoshBAN" pitchFamily="2" charset="0"/>
              </a:rPr>
              <a:t>এ মাক</a:t>
            </a:r>
            <a:r>
              <a:rPr lang="bn-IN" sz="3600" dirty="0" smtClean="0">
                <a:solidFill>
                  <a:prstClr val="black"/>
                </a:solidFill>
                <a:latin typeface="NikoshBAN" pitchFamily="2" charset="0"/>
                <a:cs typeface="NikoshBAN" pitchFamily="2" charset="0"/>
              </a:rPr>
              <a:t>ড় </a:t>
            </a:r>
            <a:r>
              <a:rPr lang="bn-BD" sz="3600" dirty="0" smtClean="0">
                <a:solidFill>
                  <a:prstClr val="black"/>
                </a:solidFill>
                <a:latin typeface="NikoshBAN" pitchFamily="2" charset="0"/>
                <a:cs typeface="NikoshBAN" pitchFamily="2" charset="0"/>
              </a:rPr>
              <a:t> দমন করতে হলে প্রতি লিটার পানিতে ২ গ্রাম থিওভিট মিশিয়ে ১০ দিন পর পর স্প্রে করতে হয়। </a:t>
            </a:r>
            <a:endParaRPr lang="en-US" sz="3600" dirty="0">
              <a:solidFill>
                <a:prstClr val="black"/>
              </a:solidFill>
              <a:latin typeface="NikoshBAN" pitchFamily="2" charset="0"/>
              <a:cs typeface="NikoshBAN" pitchFamily="2" charset="0"/>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sp>
        <p:nvSpPr>
          <p:cNvPr id="7" name="Rounded Rectangle 6"/>
          <p:cNvSpPr/>
          <p:nvPr/>
        </p:nvSpPr>
        <p:spPr>
          <a:xfrm>
            <a:off x="1524000" y="381000"/>
            <a:ext cx="60960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মরিচে থ্রিপস ও জাব পোকার আক্রম</a:t>
            </a:r>
            <a:r>
              <a:rPr lang="bn-IN" sz="4000" dirty="0" smtClean="0">
                <a:solidFill>
                  <a:prstClr val="black"/>
                </a:solidFill>
                <a:latin typeface="NikoshBAN" pitchFamily="2" charset="0"/>
                <a:cs typeface="NikoshBAN" pitchFamily="2" charset="0"/>
              </a:rPr>
              <a:t>ণ</a:t>
            </a:r>
            <a:endParaRPr lang="en-US" sz="4000" dirty="0">
              <a:solidFill>
                <a:prstClr val="black"/>
              </a:solidFill>
              <a:latin typeface="NikoshBAN" pitchFamily="2" charset="0"/>
              <a:cs typeface="NikoshBAN" pitchFamily="2" charset="0"/>
            </a:endParaRPr>
          </a:p>
        </p:txBody>
      </p:sp>
      <p:sp>
        <p:nvSpPr>
          <p:cNvPr id="8" name="Rounded Rectangle 7"/>
          <p:cNvSpPr/>
          <p:nvPr/>
        </p:nvSpPr>
        <p:spPr>
          <a:xfrm>
            <a:off x="457200" y="5181600"/>
            <a:ext cx="82296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থ্রিপস ও জাবপোকার আক্রম</a:t>
            </a:r>
            <a:r>
              <a:rPr lang="bn-IN" sz="3200" dirty="0" smtClean="0">
                <a:solidFill>
                  <a:prstClr val="black"/>
                </a:solidFill>
                <a:latin typeface="NikoshBAN" pitchFamily="2" charset="0"/>
                <a:cs typeface="NikoshBAN" pitchFamily="2" charset="0"/>
              </a:rPr>
              <a:t>ণ </a:t>
            </a:r>
            <a:r>
              <a:rPr lang="bn-BD" sz="3200" dirty="0" smtClean="0">
                <a:solidFill>
                  <a:prstClr val="black"/>
                </a:solidFill>
                <a:latin typeface="NikoshBAN" pitchFamily="2" charset="0"/>
                <a:cs typeface="NikoshBAN" pitchFamily="2" charset="0"/>
              </a:rPr>
              <a:t> হলে ম্যালাথিয়ন ৫০ ইসি ১ মিলি প্রতি লিটার পানিতে মিশিয়ে স্প্রে করলে ভা</a:t>
            </a:r>
            <a:r>
              <a:rPr lang="bn-IN" sz="3200" dirty="0" smtClean="0">
                <a:solidFill>
                  <a:prstClr val="black"/>
                </a:solidFill>
                <a:latin typeface="NikoshBAN" pitchFamily="2" charset="0"/>
                <a:cs typeface="NikoshBAN" pitchFamily="2" charset="0"/>
              </a:rPr>
              <a:t>লো</a:t>
            </a:r>
            <a:r>
              <a:rPr lang="bn-BD" sz="3200" dirty="0" smtClean="0">
                <a:solidFill>
                  <a:prstClr val="black"/>
                </a:solidFill>
                <a:latin typeface="NikoshBAN" pitchFamily="2" charset="0"/>
                <a:cs typeface="NikoshBAN" pitchFamily="2" charset="0"/>
              </a:rPr>
              <a:t> ফল পাওয়া যায়।</a:t>
            </a:r>
            <a:endParaRPr lang="en-US" sz="3200" dirty="0">
              <a:solidFill>
                <a:prstClr val="black"/>
              </a:solidFill>
              <a:latin typeface="NikoshBAN" pitchFamily="2" charset="0"/>
              <a:cs typeface="NikoshBAN" pitchFamily="2" charset="0"/>
            </a:endParaRPr>
          </a:p>
        </p:txBody>
      </p:sp>
      <p:sp>
        <p:nvSpPr>
          <p:cNvPr id="10" name="Rectangle 9"/>
          <p:cNvSpPr/>
          <p:nvPr/>
        </p:nvSpPr>
        <p:spPr>
          <a:xfrm>
            <a:off x="1066800" y="4572000"/>
            <a:ext cx="2667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থ্রিপস </a:t>
            </a:r>
            <a:endParaRPr lang="en-US" sz="3200" dirty="0">
              <a:solidFill>
                <a:prstClr val="black"/>
              </a:solidFill>
              <a:latin typeface="NikoshBAN" pitchFamily="2" charset="0"/>
              <a:cs typeface="NikoshBAN" pitchFamily="2" charset="0"/>
            </a:endParaRPr>
          </a:p>
        </p:txBody>
      </p:sp>
      <p:sp>
        <p:nvSpPr>
          <p:cNvPr id="11" name="Rectangle 10"/>
          <p:cNvSpPr/>
          <p:nvPr/>
        </p:nvSpPr>
        <p:spPr>
          <a:xfrm>
            <a:off x="5410200" y="4572000"/>
            <a:ext cx="2667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prstClr val="black"/>
                </a:solidFill>
                <a:latin typeface="NikoshBAN" pitchFamily="2" charset="0"/>
                <a:cs typeface="NikoshBAN" pitchFamily="2" charset="0"/>
              </a:rPr>
              <a:t>জাব পোকা</a:t>
            </a:r>
            <a:endParaRPr lang="en-US" sz="3200" dirty="0">
              <a:solidFill>
                <a:prstClr val="black"/>
              </a:solidFill>
              <a:latin typeface="NikoshBAN" pitchFamily="2" charset="0"/>
              <a:cs typeface="NikoshBAN" pitchFamily="2" charset="0"/>
            </a:endParaRPr>
          </a:p>
        </p:txBody>
      </p:sp>
      <p:pic>
        <p:nvPicPr>
          <p:cNvPr id="4" name="Picture 3" descr="Fusarium wilt.jpg"/>
          <p:cNvPicPr>
            <a:picLocks noChangeAspect="1"/>
          </p:cNvPicPr>
          <p:nvPr/>
        </p:nvPicPr>
        <p:blipFill>
          <a:blip r:embed="rId3"/>
          <a:stretch>
            <a:fillRect/>
          </a:stretch>
        </p:blipFill>
        <p:spPr>
          <a:xfrm>
            <a:off x="304800" y="1524000"/>
            <a:ext cx="4168445" cy="2993571"/>
          </a:xfrm>
          <a:prstGeom prst="rect">
            <a:avLst/>
          </a:prstGeom>
          <a:ln w="57150" cap="sq" cmpd="thickThin">
            <a:solidFill>
              <a:srgbClr val="000000"/>
            </a:solidFill>
            <a:prstDash val="solid"/>
            <a:miter lim="800000"/>
          </a:ln>
          <a:effectLst>
            <a:innerShdw blurRad="76200">
              <a:srgbClr val="000000"/>
            </a:innerShdw>
          </a:effectLst>
        </p:spPr>
      </p:pic>
      <p:pic>
        <p:nvPicPr>
          <p:cNvPr id="6" name="Picture 5" descr="unnamed2.jpg"/>
          <p:cNvPicPr>
            <a:picLocks noChangeAspect="1"/>
          </p:cNvPicPr>
          <p:nvPr/>
        </p:nvPicPr>
        <p:blipFill>
          <a:blip r:embed="rId4"/>
          <a:stretch>
            <a:fillRect/>
          </a:stretch>
        </p:blipFill>
        <p:spPr>
          <a:xfrm>
            <a:off x="4648200" y="1524000"/>
            <a:ext cx="4191000" cy="2993571"/>
          </a:xfrm>
          <a:prstGeom prst="rect">
            <a:avLst/>
          </a:prstGeom>
          <a:ln w="57150" cap="sq" cmpd="thickThin">
            <a:solidFill>
              <a:srgbClr val="000000"/>
            </a:solidFill>
            <a:prstDash val="solid"/>
            <a:miter lim="800000"/>
          </a:ln>
          <a:effectLst>
            <a:innerShdw blurRad="76200">
              <a:srgbClr val="000000"/>
            </a:innerShdw>
          </a:effec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11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rPr>
              <a:t>একক</a:t>
            </a:r>
            <a:r>
              <a:rPr lang="en-US"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rPr>
              <a:t> কাজ</a:t>
            </a:r>
            <a:endParaRPr lang="en-US"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946202" y="1353852"/>
            <a:ext cx="5318272" cy="388643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762000" y="5410200"/>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3200" dirty="0" smtClean="0">
                <a:solidFill>
                  <a:prstClr val="black"/>
                </a:solidFill>
                <a:latin typeface="NikoshBAN" pitchFamily="2" charset="0"/>
                <a:cs typeface="NikoshBAN" pitchFamily="2" charset="0"/>
              </a:rPr>
              <a:t>কীভাবে মরিচের রোগ ও পোকামাক</a:t>
            </a:r>
            <a:r>
              <a:rPr lang="bn-IN" sz="3200" dirty="0" smtClean="0">
                <a:solidFill>
                  <a:prstClr val="black"/>
                </a:solidFill>
                <a:latin typeface="NikoshBAN" pitchFamily="2" charset="0"/>
                <a:cs typeface="NikoshBAN" pitchFamily="2" charset="0"/>
              </a:rPr>
              <a:t>ড়</a:t>
            </a:r>
            <a:r>
              <a:rPr lang="bn-BD" sz="3200" dirty="0" smtClean="0">
                <a:solidFill>
                  <a:prstClr val="black"/>
                </a:solidFill>
                <a:latin typeface="NikoshBAN" pitchFamily="2" charset="0"/>
                <a:cs typeface="NikoshBAN" pitchFamily="2" charset="0"/>
              </a:rPr>
              <a:t> দমন করা যায়?</a:t>
            </a:r>
          </a:p>
        </p:txBody>
      </p:sp>
      <p:sp>
        <p:nvSpPr>
          <p:cNvPr id="6" name="Footer Placeholder 5"/>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12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rbatipur (Dinajpur) News Sohel Sani-22-5-1520150522092927.jpg"/>
          <p:cNvPicPr>
            <a:picLocks noChangeAspect="1"/>
          </p:cNvPicPr>
          <p:nvPr/>
        </p:nvPicPr>
        <p:blipFill>
          <a:blip r:embed="rId3"/>
          <a:stretch>
            <a:fillRect/>
          </a:stretch>
        </p:blipFill>
        <p:spPr>
          <a:xfrm>
            <a:off x="228600" y="3733800"/>
            <a:ext cx="2755445" cy="1836963"/>
          </a:xfrm>
          <a:prstGeom prst="rect">
            <a:avLst/>
          </a:prstGeom>
          <a:ln w="28575">
            <a:solidFill>
              <a:schemeClr val="tx1"/>
            </a:solidFill>
          </a:ln>
        </p:spPr>
      </p:pic>
      <p:pic>
        <p:nvPicPr>
          <p:cNvPr id="9" name="Picture 8" descr="Lalmonirhat-Pic-23-07-2014.jpg"/>
          <p:cNvPicPr>
            <a:picLocks noChangeAspect="1"/>
          </p:cNvPicPr>
          <p:nvPr/>
        </p:nvPicPr>
        <p:blipFill>
          <a:blip r:embed="rId4"/>
          <a:stretch>
            <a:fillRect/>
          </a:stretch>
        </p:blipFill>
        <p:spPr>
          <a:xfrm>
            <a:off x="6169796" y="1668236"/>
            <a:ext cx="2745604" cy="1836964"/>
          </a:xfrm>
          <a:prstGeom prst="rect">
            <a:avLst/>
          </a:prstGeom>
          <a:ln w="28575">
            <a:solidFill>
              <a:schemeClr val="tx1"/>
            </a:solidFill>
          </a:ln>
        </p:spPr>
      </p:pic>
      <p:pic>
        <p:nvPicPr>
          <p:cNvPr id="4" name="Picture 3" descr="cb7866675bc8ddd0cac3818584711e62-2.png"/>
          <p:cNvPicPr>
            <a:picLocks noChangeAspect="1"/>
          </p:cNvPicPr>
          <p:nvPr/>
        </p:nvPicPr>
        <p:blipFill>
          <a:blip r:embed="rId5"/>
          <a:stretch>
            <a:fillRect/>
          </a:stretch>
        </p:blipFill>
        <p:spPr>
          <a:xfrm>
            <a:off x="6169795" y="3733800"/>
            <a:ext cx="2743199" cy="1836964"/>
          </a:xfrm>
          <a:prstGeom prst="rect">
            <a:avLst/>
          </a:prstGeom>
          <a:ln w="28575">
            <a:solidFill>
              <a:schemeClr val="tx1"/>
            </a:solidFill>
          </a:ln>
        </p:spPr>
      </p:pic>
      <p:pic>
        <p:nvPicPr>
          <p:cNvPr id="5" name="Picture 4" descr="1425137440.jpg"/>
          <p:cNvPicPr>
            <a:picLocks noChangeAspect="1"/>
          </p:cNvPicPr>
          <p:nvPr/>
        </p:nvPicPr>
        <p:blipFill>
          <a:blip r:embed="rId6"/>
          <a:srcRect l="8158" r="7368"/>
          <a:stretch>
            <a:fillRect/>
          </a:stretch>
        </p:blipFill>
        <p:spPr>
          <a:xfrm>
            <a:off x="3200400" y="1668236"/>
            <a:ext cx="2755445" cy="1836963"/>
          </a:xfrm>
          <a:prstGeom prst="rect">
            <a:avLst/>
          </a:prstGeom>
          <a:ln w="28575">
            <a:solidFill>
              <a:schemeClr val="tx1"/>
            </a:solidFill>
          </a:ln>
        </p:spPr>
      </p:pic>
      <p:pic>
        <p:nvPicPr>
          <p:cNvPr id="6" name="Picture 5" descr="03_Red+Chilli_Bogra_150315_0003.jpg"/>
          <p:cNvPicPr>
            <a:picLocks noChangeAspect="1"/>
          </p:cNvPicPr>
          <p:nvPr/>
        </p:nvPicPr>
        <p:blipFill>
          <a:blip r:embed="rId7" cstate="print"/>
          <a:stretch>
            <a:fillRect/>
          </a:stretch>
        </p:blipFill>
        <p:spPr>
          <a:xfrm>
            <a:off x="3200400" y="3733800"/>
            <a:ext cx="2755445" cy="1836963"/>
          </a:xfrm>
          <a:prstGeom prst="rect">
            <a:avLst/>
          </a:prstGeom>
          <a:ln w="28575">
            <a:solidFill>
              <a:schemeClr val="tx1"/>
            </a:solidFill>
          </a:ln>
        </p:spPr>
      </p:pic>
      <p:pic>
        <p:nvPicPr>
          <p:cNvPr id="7" name="Picture 6" descr="chili_dhaka_report_14114.jpg"/>
          <p:cNvPicPr>
            <a:picLocks noChangeAspect="1"/>
          </p:cNvPicPr>
          <p:nvPr/>
        </p:nvPicPr>
        <p:blipFill>
          <a:blip r:embed="rId8" cstate="print"/>
          <a:stretch>
            <a:fillRect/>
          </a:stretch>
        </p:blipFill>
        <p:spPr>
          <a:xfrm>
            <a:off x="228600" y="1668236"/>
            <a:ext cx="2755446" cy="1836963"/>
          </a:xfrm>
          <a:prstGeom prst="rect">
            <a:avLst/>
          </a:prstGeom>
          <a:ln w="28575">
            <a:solidFill>
              <a:schemeClr val="tx1"/>
            </a:solidFill>
          </a:ln>
        </p:spPr>
      </p:pic>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sp>
        <p:nvSpPr>
          <p:cNvPr id="10" name="Rounded Rectangle 9"/>
          <p:cNvSpPr/>
          <p:nvPr/>
        </p:nvSpPr>
        <p:spPr>
          <a:xfrm>
            <a:off x="3200400" y="381000"/>
            <a:ext cx="274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ফসল সংগ্রহ</a:t>
            </a:r>
            <a:endParaRPr lang="en-US" sz="4000" dirty="0">
              <a:solidFill>
                <a:prstClr val="black"/>
              </a:solidFill>
              <a:latin typeface="NikoshBAN" pitchFamily="2" charset="0"/>
              <a:cs typeface="NikoshBAN" pitchFamily="2" charset="0"/>
            </a:endParaRPr>
          </a:p>
        </p:txBody>
      </p:sp>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0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5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5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4" name="Picture 3" descr="green-chillies-20120826041350.jpg"/>
          <p:cNvPicPr>
            <a:picLocks noChangeAspect="1"/>
          </p:cNvPicPr>
          <p:nvPr/>
        </p:nvPicPr>
        <p:blipFill>
          <a:blip r:embed="rId3"/>
          <a:stretch>
            <a:fillRect/>
          </a:stretch>
        </p:blipFill>
        <p:spPr>
          <a:xfrm>
            <a:off x="304800" y="1677242"/>
            <a:ext cx="4128325" cy="240618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ili_937-04 [22-5-2013].jpg"/>
          <p:cNvPicPr>
            <a:picLocks noChangeAspect="1"/>
          </p:cNvPicPr>
          <p:nvPr/>
        </p:nvPicPr>
        <p:blipFill>
          <a:blip r:embed="rId4"/>
          <a:stretch>
            <a:fillRect/>
          </a:stretch>
        </p:blipFill>
        <p:spPr>
          <a:xfrm>
            <a:off x="4724400" y="1676400"/>
            <a:ext cx="4120952" cy="2421224"/>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3200400" y="3810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ফলন </a:t>
            </a:r>
            <a:endParaRPr lang="en-US" sz="4000" dirty="0">
              <a:solidFill>
                <a:prstClr val="black"/>
              </a:solidFill>
              <a:latin typeface="NikoshBAN" pitchFamily="2" charset="0"/>
              <a:cs typeface="NikoshBAN" pitchFamily="2" charset="0"/>
            </a:endParaRPr>
          </a:p>
        </p:txBody>
      </p:sp>
      <p:sp>
        <p:nvSpPr>
          <p:cNvPr id="7" name="Rounded Rectangle 6"/>
          <p:cNvSpPr/>
          <p:nvPr/>
        </p:nvSpPr>
        <p:spPr>
          <a:xfrm>
            <a:off x="381000" y="4267200"/>
            <a:ext cx="4114800" cy="1981200"/>
          </a:xfrm>
          <a:prstGeom prst="roundRect">
            <a:avLst>
              <a:gd name="adj" fmla="val 25000"/>
            </a:avLst>
          </a:prstGeom>
          <a:ln w="38100" cmpd="dbl"/>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solidFill>
                  <a:prstClr val="black"/>
                </a:solidFill>
                <a:latin typeface="NikoshBAN" pitchFamily="2" charset="0"/>
                <a:cs typeface="NikoshBAN" pitchFamily="2" charset="0"/>
              </a:rPr>
              <a:t>প্রতি হেক্টর জমিতে </a:t>
            </a:r>
            <a:r>
              <a:rPr lang="bn-IN" sz="2800" dirty="0" smtClean="0">
                <a:solidFill>
                  <a:prstClr val="black"/>
                </a:solidFill>
                <a:latin typeface="NikoshBAN" pitchFamily="2" charset="0"/>
                <a:cs typeface="NikoshBAN" pitchFamily="2" charset="0"/>
              </a:rPr>
              <a:t>কাঁচা </a:t>
            </a:r>
            <a:r>
              <a:rPr lang="bn-BD" sz="2800" dirty="0" smtClean="0">
                <a:solidFill>
                  <a:prstClr val="black"/>
                </a:solidFill>
                <a:latin typeface="NikoshBAN" pitchFamily="2" charset="0"/>
                <a:cs typeface="NikoshBAN" pitchFamily="2" charset="0"/>
              </a:rPr>
              <a:t> মরিচ উৎপাদন করলে গড়ে ৬-১০ টন ফলন পাওয়া যায়।</a:t>
            </a:r>
            <a:endParaRPr lang="en-US" sz="2800" dirty="0">
              <a:solidFill>
                <a:prstClr val="black"/>
              </a:solidFill>
              <a:latin typeface="NikoshBAN" pitchFamily="2" charset="0"/>
              <a:cs typeface="NikoshBAN" pitchFamily="2" charset="0"/>
            </a:endParaRPr>
          </a:p>
        </p:txBody>
      </p:sp>
      <p:sp>
        <p:nvSpPr>
          <p:cNvPr id="8" name="Rounded Rectangle 7"/>
          <p:cNvSpPr/>
          <p:nvPr/>
        </p:nvSpPr>
        <p:spPr>
          <a:xfrm>
            <a:off x="4648200" y="4267200"/>
            <a:ext cx="4114800" cy="1981200"/>
          </a:xfrm>
          <a:prstGeom prst="roundRect">
            <a:avLst>
              <a:gd name="adj" fmla="val 25000"/>
            </a:avLst>
          </a:prstGeom>
          <a:ln w="38100" cmpd="dbl"/>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solidFill>
                  <a:prstClr val="black"/>
                </a:solidFill>
                <a:latin typeface="NikoshBAN" pitchFamily="2" charset="0"/>
                <a:cs typeface="NikoshBAN" pitchFamily="2" charset="0"/>
              </a:rPr>
              <a:t>প্রতি হেক্টর জমিতে শুকনা মরিচ উৎপাদন করলে ১.৫-২.৫ টন ফলন পাওয়া যায়। </a:t>
            </a:r>
            <a:endParaRPr lang="en-US" sz="2800" dirty="0">
              <a:solidFill>
                <a:prstClr val="black"/>
              </a:solidFill>
              <a:latin typeface="NikoshBAN" pitchFamily="2" charset="0"/>
              <a:cs typeface="NikoshBAN" pitchFamily="2" charset="0"/>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87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rPr>
              <a:t>জোড়ায় </a:t>
            </a:r>
            <a:r>
              <a:rPr lang="en-US"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rPr>
              <a:t>কাজ</a:t>
            </a:r>
            <a:endParaRPr lang="en-US"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76400" y="1371600"/>
            <a:ext cx="5791202" cy="3389972"/>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228600" y="4876800"/>
            <a:ext cx="8686800" cy="12954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p>
            <a:pPr algn="ctr">
              <a:spcBef>
                <a:spcPct val="0"/>
              </a:spcBef>
              <a:defRPr/>
            </a:pPr>
            <a:r>
              <a:rPr lang="bn-BD" sz="4400" dirty="0" smtClean="0">
                <a:solidFill>
                  <a:prstClr val="black"/>
                </a:solidFill>
                <a:latin typeface="NikoshBAN" pitchFamily="2" charset="0"/>
                <a:cs typeface="NikoshBAN" pitchFamily="2" charset="0"/>
              </a:rPr>
              <a:t>১০ হেক্টর জমিতে মরিচের কেমন ফলন হবে? </a:t>
            </a:r>
          </a:p>
        </p:txBody>
      </p:sp>
      <p:sp>
        <p:nvSpPr>
          <p:cNvPr id="8" name="Footer Placeholder 7"/>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42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al_leaf_spot_2.jpg"/>
          <p:cNvPicPr>
            <a:picLocks noChangeAspect="1"/>
          </p:cNvPicPr>
          <p:nvPr/>
        </p:nvPicPr>
        <p:blipFill>
          <a:blip r:embed="rId3"/>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sp>
        <p:nvSpPr>
          <p:cNvPr id="6" name="Rounded Rectangle 5"/>
          <p:cNvSpPr/>
          <p:nvPr/>
        </p:nvSpPr>
        <p:spPr>
          <a:xfrm>
            <a:off x="2362200" y="381000"/>
            <a:ext cx="44196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টবে মরিচ চাষ</a:t>
            </a:r>
            <a:endParaRPr lang="en-US" sz="4000" dirty="0" smtClean="0">
              <a:solidFill>
                <a:prstClr val="black"/>
              </a:solidFill>
              <a:latin typeface="NikoshBAN" pitchFamily="2" charset="0"/>
              <a:cs typeface="NikoshBAN" pitchFamily="2" charset="0"/>
            </a:endParaRPr>
          </a:p>
        </p:txBody>
      </p:sp>
      <p:sp>
        <p:nvSpPr>
          <p:cNvPr id="7" name="Rounded Rectangle 6"/>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টবে মরিচ চাষ করতে হলে প্রথমে ৬-১০ ইঞ্চি ব্যাসের মাটির বা প্লাস্টিকের টব নিতে হবে। </a:t>
            </a:r>
            <a:endParaRPr lang="en-US" sz="4000" dirty="0">
              <a:solidFill>
                <a:prstClr val="black"/>
              </a:solidFill>
              <a:latin typeface="NikoshBAN" pitchFamily="2" charset="0"/>
              <a:cs typeface="NikoshBAN" pitchFamily="2" charset="0"/>
            </a:endParaRPr>
          </a:p>
        </p:txBody>
      </p:sp>
      <p:pic>
        <p:nvPicPr>
          <p:cNvPr id="9" name="Picture 8" descr="Algal_leaf_spot_2.jpg"/>
          <p:cNvPicPr>
            <a:picLocks noChangeAspect="1"/>
          </p:cNvPicPr>
          <p:nvPr/>
        </p:nvPicPr>
        <p:blipFill>
          <a:blip r:embed="rId4"/>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10" name="Rounded Rectangle 9"/>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smtClean="0">
                <a:solidFill>
                  <a:prstClr val="black"/>
                </a:solidFill>
                <a:latin typeface="NikoshBAN" pitchFamily="2" charset="0"/>
                <a:cs typeface="NikoshBAN" pitchFamily="2" charset="0"/>
              </a:rPr>
              <a:t>টবের মাটি তৈরি করার জন্য দোআঁশ মাটি এক ভাগ, বেলে মাটি এক ভাগ গোবর সার একভাগ দিয়ে মাটি ভালভাবে মেশাতে হবে। </a:t>
            </a:r>
            <a:endParaRPr lang="en-US" sz="3600" dirty="0">
              <a:solidFill>
                <a:prstClr val="black"/>
              </a:solidFill>
              <a:latin typeface="NikoshBAN" pitchFamily="2" charset="0"/>
              <a:cs typeface="NikoshBAN" pitchFamily="2" charset="0"/>
            </a:endParaRPr>
          </a:p>
        </p:txBody>
      </p:sp>
      <p:pic>
        <p:nvPicPr>
          <p:cNvPr id="11" name="Picture 10" descr="Algal_leaf_spot_2.jpg"/>
          <p:cNvPicPr>
            <a:picLocks noChangeAspect="1"/>
          </p:cNvPicPr>
          <p:nvPr/>
        </p:nvPicPr>
        <p:blipFill>
          <a:blip r:embed="rId5"/>
          <a:stretch>
            <a:fillRect/>
          </a:stretch>
        </p:blipFill>
        <p:spPr>
          <a:xfrm>
            <a:off x="304800" y="1828801"/>
            <a:ext cx="4191000" cy="3733798"/>
          </a:xfrm>
          <a:prstGeom prst="roundRect">
            <a:avLst/>
          </a:prstGeom>
          <a:ln w="101600" cap="sq" cmpd="thickThin">
            <a:solidFill>
              <a:schemeClr val="tx1"/>
            </a:solidFill>
            <a:prstDash val="solid"/>
            <a:miter lim="800000"/>
          </a:ln>
          <a:effectLst>
            <a:innerShdw blurRad="76200">
              <a:srgbClr val="000000"/>
            </a:innerShdw>
          </a:effectLst>
        </p:spPr>
      </p:pic>
      <p:sp>
        <p:nvSpPr>
          <p:cNvPr id="12" name="Rounded Rectangle 11"/>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smtClean="0">
                <a:solidFill>
                  <a:prstClr val="black"/>
                </a:solidFill>
                <a:latin typeface="NikoshBAN" pitchFamily="2" charset="0"/>
                <a:cs typeface="NikoshBAN" pitchFamily="2" charset="0"/>
              </a:rPr>
              <a:t>এবার টবের নিচের  ছিদ্রের উপর হাঁড়ি কলসি বা ইটের টুকরো বসাতে হবে। যাতে অতিরিক্ত পানি চুইয়ে বের হয়ে যেতে পারে। </a:t>
            </a:r>
            <a:endParaRPr lang="en-US" sz="3600" dirty="0">
              <a:solidFill>
                <a:prstClr val="black"/>
              </a:solidFill>
              <a:latin typeface="NikoshBAN" pitchFamily="2" charset="0"/>
              <a:cs typeface="NikoshBAN" pitchFamily="2" charset="0"/>
            </a:endParaRPr>
          </a:p>
        </p:txBody>
      </p:sp>
      <p:pic>
        <p:nvPicPr>
          <p:cNvPr id="14" name="Picture 13" descr="Algal_leaf_spot_2.jpg"/>
          <p:cNvPicPr>
            <a:picLocks noChangeAspect="1"/>
          </p:cNvPicPr>
          <p:nvPr/>
        </p:nvPicPr>
        <p:blipFill>
          <a:blip r:embed="rId6"/>
          <a:stretch>
            <a:fillRect/>
          </a:stretch>
        </p:blipFill>
        <p:spPr>
          <a:xfrm>
            <a:off x="304800" y="1828801"/>
            <a:ext cx="4191000" cy="3733798"/>
          </a:xfrm>
          <a:prstGeom prst="roundRect">
            <a:avLst/>
          </a:prstGeom>
          <a:ln w="101600" cap="sq" cmpd="thickThin">
            <a:solidFill>
              <a:schemeClr val="tx1"/>
            </a:solidFill>
            <a:prstDash val="solid"/>
            <a:miter lim="800000"/>
          </a:ln>
          <a:effectLst>
            <a:innerShdw blurRad="76200">
              <a:srgbClr val="000000"/>
            </a:innerShdw>
          </a:effectLst>
        </p:spPr>
      </p:pic>
      <p:sp>
        <p:nvSpPr>
          <p:cNvPr id="15" name="Rounded Rectangle 14"/>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5400" dirty="0" smtClean="0">
                <a:solidFill>
                  <a:prstClr val="black"/>
                </a:solidFill>
                <a:latin typeface="NikoshBAN" pitchFamily="2" charset="0"/>
                <a:cs typeface="NikoshBAN" pitchFamily="2" charset="0"/>
              </a:rPr>
              <a:t>মেশানো মাটি দিয়ে টব ভর্তি করতে হবে।</a:t>
            </a:r>
            <a:endParaRPr lang="en-US" sz="5400" dirty="0">
              <a:solidFill>
                <a:prstClr val="black"/>
              </a:solidFill>
              <a:latin typeface="NikoshBAN" pitchFamily="2" charset="0"/>
              <a:cs typeface="NikoshBAN" pitchFamily="2" charset="0"/>
            </a:endParaRPr>
          </a:p>
        </p:txBody>
      </p:sp>
      <p:pic>
        <p:nvPicPr>
          <p:cNvPr id="16" name="Picture 15" descr="Algal_leaf_spot_2.jpg"/>
          <p:cNvPicPr>
            <a:picLocks noChangeAspect="1"/>
          </p:cNvPicPr>
          <p:nvPr/>
        </p:nvPicPr>
        <p:blipFill>
          <a:blip r:embed="rId7"/>
          <a:srcRect r="10909"/>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17" name="Rounded Rectangle 16"/>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প্রস্তুতকৃত টবে মরিচের চারা রোপন করে হালকাভাবে ঝাঁঝরি দিয়ে পানি সেচ দিতে হবে।  </a:t>
            </a:r>
            <a:endParaRPr lang="en-US" sz="4000" dirty="0">
              <a:solidFill>
                <a:prstClr val="black"/>
              </a:solidFill>
              <a:latin typeface="NikoshBAN" pitchFamily="2" charset="0"/>
              <a:cs typeface="NikoshBAN" pitchFamily="2" charset="0"/>
            </a:endParaRPr>
          </a:p>
        </p:txBody>
      </p:sp>
      <p:pic>
        <p:nvPicPr>
          <p:cNvPr id="19" name="Picture 18" descr="Algal_leaf_spot_2.jpg"/>
          <p:cNvPicPr>
            <a:picLocks noChangeAspect="1"/>
          </p:cNvPicPr>
          <p:nvPr/>
        </p:nvPicPr>
        <p:blipFill>
          <a:blip r:embed="rId8"/>
          <a:srcRect r="9091"/>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0" name="Rounded Rectangle 19"/>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400" dirty="0" smtClean="0">
                <a:solidFill>
                  <a:prstClr val="black"/>
                </a:solidFill>
                <a:latin typeface="NikoshBAN" pitchFamily="2" charset="0"/>
                <a:cs typeface="NikoshBAN" pitchFamily="2" charset="0"/>
              </a:rPr>
              <a:t>সা</a:t>
            </a:r>
            <a:r>
              <a:rPr lang="en-US" sz="4400" dirty="0" err="1" smtClean="0">
                <a:solidFill>
                  <a:prstClr val="black"/>
                </a:solidFill>
                <a:latin typeface="NikoshBAN" pitchFamily="2" charset="0"/>
                <a:cs typeface="NikoshBAN" pitchFamily="2" charset="0"/>
              </a:rPr>
              <a:t>রা</a:t>
            </a:r>
            <a:r>
              <a:rPr lang="bn-BD" sz="4400" dirty="0" smtClean="0">
                <a:solidFill>
                  <a:prstClr val="black"/>
                </a:solidFill>
                <a:latin typeface="NikoshBAN" pitchFamily="2" charset="0"/>
                <a:cs typeface="NikoshBAN" pitchFamily="2" charset="0"/>
              </a:rPr>
              <a:t>দিনে অন্তত ৬-৭ ঘ</a:t>
            </a:r>
            <a:r>
              <a:rPr lang="bn-IN" sz="4400" dirty="0" smtClean="0">
                <a:solidFill>
                  <a:prstClr val="black"/>
                </a:solidFill>
                <a:latin typeface="NikoshBAN" pitchFamily="2" charset="0"/>
                <a:cs typeface="NikoshBAN" pitchFamily="2" charset="0"/>
              </a:rPr>
              <a:t>ণ্টা</a:t>
            </a:r>
            <a:r>
              <a:rPr lang="bn-BD" sz="4400" dirty="0" smtClean="0">
                <a:solidFill>
                  <a:prstClr val="black"/>
                </a:solidFill>
                <a:latin typeface="NikoshBAN" pitchFamily="2" charset="0"/>
                <a:cs typeface="NikoshBAN" pitchFamily="2" charset="0"/>
              </a:rPr>
              <a:t> সূর্যের আলো পায় এমন জায়গায় টব বসাতে হবে।</a:t>
            </a:r>
            <a:endParaRPr lang="en-US" sz="4400" dirty="0">
              <a:solidFill>
                <a:prstClr val="black"/>
              </a:solidFill>
              <a:latin typeface="NikoshBAN" pitchFamily="2" charset="0"/>
              <a:cs typeface="NikoshBAN" pitchFamily="2" charset="0"/>
            </a:endParaRPr>
          </a:p>
        </p:txBody>
      </p:sp>
      <p:pic>
        <p:nvPicPr>
          <p:cNvPr id="1536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8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800" decel="100000"/>
                                        <p:tgtEl>
                                          <p:spTgt spid="9"/>
                                        </p:tgtEl>
                                      </p:cBhvr>
                                    </p:animEffect>
                                    <p:anim calcmode="lin" valueType="num">
                                      <p:cBhvr>
                                        <p:cTn id="34" dur="800" decel="100000" fill="hold"/>
                                        <p:tgtEl>
                                          <p:spTgt spid="9"/>
                                        </p:tgtEl>
                                        <p:attrNameLst>
                                          <p:attrName>style.rotation</p:attrName>
                                        </p:attrNameLst>
                                      </p:cBhvr>
                                      <p:tavLst>
                                        <p:tav tm="0">
                                          <p:val>
                                            <p:fltVal val="-90"/>
                                          </p:val>
                                        </p:tav>
                                        <p:tav tm="100000">
                                          <p:val>
                                            <p:fltVal val="0"/>
                                          </p:val>
                                        </p:tav>
                                      </p:tavLst>
                                    </p:anim>
                                    <p:anim calcmode="lin" valueType="num">
                                      <p:cBhvr>
                                        <p:cTn id="35" dur="800" decel="100000" fill="hold"/>
                                        <p:tgtEl>
                                          <p:spTgt spid="9"/>
                                        </p:tgtEl>
                                        <p:attrNameLst>
                                          <p:attrName>ppt_x</p:attrName>
                                        </p:attrNameLst>
                                      </p:cBhvr>
                                      <p:tavLst>
                                        <p:tav tm="0">
                                          <p:val>
                                            <p:strVal val="#ppt_x+0.4"/>
                                          </p:val>
                                        </p:tav>
                                        <p:tav tm="100000">
                                          <p:val>
                                            <p:strVal val="#ppt_x-0.05"/>
                                          </p:val>
                                        </p:tav>
                                      </p:tavLst>
                                    </p:anim>
                                    <p:anim calcmode="lin" valueType="num">
                                      <p:cBhvr>
                                        <p:cTn id="36" dur="800" decel="100000" fill="hold"/>
                                        <p:tgtEl>
                                          <p:spTgt spid="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800" decel="100000"/>
                                        <p:tgtEl>
                                          <p:spTgt spid="10"/>
                                        </p:tgtEl>
                                      </p:cBhvr>
                                    </p:animEffect>
                                    <p:anim calcmode="lin" valueType="num">
                                      <p:cBhvr>
                                        <p:cTn id="42" dur="800" decel="100000" fill="hold"/>
                                        <p:tgtEl>
                                          <p:spTgt spid="10"/>
                                        </p:tgtEl>
                                        <p:attrNameLst>
                                          <p:attrName>style.rotation</p:attrName>
                                        </p:attrNameLst>
                                      </p:cBhvr>
                                      <p:tavLst>
                                        <p:tav tm="0">
                                          <p:val>
                                            <p:fltVal val="-90"/>
                                          </p:val>
                                        </p:tav>
                                        <p:tav tm="100000">
                                          <p:val>
                                            <p:fltVal val="0"/>
                                          </p:val>
                                        </p:tav>
                                      </p:tavLst>
                                    </p:anim>
                                    <p:anim calcmode="lin" valueType="num">
                                      <p:cBhvr>
                                        <p:cTn id="43" dur="800" decel="100000" fill="hold"/>
                                        <p:tgtEl>
                                          <p:spTgt spid="10"/>
                                        </p:tgtEl>
                                        <p:attrNameLst>
                                          <p:attrName>ppt_x</p:attrName>
                                        </p:attrNameLst>
                                      </p:cBhvr>
                                      <p:tavLst>
                                        <p:tav tm="0">
                                          <p:val>
                                            <p:strVal val="#ppt_x+0.4"/>
                                          </p:val>
                                        </p:tav>
                                        <p:tav tm="100000">
                                          <p:val>
                                            <p:strVal val="#ppt_x-0.05"/>
                                          </p:val>
                                        </p:tav>
                                      </p:tavLst>
                                    </p:anim>
                                    <p:anim calcmode="lin" valueType="num">
                                      <p:cBhvr>
                                        <p:cTn id="44" dur="800" decel="100000" fill="hold"/>
                                        <p:tgtEl>
                                          <p:spTgt spid="1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800" decel="100000"/>
                                        <p:tgtEl>
                                          <p:spTgt spid="11"/>
                                        </p:tgtEl>
                                      </p:cBhvr>
                                    </p:animEffect>
                                    <p:anim calcmode="lin" valueType="num">
                                      <p:cBhvr>
                                        <p:cTn id="52" dur="800" decel="100000" fill="hold"/>
                                        <p:tgtEl>
                                          <p:spTgt spid="11"/>
                                        </p:tgtEl>
                                        <p:attrNameLst>
                                          <p:attrName>style.rotation</p:attrName>
                                        </p:attrNameLst>
                                      </p:cBhvr>
                                      <p:tavLst>
                                        <p:tav tm="0">
                                          <p:val>
                                            <p:fltVal val="-90"/>
                                          </p:val>
                                        </p:tav>
                                        <p:tav tm="100000">
                                          <p:val>
                                            <p:fltVal val="0"/>
                                          </p:val>
                                        </p:tav>
                                      </p:tavLst>
                                    </p:anim>
                                    <p:anim calcmode="lin" valueType="num">
                                      <p:cBhvr>
                                        <p:cTn id="53" dur="800" decel="100000" fill="hold"/>
                                        <p:tgtEl>
                                          <p:spTgt spid="11"/>
                                        </p:tgtEl>
                                        <p:attrNameLst>
                                          <p:attrName>ppt_x</p:attrName>
                                        </p:attrNameLst>
                                      </p:cBhvr>
                                      <p:tavLst>
                                        <p:tav tm="0">
                                          <p:val>
                                            <p:strVal val="#ppt_x+0.4"/>
                                          </p:val>
                                        </p:tav>
                                        <p:tav tm="100000">
                                          <p:val>
                                            <p:strVal val="#ppt_x-0.05"/>
                                          </p:val>
                                        </p:tav>
                                      </p:tavLst>
                                    </p:anim>
                                    <p:anim calcmode="lin" valueType="num">
                                      <p:cBhvr>
                                        <p:cTn id="54" dur="800" decel="100000" fill="hold"/>
                                        <p:tgtEl>
                                          <p:spTgt spid="11"/>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800" decel="100000"/>
                                        <p:tgtEl>
                                          <p:spTgt spid="12"/>
                                        </p:tgtEl>
                                      </p:cBhvr>
                                    </p:animEffect>
                                    <p:anim calcmode="lin" valueType="num">
                                      <p:cBhvr>
                                        <p:cTn id="60" dur="800" decel="100000" fill="hold"/>
                                        <p:tgtEl>
                                          <p:spTgt spid="12"/>
                                        </p:tgtEl>
                                        <p:attrNameLst>
                                          <p:attrName>style.rotation</p:attrName>
                                        </p:attrNameLst>
                                      </p:cBhvr>
                                      <p:tavLst>
                                        <p:tav tm="0">
                                          <p:val>
                                            <p:fltVal val="-90"/>
                                          </p:val>
                                        </p:tav>
                                        <p:tav tm="100000">
                                          <p:val>
                                            <p:fltVal val="0"/>
                                          </p:val>
                                        </p:tav>
                                      </p:tavLst>
                                    </p:anim>
                                    <p:anim calcmode="lin" valueType="num">
                                      <p:cBhvr>
                                        <p:cTn id="61" dur="800" decel="100000" fill="hold"/>
                                        <p:tgtEl>
                                          <p:spTgt spid="12"/>
                                        </p:tgtEl>
                                        <p:attrNameLst>
                                          <p:attrName>ppt_x</p:attrName>
                                        </p:attrNameLst>
                                      </p:cBhvr>
                                      <p:tavLst>
                                        <p:tav tm="0">
                                          <p:val>
                                            <p:strVal val="#ppt_x+0.4"/>
                                          </p:val>
                                        </p:tav>
                                        <p:tav tm="100000">
                                          <p:val>
                                            <p:strVal val="#ppt_x-0.05"/>
                                          </p:val>
                                        </p:tav>
                                      </p:tavLst>
                                    </p:anim>
                                    <p:anim calcmode="lin" valueType="num">
                                      <p:cBhvr>
                                        <p:cTn id="62" dur="800" decel="100000" fill="hold"/>
                                        <p:tgtEl>
                                          <p:spTgt spid="12"/>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800" decel="100000"/>
                                        <p:tgtEl>
                                          <p:spTgt spid="14"/>
                                        </p:tgtEl>
                                      </p:cBhvr>
                                    </p:animEffect>
                                    <p:anim calcmode="lin" valueType="num">
                                      <p:cBhvr>
                                        <p:cTn id="70" dur="800" decel="100000" fill="hold"/>
                                        <p:tgtEl>
                                          <p:spTgt spid="14"/>
                                        </p:tgtEl>
                                        <p:attrNameLst>
                                          <p:attrName>style.rotation</p:attrName>
                                        </p:attrNameLst>
                                      </p:cBhvr>
                                      <p:tavLst>
                                        <p:tav tm="0">
                                          <p:val>
                                            <p:fltVal val="-90"/>
                                          </p:val>
                                        </p:tav>
                                        <p:tav tm="100000">
                                          <p:val>
                                            <p:fltVal val="0"/>
                                          </p:val>
                                        </p:tav>
                                      </p:tavLst>
                                    </p:anim>
                                    <p:anim calcmode="lin" valueType="num">
                                      <p:cBhvr>
                                        <p:cTn id="71" dur="800" decel="100000" fill="hold"/>
                                        <p:tgtEl>
                                          <p:spTgt spid="14"/>
                                        </p:tgtEl>
                                        <p:attrNameLst>
                                          <p:attrName>ppt_x</p:attrName>
                                        </p:attrNameLst>
                                      </p:cBhvr>
                                      <p:tavLst>
                                        <p:tav tm="0">
                                          <p:val>
                                            <p:strVal val="#ppt_x+0.4"/>
                                          </p:val>
                                        </p:tav>
                                        <p:tav tm="100000">
                                          <p:val>
                                            <p:strVal val="#ppt_x-0.05"/>
                                          </p:val>
                                        </p:tav>
                                      </p:tavLst>
                                    </p:anim>
                                    <p:anim calcmode="lin" valueType="num">
                                      <p:cBhvr>
                                        <p:cTn id="72" dur="800" decel="100000" fill="hold"/>
                                        <p:tgtEl>
                                          <p:spTgt spid="14"/>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75" presetID="3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800" decel="100000"/>
                                        <p:tgtEl>
                                          <p:spTgt spid="15"/>
                                        </p:tgtEl>
                                      </p:cBhvr>
                                    </p:animEffect>
                                    <p:anim calcmode="lin" valueType="num">
                                      <p:cBhvr>
                                        <p:cTn id="78" dur="800" decel="100000" fill="hold"/>
                                        <p:tgtEl>
                                          <p:spTgt spid="15"/>
                                        </p:tgtEl>
                                        <p:attrNameLst>
                                          <p:attrName>style.rotation</p:attrName>
                                        </p:attrNameLst>
                                      </p:cBhvr>
                                      <p:tavLst>
                                        <p:tav tm="0">
                                          <p:val>
                                            <p:fltVal val="-90"/>
                                          </p:val>
                                        </p:tav>
                                        <p:tav tm="100000">
                                          <p:val>
                                            <p:fltVal val="0"/>
                                          </p:val>
                                        </p:tav>
                                      </p:tavLst>
                                    </p:anim>
                                    <p:anim calcmode="lin" valueType="num">
                                      <p:cBhvr>
                                        <p:cTn id="79" dur="800" decel="100000" fill="hold"/>
                                        <p:tgtEl>
                                          <p:spTgt spid="15"/>
                                        </p:tgtEl>
                                        <p:attrNameLst>
                                          <p:attrName>ppt_x</p:attrName>
                                        </p:attrNameLst>
                                      </p:cBhvr>
                                      <p:tavLst>
                                        <p:tav tm="0">
                                          <p:val>
                                            <p:strVal val="#ppt_x+0.4"/>
                                          </p:val>
                                        </p:tav>
                                        <p:tav tm="100000">
                                          <p:val>
                                            <p:strVal val="#ppt_x-0.05"/>
                                          </p:val>
                                        </p:tav>
                                      </p:tavLst>
                                    </p:anim>
                                    <p:anim calcmode="lin" valueType="num">
                                      <p:cBhvr>
                                        <p:cTn id="80" dur="800" decel="100000" fill="hold"/>
                                        <p:tgtEl>
                                          <p:spTgt spid="15"/>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800" decel="100000"/>
                                        <p:tgtEl>
                                          <p:spTgt spid="16"/>
                                        </p:tgtEl>
                                      </p:cBhvr>
                                    </p:animEffect>
                                    <p:anim calcmode="lin" valueType="num">
                                      <p:cBhvr>
                                        <p:cTn id="88" dur="800" decel="100000" fill="hold"/>
                                        <p:tgtEl>
                                          <p:spTgt spid="16"/>
                                        </p:tgtEl>
                                        <p:attrNameLst>
                                          <p:attrName>style.rotation</p:attrName>
                                        </p:attrNameLst>
                                      </p:cBhvr>
                                      <p:tavLst>
                                        <p:tav tm="0">
                                          <p:val>
                                            <p:fltVal val="-90"/>
                                          </p:val>
                                        </p:tav>
                                        <p:tav tm="100000">
                                          <p:val>
                                            <p:fltVal val="0"/>
                                          </p:val>
                                        </p:tav>
                                      </p:tavLst>
                                    </p:anim>
                                    <p:anim calcmode="lin" valueType="num">
                                      <p:cBhvr>
                                        <p:cTn id="89" dur="800" decel="100000" fill="hold"/>
                                        <p:tgtEl>
                                          <p:spTgt spid="16"/>
                                        </p:tgtEl>
                                        <p:attrNameLst>
                                          <p:attrName>ppt_x</p:attrName>
                                        </p:attrNameLst>
                                      </p:cBhvr>
                                      <p:tavLst>
                                        <p:tav tm="0">
                                          <p:val>
                                            <p:strVal val="#ppt_x+0.4"/>
                                          </p:val>
                                        </p:tav>
                                        <p:tav tm="100000">
                                          <p:val>
                                            <p:strVal val="#ppt_x-0.05"/>
                                          </p:val>
                                        </p:tav>
                                      </p:tavLst>
                                    </p:anim>
                                    <p:anim calcmode="lin" valueType="num">
                                      <p:cBhvr>
                                        <p:cTn id="90" dur="800" decel="100000" fill="hold"/>
                                        <p:tgtEl>
                                          <p:spTgt spid="1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800" decel="100000"/>
                                        <p:tgtEl>
                                          <p:spTgt spid="17"/>
                                        </p:tgtEl>
                                      </p:cBhvr>
                                    </p:animEffect>
                                    <p:anim calcmode="lin" valueType="num">
                                      <p:cBhvr>
                                        <p:cTn id="96" dur="800" decel="100000" fill="hold"/>
                                        <p:tgtEl>
                                          <p:spTgt spid="17"/>
                                        </p:tgtEl>
                                        <p:attrNameLst>
                                          <p:attrName>style.rotation</p:attrName>
                                        </p:attrNameLst>
                                      </p:cBhvr>
                                      <p:tavLst>
                                        <p:tav tm="0">
                                          <p:val>
                                            <p:fltVal val="-90"/>
                                          </p:val>
                                        </p:tav>
                                        <p:tav tm="100000">
                                          <p:val>
                                            <p:fltVal val="0"/>
                                          </p:val>
                                        </p:tav>
                                      </p:tavLst>
                                    </p:anim>
                                    <p:anim calcmode="lin" valueType="num">
                                      <p:cBhvr>
                                        <p:cTn id="97" dur="800" decel="100000" fill="hold"/>
                                        <p:tgtEl>
                                          <p:spTgt spid="17"/>
                                        </p:tgtEl>
                                        <p:attrNameLst>
                                          <p:attrName>ppt_x</p:attrName>
                                        </p:attrNameLst>
                                      </p:cBhvr>
                                      <p:tavLst>
                                        <p:tav tm="0">
                                          <p:val>
                                            <p:strVal val="#ppt_x+0.4"/>
                                          </p:val>
                                        </p:tav>
                                        <p:tav tm="100000">
                                          <p:val>
                                            <p:strVal val="#ppt_x-0.05"/>
                                          </p:val>
                                        </p:tav>
                                      </p:tavLst>
                                    </p:anim>
                                    <p:anim calcmode="lin" valueType="num">
                                      <p:cBhvr>
                                        <p:cTn id="98" dur="800" decel="100000" fill="hold"/>
                                        <p:tgtEl>
                                          <p:spTgt spid="17"/>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0"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800" decel="100000"/>
                                        <p:tgtEl>
                                          <p:spTgt spid="19"/>
                                        </p:tgtEl>
                                      </p:cBhvr>
                                    </p:animEffect>
                                    <p:anim calcmode="lin" valueType="num">
                                      <p:cBhvr>
                                        <p:cTn id="106" dur="800" decel="100000" fill="hold"/>
                                        <p:tgtEl>
                                          <p:spTgt spid="19"/>
                                        </p:tgtEl>
                                        <p:attrNameLst>
                                          <p:attrName>style.rotation</p:attrName>
                                        </p:attrNameLst>
                                      </p:cBhvr>
                                      <p:tavLst>
                                        <p:tav tm="0">
                                          <p:val>
                                            <p:fltVal val="-90"/>
                                          </p:val>
                                        </p:tav>
                                        <p:tav tm="100000">
                                          <p:val>
                                            <p:fltVal val="0"/>
                                          </p:val>
                                        </p:tav>
                                      </p:tavLst>
                                    </p:anim>
                                    <p:anim calcmode="lin" valueType="num">
                                      <p:cBhvr>
                                        <p:cTn id="107" dur="800" decel="100000" fill="hold"/>
                                        <p:tgtEl>
                                          <p:spTgt spid="19"/>
                                        </p:tgtEl>
                                        <p:attrNameLst>
                                          <p:attrName>ppt_x</p:attrName>
                                        </p:attrNameLst>
                                      </p:cBhvr>
                                      <p:tavLst>
                                        <p:tav tm="0">
                                          <p:val>
                                            <p:strVal val="#ppt_x+0.4"/>
                                          </p:val>
                                        </p:tav>
                                        <p:tav tm="100000">
                                          <p:val>
                                            <p:strVal val="#ppt_x-0.05"/>
                                          </p:val>
                                        </p:tav>
                                      </p:tavLst>
                                    </p:anim>
                                    <p:anim calcmode="lin" valueType="num">
                                      <p:cBhvr>
                                        <p:cTn id="108" dur="800" decel="100000" fill="hold"/>
                                        <p:tgtEl>
                                          <p:spTgt spid="19"/>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11" presetID="30"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800" decel="100000"/>
                                        <p:tgtEl>
                                          <p:spTgt spid="20"/>
                                        </p:tgtEl>
                                      </p:cBhvr>
                                    </p:animEffect>
                                    <p:anim calcmode="lin" valueType="num">
                                      <p:cBhvr>
                                        <p:cTn id="114" dur="800" decel="100000" fill="hold"/>
                                        <p:tgtEl>
                                          <p:spTgt spid="20"/>
                                        </p:tgtEl>
                                        <p:attrNameLst>
                                          <p:attrName>style.rotation</p:attrName>
                                        </p:attrNameLst>
                                      </p:cBhvr>
                                      <p:tavLst>
                                        <p:tav tm="0">
                                          <p:val>
                                            <p:fltVal val="-90"/>
                                          </p:val>
                                        </p:tav>
                                        <p:tav tm="100000">
                                          <p:val>
                                            <p:fltVal val="0"/>
                                          </p:val>
                                        </p:tav>
                                      </p:tavLst>
                                    </p:anim>
                                    <p:anim calcmode="lin" valueType="num">
                                      <p:cBhvr>
                                        <p:cTn id="115" dur="800" decel="100000" fill="hold"/>
                                        <p:tgtEl>
                                          <p:spTgt spid="20"/>
                                        </p:tgtEl>
                                        <p:attrNameLst>
                                          <p:attrName>ppt_x</p:attrName>
                                        </p:attrNameLst>
                                      </p:cBhvr>
                                      <p:tavLst>
                                        <p:tav tm="0">
                                          <p:val>
                                            <p:strVal val="#ppt_x+0.4"/>
                                          </p:val>
                                        </p:tav>
                                        <p:tav tm="100000">
                                          <p:val>
                                            <p:strVal val="#ppt_x-0.05"/>
                                          </p:val>
                                        </p:tav>
                                      </p:tavLst>
                                    </p:anim>
                                    <p:anim calcmode="lin" valueType="num">
                                      <p:cBhvr>
                                        <p:cTn id="116" dur="800" decel="100000" fill="hold"/>
                                        <p:tgtEl>
                                          <p:spTgt spid="20"/>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5" grpId="0" animBg="1"/>
      <p:bldP spid="17"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rPr>
              <a:t>দলগত </a:t>
            </a:r>
            <a:r>
              <a:rPr lang="en-US"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rPr>
              <a:t> কাজ</a:t>
            </a:r>
            <a:endParaRPr lang="en-US"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2800" dirty="0" smtClean="0">
                <a:solidFill>
                  <a:prstClr val="black"/>
                </a:solidFill>
                <a:latin typeface="NikoshBAN" pitchFamily="2" charset="0"/>
                <a:cs typeface="NikoshBAN" pitchFamily="2" charset="0"/>
              </a:rPr>
              <a:t>টবে কী কী শাকসবজি চাষ করা যায়? পোস্টার কাগজে তার একটি তালিকা তৈরি করে শ্রেণিতে উপস্থাপন কর। </a:t>
            </a:r>
          </a:p>
        </p:txBody>
      </p:sp>
      <p:sp>
        <p:nvSpPr>
          <p:cNvPr id="6" name="Footer Placeholder 5"/>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8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1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90600"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গ) ক্ষুদে মাকর</a:t>
            </a:r>
          </a:p>
        </p:txBody>
      </p:sp>
      <p:pic>
        <p:nvPicPr>
          <p:cNvPr id="17" name="Picture 16" descr="15151511.png"/>
          <p:cNvPicPr>
            <a:picLocks noChangeAspect="1"/>
          </p:cNvPicPr>
          <p:nvPr/>
        </p:nvPicPr>
        <p:blipFill>
          <a:blip r:embed="rId5"/>
          <a:stretch>
            <a:fillRect/>
          </a:stretch>
        </p:blipFill>
        <p:spPr>
          <a:xfrm>
            <a:off x="2209800" y="5181600"/>
            <a:ext cx="4572000" cy="1225373"/>
          </a:xfrm>
          <a:prstGeom prst="rect">
            <a:avLst/>
          </a:prstGeom>
        </p:spPr>
      </p:pic>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solidFill>
                  <a:prstClr val="black"/>
                </a:solidFill>
                <a:latin typeface="NikoshBAN" pitchFamily="2" charset="0"/>
                <a:cs typeface="NikoshBAN" pitchFamily="2" charset="0"/>
              </a:rPr>
              <a:t>মূল্যায়ন  </a:t>
            </a:r>
            <a:endParaRPr lang="en-US" sz="3600" dirty="0">
              <a:solidFill>
                <a:prstClr val="black"/>
              </a:solidFill>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prstClr val="black"/>
                </a:solidFill>
                <a:latin typeface="NikoshBAN" pitchFamily="2" charset="0"/>
                <a:cs typeface="NikoshBAN" pitchFamily="2" charset="0"/>
              </a:rPr>
              <a:t>1</a:t>
            </a:r>
            <a:r>
              <a:rPr lang="bn-BD" sz="2400" dirty="0" smtClean="0">
                <a:solidFill>
                  <a:prstClr val="black"/>
                </a:solidFill>
                <a:latin typeface="NikoshBAN" pitchFamily="2" charset="0"/>
                <a:cs typeface="NikoshBAN" pitchFamily="2" charset="0"/>
              </a:rPr>
              <a:t>। চারা অবস্থায় মরিচের কী রোগ হতে পারে?</a:t>
            </a:r>
            <a:endParaRPr lang="en-US" sz="2400" dirty="0">
              <a:solidFill>
                <a:prstClr val="black"/>
              </a:solidFill>
              <a:latin typeface="NikoshBAN" pitchFamily="2" charset="0"/>
              <a:cs typeface="NikoshBAN" pitchFamily="2" charset="0"/>
            </a:endParaRPr>
          </a:p>
        </p:txBody>
      </p:sp>
      <p:sp>
        <p:nvSpPr>
          <p:cNvPr id="11" name="Rectangle 10"/>
          <p:cNvSpPr/>
          <p:nvPr/>
        </p:nvSpPr>
        <p:spPr>
          <a:xfrm>
            <a:off x="990600"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ক) হলুদ মোজাইক ভাইরাস রোগ</a:t>
            </a: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গ) ডাইব্যাক রোগ</a:t>
            </a:r>
            <a:endParaRPr lang="en-US" sz="2400" dirty="0" smtClean="0">
              <a:solidFill>
                <a:prstClr val="black"/>
              </a:solidFill>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ঘ) </a:t>
            </a:r>
            <a:r>
              <a:rPr lang="bn-IN" sz="2400" dirty="0" smtClean="0">
                <a:solidFill>
                  <a:prstClr val="black"/>
                </a:solidFill>
                <a:latin typeface="NikoshBAN" pitchFamily="2" charset="0"/>
                <a:cs typeface="NikoshBAN" pitchFamily="2" charset="0"/>
              </a:rPr>
              <a:t>ঢলে পড়া রোগ </a:t>
            </a:r>
            <a:endParaRPr lang="en-US" sz="2400" dirty="0" smtClean="0">
              <a:solidFill>
                <a:prstClr val="black"/>
              </a:solidFill>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খ) ড্যাম্পিং অফ রোগ </a:t>
            </a:r>
            <a:endParaRPr lang="en-US" sz="2400" dirty="0" smtClean="0">
              <a:solidFill>
                <a:prstClr val="black"/>
              </a:solidFill>
              <a:latin typeface="NikoshBAN" pitchFamily="2" charset="0"/>
              <a:cs typeface="NikoshBAN" pitchFamily="2" charset="0"/>
            </a:endParaRPr>
          </a:p>
        </p:txBody>
      </p:sp>
      <p:sp>
        <p:nvSpPr>
          <p:cNvPr id="21" name="TextBox 20"/>
          <p:cNvSpPr txBox="1"/>
          <p:nvPr/>
        </p:nvSpPr>
        <p:spPr>
          <a:xfrm>
            <a:off x="1000126" y="3352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prstClr val="black"/>
                </a:solidFill>
                <a:latin typeface="NikoshBAN" pitchFamily="2" charset="0"/>
                <a:cs typeface="NikoshBAN" pitchFamily="2" charset="0"/>
              </a:rPr>
              <a:t>২। কীসের আক্রমণে চারা গাছের পাতা কুঁকড়িয়ে যায়?</a:t>
            </a:r>
            <a:endParaRPr lang="en-US" sz="2400" dirty="0">
              <a:solidFill>
                <a:prstClr val="black"/>
              </a:solidFill>
              <a:latin typeface="NikoshBAN" pitchFamily="2" charset="0"/>
              <a:cs typeface="NikoshBAN" pitchFamily="2" charset="0"/>
            </a:endParaRPr>
          </a:p>
        </p:txBody>
      </p:sp>
      <p:sp>
        <p:nvSpPr>
          <p:cNvPr id="23" name="Rectangle 22"/>
          <p:cNvSpPr/>
          <p:nvPr/>
        </p:nvSpPr>
        <p:spPr>
          <a:xfrm>
            <a:off x="4733925"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খ) জাবপোকা</a:t>
            </a:r>
            <a:endParaRPr lang="en-US" sz="2400" dirty="0">
              <a:solidFill>
                <a:prstClr val="black"/>
              </a:solidFill>
              <a:latin typeface="NikoshBAN" pitchFamily="2" charset="0"/>
              <a:cs typeface="NikoshBAN" pitchFamily="2" charset="0"/>
            </a:endParaRPr>
          </a:p>
        </p:txBody>
      </p:sp>
      <p:sp>
        <p:nvSpPr>
          <p:cNvPr id="24" name="Rectangle 23"/>
          <p:cNvSpPr/>
          <p:nvPr/>
        </p:nvSpPr>
        <p:spPr>
          <a:xfrm>
            <a:off x="4743452"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ঘ) ব্যাকটেরিয়া</a:t>
            </a:r>
          </a:p>
        </p:txBody>
      </p:sp>
      <p:pic>
        <p:nvPicPr>
          <p:cNvPr id="16" name="Picture 15" descr="548+4515.png"/>
          <p:cNvPicPr>
            <a:picLocks noChangeAspect="1"/>
          </p:cNvPicPr>
          <p:nvPr/>
        </p:nvPicPr>
        <p:blipFill>
          <a:blip r:embed="rId6"/>
          <a:srcRect t="4401" r="1333" b="6893"/>
          <a:stretch>
            <a:fillRect/>
          </a:stretch>
        </p:blipFill>
        <p:spPr>
          <a:xfrm>
            <a:off x="2362200" y="5181600"/>
            <a:ext cx="4419600" cy="1219200"/>
          </a:xfrm>
          <a:prstGeom prst="roundRect">
            <a:avLst/>
          </a:prstGeom>
        </p:spPr>
      </p:pic>
      <p:sp>
        <p:nvSpPr>
          <p:cNvPr id="19" name="Rectangle 18"/>
          <p:cNvSpPr/>
          <p:nvPr/>
        </p:nvSpPr>
        <p:spPr>
          <a:xfrm>
            <a:off x="990600"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ক) থ্রিপস</a:t>
            </a:r>
            <a:endParaRPr lang="en-US" sz="2400" dirty="0">
              <a:solidFill>
                <a:prstClr val="black"/>
              </a:solidFill>
              <a:latin typeface="NikoshBAN" pitchFamily="2" charset="0"/>
              <a:cs typeface="NikoshBAN" pitchFamily="2" charset="0"/>
            </a:endParaRPr>
          </a:p>
        </p:txBody>
      </p:sp>
      <p:sp>
        <p:nvSpPr>
          <p:cNvPr id="25" name="TextBox 24"/>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solidFill>
                  <a:prstClr val="black"/>
                </a:solidFill>
                <a:latin typeface="NikoshBAN" pitchFamily="2" charset="0"/>
                <a:cs typeface="NikoshBAN" pitchFamily="2" charset="0"/>
              </a:rPr>
              <a:t> সঠিক উত্তরটিতে ক্লিক করুন। </a:t>
            </a:r>
            <a:endParaRPr lang="en-US" sz="2400" dirty="0">
              <a:solidFill>
                <a:prstClr val="black"/>
              </a:solidFill>
              <a:latin typeface="NikoshBAN" pitchFamily="2" charset="0"/>
              <a:cs typeface="NikoshBAN" pitchFamily="2" charset="0"/>
            </a:endParaRPr>
          </a:p>
        </p:txBody>
      </p:sp>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10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250866"/>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Effect transition="in" filter="fade">
                                      <p:cBhvr>
                                        <p:cTn id="79" dur="1000"/>
                                        <p:tgtEl>
                                          <p:spTgt spid="17"/>
                                        </p:tgtEl>
                                      </p:cBhvr>
                                    </p:animEffect>
                                  </p:childTnLst>
                                  <p:subTnLst>
                                    <p:audio>
                                      <p:cMediaNode>
                                        <p:cTn display="0" masterRel="sameClick">
                                          <p:stCondLst>
                                            <p:cond evt="begin" delay="0">
                                              <p:tn val="75"/>
                                            </p:cond>
                                          </p:stCondLst>
                                          <p:endCondLst>
                                            <p:cond evt="onStopAudio" delay="0">
                                              <p:tgtEl>
                                                <p:sldTgt/>
                                              </p:tgtEl>
                                            </p:cond>
                                          </p:endCondLst>
                                        </p:cTn>
                                        <p:tgtEl>
                                          <p:sndTgt r:embed="rId4" name="applause.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7"/>
                                        </p:tgtEl>
                                        <p:attrNameLst>
                                          <p:attrName>ppt_w</p:attrName>
                                        </p:attrNameLst>
                                      </p:cBhvr>
                                      <p:tavLst>
                                        <p:tav tm="0">
                                          <p:val>
                                            <p:strVal val="ppt_w"/>
                                          </p:val>
                                        </p:tav>
                                        <p:tav tm="100000">
                                          <p:val>
                                            <p:fltVal val="0"/>
                                          </p:val>
                                        </p:tav>
                                      </p:tavLst>
                                    </p:anim>
                                    <p:anim calcmode="lin" valueType="num">
                                      <p:cBhvr>
                                        <p:cTn id="83" dur="2000"/>
                                        <p:tgtEl>
                                          <p:spTgt spid="17"/>
                                        </p:tgtEl>
                                        <p:attrNameLst>
                                          <p:attrName>ppt_h</p:attrName>
                                        </p:attrNameLst>
                                      </p:cBhvr>
                                      <p:tavLst>
                                        <p:tav tm="0">
                                          <p:val>
                                            <p:strVal val="ppt_h"/>
                                          </p:val>
                                        </p:tav>
                                        <p:tav tm="100000">
                                          <p:val>
                                            <p:fltVal val="0"/>
                                          </p:val>
                                        </p:tav>
                                      </p:tavLst>
                                    </p:anim>
                                    <p:animEffect transition="out" filter="fade">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2000" fill="hold"/>
                                        <p:tgtEl>
                                          <p:spTgt spid="17"/>
                                        </p:tgtEl>
                                        <p:attrNameLst>
                                          <p:attrName>ppt_w</p:attrName>
                                        </p:attrNameLst>
                                      </p:cBhvr>
                                      <p:tavLst>
                                        <p:tav tm="0">
                                          <p:val>
                                            <p:fltVal val="0"/>
                                          </p:val>
                                        </p:tav>
                                        <p:tav tm="100000">
                                          <p:val>
                                            <p:strVal val="#ppt_w"/>
                                          </p:val>
                                        </p:tav>
                                      </p:tavLst>
                                    </p:anim>
                                    <p:anim calcmode="lin" valueType="num">
                                      <p:cBhvr>
                                        <p:cTn id="92" dur="2000" fill="hold"/>
                                        <p:tgtEl>
                                          <p:spTgt spid="17"/>
                                        </p:tgtEl>
                                        <p:attrNameLst>
                                          <p:attrName>ppt_h</p:attrName>
                                        </p:attrNameLst>
                                      </p:cBhvr>
                                      <p:tavLst>
                                        <p:tav tm="0">
                                          <p:val>
                                            <p:fltVal val="0"/>
                                          </p:val>
                                        </p:tav>
                                        <p:tav tm="100000">
                                          <p:val>
                                            <p:strVal val="#ppt_h"/>
                                          </p:val>
                                        </p:tav>
                                      </p:tavLst>
                                    </p:anim>
                                    <p:animEffect transition="in" filter="fade">
                                      <p:cBhvr>
                                        <p:cTn id="93" dur="2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2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childTnLst>
                                  <p:subTnLst>
                                    <p:audio>
                                      <p:cMediaNode>
                                        <p:cTn display="0" masterRel="sameClick">
                                          <p:stCondLst>
                                            <p:cond evt="begin" delay="0">
                                              <p:tn val="103"/>
                                            </p:cond>
                                          </p:stCondLst>
                                          <p:endCondLst>
                                            <p:cond evt="onStopAudio" delay="0">
                                              <p:tgtEl>
                                                <p:sldTgt/>
                                              </p:tgtEl>
                                            </p:cond>
                                          </p:endCondLst>
                                        </p:cTn>
                                        <p:tgtEl>
                                          <p:sndTgt r:embed="rId3" name="bomb.wav"/>
                                        </p:tgtEl>
                                      </p:cMediaNode>
                                    </p:audio>
                                  </p:subTnLst>
                                </p:cTn>
                              </p:par>
                            </p:childTnLst>
                          </p:cTn>
                        </p:par>
                        <p:par>
                          <p:cTn id="108" fill="hold">
                            <p:stCondLst>
                              <p:cond delay="500"/>
                            </p:stCondLst>
                            <p:childTnLst>
                              <p:par>
                                <p:cTn id="109" presetID="53" presetClass="exit" presetSubtype="0" fill="hold" nodeType="afterEffect">
                                  <p:stCondLst>
                                    <p:cond delay="0"/>
                                  </p:stCondLst>
                                  <p:childTnLst>
                                    <p:anim calcmode="lin" valueType="num">
                                      <p:cBhvr>
                                        <p:cTn id="110" dur="2000"/>
                                        <p:tgtEl>
                                          <p:spTgt spid="16"/>
                                        </p:tgtEl>
                                        <p:attrNameLst>
                                          <p:attrName>ppt_w</p:attrName>
                                        </p:attrNameLst>
                                      </p:cBhvr>
                                      <p:tavLst>
                                        <p:tav tm="0">
                                          <p:val>
                                            <p:strVal val="ppt_w"/>
                                          </p:val>
                                        </p:tav>
                                        <p:tav tm="100000">
                                          <p:val>
                                            <p:fltVal val="0"/>
                                          </p:val>
                                        </p:tav>
                                      </p:tavLst>
                                    </p:anim>
                                    <p:anim calcmode="lin" valueType="num">
                                      <p:cBhvr>
                                        <p:cTn id="111" dur="2000"/>
                                        <p:tgtEl>
                                          <p:spTgt spid="16"/>
                                        </p:tgtEl>
                                        <p:attrNameLst>
                                          <p:attrName>ppt_h</p:attrName>
                                        </p:attrNameLst>
                                      </p:cBhvr>
                                      <p:tavLst>
                                        <p:tav tm="0">
                                          <p:val>
                                            <p:strVal val="ppt_h"/>
                                          </p:val>
                                        </p:tav>
                                        <p:tav tm="100000">
                                          <p:val>
                                            <p:fltVal val="0"/>
                                          </p:val>
                                        </p:tav>
                                      </p:tavLst>
                                    </p:anim>
                                    <p:animEffect transition="out" filter="fade">
                                      <p:cBhvr>
                                        <p:cTn id="112" dur="2000"/>
                                        <p:tgtEl>
                                          <p:spTgt spid="16"/>
                                        </p:tgtEl>
                                      </p:cBhvr>
                                    </p:animEffect>
                                    <p:set>
                                      <p:cBhvr>
                                        <p:cTn id="11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06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গ) ৩০ – ৪০ দিন  </a:t>
            </a: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গ) </a:t>
            </a:r>
            <a:r>
              <a:rPr lang="en-US" sz="2400" dirty="0" smtClean="0">
                <a:solidFill>
                  <a:prstClr val="black"/>
                </a:solidFill>
                <a:latin typeface="NikoshBAN" pitchFamily="2" charset="0"/>
                <a:cs typeface="NikoshBAN" pitchFamily="2" charset="0"/>
              </a:rPr>
              <a:t>ii </a:t>
            </a:r>
            <a:r>
              <a:rPr lang="bn-BD" sz="2400" dirty="0" smtClean="0">
                <a:solidFill>
                  <a:prstClr val="black"/>
                </a:solidFill>
                <a:latin typeface="NikoshBAN" pitchFamily="2" charset="0"/>
                <a:cs typeface="NikoshBAN" pitchFamily="2" charset="0"/>
              </a:rPr>
              <a:t>ও </a:t>
            </a:r>
            <a:r>
              <a:rPr lang="en-US" sz="2400" dirty="0" smtClean="0">
                <a:solidFill>
                  <a:prstClr val="black"/>
                </a:solidFill>
                <a:latin typeface="NikoshBAN" pitchFamily="2" charset="0"/>
                <a:cs typeface="NikoshBAN" pitchFamily="2" charset="0"/>
              </a:rPr>
              <a:t>iii</a:t>
            </a:r>
            <a:endParaRPr lang="en-US" sz="2400" dirty="0">
              <a:solidFill>
                <a:prstClr val="black"/>
              </a:solidFill>
              <a:latin typeface="NikoshBAN" pitchFamily="2" charset="0"/>
              <a:cs typeface="NikoshBAN" pitchFamily="2" charset="0"/>
            </a:endParaRPr>
          </a:p>
        </p:txBody>
      </p:sp>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ক)</a:t>
            </a:r>
            <a:r>
              <a:rPr lang="en-US" sz="2400" dirty="0" smtClean="0">
                <a:solidFill>
                  <a:prstClr val="black"/>
                </a:solidFill>
                <a:latin typeface="NikoshBAN" pitchFamily="2" charset="0"/>
                <a:cs typeface="NikoshBAN" pitchFamily="2" charset="0"/>
              </a:rPr>
              <a:t> i</a:t>
            </a:r>
            <a:r>
              <a:rPr lang="bn-BD" sz="2400" dirty="0" smtClean="0">
                <a:solidFill>
                  <a:prstClr val="black"/>
                </a:solidFill>
                <a:latin typeface="NikoshBAN" pitchFamily="2" charset="0"/>
                <a:cs typeface="NikoshBAN" pitchFamily="2" charset="0"/>
              </a:rPr>
              <a:t>  </a:t>
            </a:r>
            <a:endParaRPr lang="en-US" sz="2400" dirty="0" smtClean="0">
              <a:solidFill>
                <a:prstClr val="black"/>
              </a:solidFill>
              <a:latin typeface="NikoshBAN" pitchFamily="2" charset="0"/>
              <a:cs typeface="NikoshBAN" pitchFamily="2" charset="0"/>
            </a:endParaRPr>
          </a:p>
        </p:txBody>
      </p:sp>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solidFill>
                  <a:prstClr val="black"/>
                </a:solidFill>
                <a:latin typeface="NikoshBAN" pitchFamily="2" charset="0"/>
                <a:cs typeface="NikoshBAN" pitchFamily="2" charset="0"/>
              </a:rPr>
              <a:t>মূল্যায়ন  </a:t>
            </a:r>
            <a:endParaRPr lang="en-US" sz="3600" dirty="0">
              <a:solidFill>
                <a:prstClr val="black"/>
              </a:solidFill>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prstClr val="black"/>
                </a:solidFill>
                <a:latin typeface="NikoshBAN" pitchFamily="2" charset="0"/>
                <a:cs typeface="NikoshBAN" pitchFamily="2" charset="0"/>
              </a:rPr>
              <a:t>৩। চারা রোপ</a:t>
            </a:r>
            <a:r>
              <a:rPr lang="bn-IN" sz="2400" dirty="0" smtClean="0">
                <a:solidFill>
                  <a:prstClr val="black"/>
                </a:solidFill>
                <a:latin typeface="NikoshBAN" pitchFamily="2" charset="0"/>
                <a:cs typeface="NikoshBAN" pitchFamily="2" charset="0"/>
              </a:rPr>
              <a:t>ণে</a:t>
            </a:r>
            <a:r>
              <a:rPr lang="bn-BD" sz="2400" dirty="0" smtClean="0">
                <a:solidFill>
                  <a:prstClr val="black"/>
                </a:solidFill>
                <a:latin typeface="NikoshBAN" pitchFamily="2" charset="0"/>
                <a:cs typeface="NikoshBAN" pitchFamily="2" charset="0"/>
              </a:rPr>
              <a:t>র কত দিন পর গাছে ফুল আসা শুরু হয়?</a:t>
            </a:r>
          </a:p>
        </p:txBody>
      </p:sp>
      <p:sp>
        <p:nvSpPr>
          <p:cNvPr id="11" name="Rectangle 10"/>
          <p:cNvSpPr/>
          <p:nvPr/>
        </p:nvSpPr>
        <p:spPr>
          <a:xfrm>
            <a:off x="10001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ক) ১০ – ২০ দিন  </a:t>
            </a:r>
          </a:p>
        </p:txBody>
      </p:sp>
      <p:sp>
        <p:nvSpPr>
          <p:cNvPr id="13" name="Rectangle 12"/>
          <p:cNvSpPr/>
          <p:nvPr/>
        </p:nvSpPr>
        <p:spPr>
          <a:xfrm>
            <a:off x="47244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ঘ) ৪০ – ৫০ দিন  </a:t>
            </a: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খ) ২০ – ৩০ দিন  </a:t>
            </a:r>
          </a:p>
        </p:txBody>
      </p:sp>
      <p:sp>
        <p:nvSpPr>
          <p:cNvPr id="21" name="TextBox 20"/>
          <p:cNvSpPr txBox="1"/>
          <p:nvPr/>
        </p:nvSpPr>
        <p:spPr>
          <a:xfrm>
            <a:off x="990601" y="28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prstClr val="black"/>
                </a:solidFill>
                <a:latin typeface="NikoshBAN" pitchFamily="2" charset="0"/>
                <a:cs typeface="NikoshBAN" pitchFamily="2" charset="0"/>
              </a:rPr>
              <a:t>৪। টবের মাটি তৈরি করার জন্য কী কী নিতে হবে?</a:t>
            </a:r>
          </a:p>
        </p:txBody>
      </p:sp>
      <p:sp>
        <p:nvSpPr>
          <p:cNvPr id="24" name="Rectangle 23"/>
          <p:cNvSpPr/>
          <p:nvPr/>
        </p:nvSpPr>
        <p:spPr>
          <a:xfrm>
            <a:off x="47244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খ)</a:t>
            </a:r>
            <a:r>
              <a:rPr lang="en-US" sz="2400" dirty="0" smtClean="0">
                <a:solidFill>
                  <a:prstClr val="black"/>
                </a:solidFill>
                <a:latin typeface="NikoshBAN" pitchFamily="2" charset="0"/>
                <a:cs typeface="NikoshBAN" pitchFamily="2" charset="0"/>
              </a:rPr>
              <a:t> i</a:t>
            </a:r>
            <a:r>
              <a:rPr lang="bn-BD" sz="2400" dirty="0" smtClean="0">
                <a:solidFill>
                  <a:prstClr val="black"/>
                </a:solidFill>
                <a:latin typeface="NikoshBAN" pitchFamily="2" charset="0"/>
                <a:cs typeface="NikoshBAN" pitchFamily="2" charset="0"/>
              </a:rPr>
              <a:t> ও </a:t>
            </a:r>
            <a:r>
              <a:rPr lang="en-US" sz="2400" dirty="0" smtClean="0">
                <a:solidFill>
                  <a:prstClr val="black"/>
                </a:solidFill>
                <a:latin typeface="NikoshBAN" pitchFamily="2" charset="0"/>
                <a:cs typeface="NikoshBAN" pitchFamily="2" charset="0"/>
              </a:rPr>
              <a:t>ii</a:t>
            </a:r>
            <a:r>
              <a:rPr lang="bn-BD" sz="2400" dirty="0" smtClean="0">
                <a:solidFill>
                  <a:prstClr val="black"/>
                </a:solidFill>
                <a:latin typeface="NikoshBAN" pitchFamily="2" charset="0"/>
                <a:cs typeface="NikoshBAN" pitchFamily="2" charset="0"/>
              </a:rPr>
              <a:t> </a:t>
            </a:r>
            <a:endParaRPr lang="en-US" sz="2400" dirty="0">
              <a:solidFill>
                <a:prstClr val="black"/>
              </a:solidFill>
              <a:latin typeface="NikoshBAN" pitchFamily="2" charset="0"/>
              <a:cs typeface="NikoshBAN" pitchFamily="2" charset="0"/>
            </a:endParaRPr>
          </a:p>
        </p:txBody>
      </p:sp>
      <p:sp>
        <p:nvSpPr>
          <p:cNvPr id="25" name="Rectangle 24"/>
          <p:cNvSpPr/>
          <p:nvPr/>
        </p:nvSpPr>
        <p:spPr>
          <a:xfrm>
            <a:off x="47244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solidFill>
                  <a:prstClr val="black"/>
                </a:solidFill>
                <a:latin typeface="NikoshBAN" pitchFamily="2" charset="0"/>
                <a:cs typeface="NikoshBAN" pitchFamily="2" charset="0"/>
              </a:rPr>
              <a:t>ঘ) </a:t>
            </a:r>
            <a:r>
              <a:rPr lang="en-US" sz="2400" dirty="0" smtClean="0">
                <a:solidFill>
                  <a:prstClr val="black"/>
                </a:solidFill>
                <a:latin typeface="NikoshBAN" pitchFamily="2" charset="0"/>
                <a:cs typeface="NikoshBAN" pitchFamily="2" charset="0"/>
              </a:rPr>
              <a:t>i</a:t>
            </a:r>
            <a:r>
              <a:rPr lang="bn-BD" sz="2400" dirty="0" smtClean="0">
                <a:solidFill>
                  <a:prstClr val="black"/>
                </a:solidFill>
                <a:latin typeface="NikoshBAN" pitchFamily="2" charset="0"/>
                <a:cs typeface="NikoshBAN" pitchFamily="2" charset="0"/>
              </a:rPr>
              <a:t>, </a:t>
            </a:r>
            <a:r>
              <a:rPr lang="en-US" sz="2400" dirty="0" smtClean="0">
                <a:solidFill>
                  <a:prstClr val="black"/>
                </a:solidFill>
                <a:latin typeface="NikoshBAN" pitchFamily="2" charset="0"/>
                <a:cs typeface="NikoshBAN" pitchFamily="2" charset="0"/>
              </a:rPr>
              <a:t>ii </a:t>
            </a:r>
            <a:r>
              <a:rPr lang="bn-BD" sz="2400" dirty="0" smtClean="0">
                <a:solidFill>
                  <a:prstClr val="black"/>
                </a:solidFill>
                <a:latin typeface="NikoshBAN" pitchFamily="2" charset="0"/>
                <a:cs typeface="NikoshBAN" pitchFamily="2" charset="0"/>
              </a:rPr>
              <a:t>ও </a:t>
            </a:r>
            <a:r>
              <a:rPr lang="en-US" sz="2400" dirty="0" smtClean="0">
                <a:solidFill>
                  <a:prstClr val="black"/>
                </a:solidFill>
                <a:latin typeface="NikoshBAN" pitchFamily="2" charset="0"/>
                <a:cs typeface="NikoshBAN" pitchFamily="2" charset="0"/>
              </a:rPr>
              <a:t>iii</a:t>
            </a:r>
            <a:endParaRPr lang="en-US" sz="2400" dirty="0">
              <a:solidFill>
                <a:prstClr val="black"/>
              </a:solidFill>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3340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86000" y="5363179"/>
            <a:ext cx="4572000" cy="1225373"/>
          </a:xfrm>
          <a:prstGeom prst="rect">
            <a:avLst/>
          </a:prstGeom>
        </p:spPr>
      </p:pic>
      <p:sp>
        <p:nvSpPr>
          <p:cNvPr id="19" name="Rectangle 18"/>
          <p:cNvSpPr/>
          <p:nvPr/>
        </p:nvSpPr>
        <p:spPr>
          <a:xfrm>
            <a:off x="990601" y="3886200"/>
            <a:ext cx="1752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smtClean="0">
                <a:solidFill>
                  <a:prstClr val="black"/>
                </a:solidFill>
                <a:latin typeface="NikoshBAN" pitchFamily="2" charset="0"/>
                <a:cs typeface="NikoshBAN" pitchFamily="2" charset="0"/>
              </a:rPr>
              <a:t>নিচের কোনটি সঠিক</a:t>
            </a:r>
            <a:endParaRPr lang="en-US" dirty="0">
              <a:solidFill>
                <a:prstClr val="black"/>
              </a:solidFill>
              <a:latin typeface="NikoshBAN" pitchFamily="2" charset="0"/>
              <a:cs typeface="NikoshBAN" pitchFamily="2" charset="0"/>
            </a:endParaRPr>
          </a:p>
        </p:txBody>
      </p:sp>
      <p:sp>
        <p:nvSpPr>
          <p:cNvPr id="28" name="TextBox 27"/>
          <p:cNvSpPr txBox="1"/>
          <p:nvPr/>
        </p:nvSpPr>
        <p:spPr>
          <a:xfrm>
            <a:off x="9906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solidFill>
                  <a:prstClr val="black"/>
                </a:solidFill>
                <a:latin typeface="NikoshBAN" pitchFamily="2" charset="0"/>
                <a:cs typeface="NikoshBAN" pitchFamily="2" charset="0"/>
              </a:rPr>
              <a:t>i)</a:t>
            </a:r>
            <a:r>
              <a:rPr lang="bn-BD" dirty="0" smtClean="0">
                <a:solidFill>
                  <a:prstClr val="black"/>
                </a:solidFill>
                <a:latin typeface="NikoshBAN" pitchFamily="2" charset="0"/>
                <a:cs typeface="NikoshBAN" pitchFamily="2" charset="0"/>
              </a:rPr>
              <a:t> এঁটেল মাটি একভাগ</a:t>
            </a:r>
          </a:p>
        </p:txBody>
      </p:sp>
      <p:sp>
        <p:nvSpPr>
          <p:cNvPr id="29" name="TextBox 28"/>
          <p:cNvSpPr txBox="1"/>
          <p:nvPr/>
        </p:nvSpPr>
        <p:spPr>
          <a:xfrm>
            <a:off x="34290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solidFill>
                  <a:prstClr val="black"/>
                </a:solidFill>
                <a:latin typeface="NikoshBAN" pitchFamily="2" charset="0"/>
                <a:cs typeface="NikoshBAN" pitchFamily="2" charset="0"/>
              </a:rPr>
              <a:t> </a:t>
            </a:r>
            <a:r>
              <a:rPr lang="en-US" dirty="0" smtClean="0">
                <a:solidFill>
                  <a:prstClr val="black"/>
                </a:solidFill>
                <a:latin typeface="NikoshBAN" pitchFamily="2" charset="0"/>
                <a:cs typeface="NikoshBAN" pitchFamily="2" charset="0"/>
              </a:rPr>
              <a:t>ii</a:t>
            </a:r>
            <a:r>
              <a:rPr lang="bn-BD" dirty="0" smtClean="0">
                <a:solidFill>
                  <a:prstClr val="black"/>
                </a:solidFill>
                <a:latin typeface="NikoshBAN" pitchFamily="2" charset="0"/>
                <a:cs typeface="NikoshBAN" pitchFamily="2" charset="0"/>
              </a:rPr>
              <a:t>) বেলে মাটি একভাগ</a:t>
            </a:r>
          </a:p>
        </p:txBody>
      </p:sp>
      <p:sp>
        <p:nvSpPr>
          <p:cNvPr id="30" name="TextBox 29"/>
          <p:cNvSpPr txBox="1"/>
          <p:nvPr/>
        </p:nvSpPr>
        <p:spPr>
          <a:xfrm>
            <a:off x="58674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solidFill>
                  <a:prstClr val="black"/>
                </a:solidFill>
                <a:latin typeface="NikoshBAN" pitchFamily="2" charset="0"/>
                <a:cs typeface="NikoshBAN" pitchFamily="2" charset="0"/>
              </a:rPr>
              <a:t> </a:t>
            </a:r>
            <a:r>
              <a:rPr lang="en-US" dirty="0" smtClean="0">
                <a:solidFill>
                  <a:prstClr val="black"/>
                </a:solidFill>
                <a:latin typeface="NikoshBAN" pitchFamily="2" charset="0"/>
                <a:cs typeface="NikoshBAN" pitchFamily="2" charset="0"/>
              </a:rPr>
              <a:t>iii</a:t>
            </a:r>
            <a:r>
              <a:rPr lang="bn-BD" dirty="0" smtClean="0">
                <a:solidFill>
                  <a:prstClr val="black"/>
                </a:solidFill>
                <a:latin typeface="NikoshBAN" pitchFamily="2" charset="0"/>
                <a:cs typeface="NikoshBAN" pitchFamily="2" charset="0"/>
              </a:rPr>
              <a:t>) দোআঁশ মাটি একভাগ</a:t>
            </a:r>
          </a:p>
        </p:txBody>
      </p:sp>
      <p:sp>
        <p:nvSpPr>
          <p:cNvPr id="31" name="TextBox 30"/>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solidFill>
                  <a:prstClr val="black"/>
                </a:solidFill>
                <a:latin typeface="NikoshBAN" pitchFamily="2" charset="0"/>
                <a:cs typeface="NikoshBAN" pitchFamily="2" charset="0"/>
              </a:rPr>
              <a:t> সঠিক উত্তরটিতে ক্লিক করুন। </a:t>
            </a:r>
            <a:endParaRPr lang="en-US" sz="2400" dirty="0">
              <a:solidFill>
                <a:prstClr val="black"/>
              </a:solidFill>
              <a:latin typeface="NikoshBAN" pitchFamily="2" charset="0"/>
              <a:cs typeface="NikoshBAN" pitchFamily="2" charset="0"/>
            </a:endParaRPr>
          </a:p>
        </p:txBody>
      </p:sp>
      <p:pic>
        <p:nvPicPr>
          <p:cNvPr id="184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10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10973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505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114800"/>
            <a:ext cx="4343400" cy="2286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ctr">
              <a:buNone/>
            </a:pP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মোঃ</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হাসানুল</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ইসলাম</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ভি,এস,এ</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ভায়াট,তাড়াশ,সিরাজগঞ্জ</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100" b="1" dirty="0" smtClean="0">
                <a:effectLst>
                  <a:outerShdw blurRad="38100" dist="38100" dir="2700000" algn="tl">
                    <a:srgbClr val="000000">
                      <a:alpha val="43137"/>
                    </a:srgbClr>
                  </a:outerShdw>
                </a:effectLst>
                <a:latin typeface="NikoshBAN" pitchFamily="2" charset="0"/>
                <a:cs typeface="NikoshBAN" pitchFamily="2" charset="0"/>
              </a:rPr>
              <a:t>মোবাইলঃ ০১৭</a:t>
            </a:r>
            <a:r>
              <a:rPr lang="en-US" sz="2100" b="1" dirty="0" smtClean="0">
                <a:effectLst>
                  <a:outerShdw blurRad="38100" dist="38100" dir="2700000" algn="tl">
                    <a:srgbClr val="000000">
                      <a:alpha val="43137"/>
                    </a:srgbClr>
                  </a:outerShdw>
                </a:effectLst>
                <a:latin typeface="NikoshBAN" pitchFamily="2" charset="0"/>
                <a:cs typeface="NikoshBAN" pitchFamily="2" charset="0"/>
              </a:rPr>
              <a:t>১৮-১০৫২৪৪</a:t>
            </a:r>
            <a:r>
              <a:rPr lang="bn-BD" sz="2100" b="1" dirty="0" smtClean="0">
                <a:effectLst>
                  <a:outerShdw blurRad="38100" dist="38100" dir="2700000" algn="tl">
                    <a:srgbClr val="000000">
                      <a:alpha val="43137"/>
                    </a:srgbClr>
                  </a:outerShdw>
                </a:effectLst>
                <a:latin typeface="NikoshBAN" pitchFamily="2" charset="0"/>
                <a:cs typeface="NikoshBAN" pitchFamily="2" charset="0"/>
              </a:rPr>
              <a:t>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p>
          <a:p>
            <a:pPr marL="0" indent="0" algn="ctr">
              <a:buNone/>
            </a:pPr>
            <a:r>
              <a:rPr lang="en-US" sz="20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masum.mondul</a:t>
            </a:r>
            <a:r>
              <a:rPr lang="en-US" sz="2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84</a:t>
            </a:r>
            <a:r>
              <a:rPr lang="en-US" sz="20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hlinkClick r:id="rId3"/>
              </a:rPr>
              <a:t>@gmail.com</a:t>
            </a:r>
            <a:r>
              <a:rPr lang="en-US" sz="20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518" y="1752600"/>
            <a:ext cx="1460564"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334000" y="278547"/>
            <a:ext cx="28956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solidFill>
                  <a:prstClr val="black"/>
                </a:solidFill>
                <a:latin typeface="NikoshBAN" pitchFamily="2" charset="0"/>
                <a:cs typeface="NikoshBAN" pitchFamily="2" charset="0"/>
              </a:rPr>
              <a:t>পাঠ পরিচিতি</a:t>
            </a:r>
            <a:endParaRPr lang="en-US" sz="4000" dirty="0">
              <a:solidFill>
                <a:prstClr val="black"/>
              </a:solidFill>
              <a:latin typeface="NikoshBAN" pitchFamily="2" charset="0"/>
              <a:cs typeface="NikoshBAN" pitchFamily="2" charset="0"/>
            </a:endParaRPr>
          </a:p>
        </p:txBody>
      </p:sp>
      <p:sp>
        <p:nvSpPr>
          <p:cNvPr id="4" name="TextBox 3"/>
          <p:cNvSpPr txBox="1"/>
          <p:nvPr/>
        </p:nvSpPr>
        <p:spPr>
          <a:xfrm>
            <a:off x="5105400" y="41148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solidFill>
                  <a:prstClr val="black"/>
                </a:solidFill>
                <a:latin typeface="NikoshBAN" pitchFamily="2" charset="0"/>
                <a:cs typeface="NikoshBAN" pitchFamily="2" charset="0"/>
              </a:rPr>
              <a:t>কৃষি শিক্ষা</a:t>
            </a:r>
          </a:p>
          <a:p>
            <a:pPr algn="ctr"/>
            <a:r>
              <a:rPr lang="bn-BD" sz="2400" dirty="0" smtClean="0">
                <a:solidFill>
                  <a:prstClr val="black"/>
                </a:solidFill>
                <a:latin typeface="NikoshBAN" pitchFamily="2" charset="0"/>
                <a:cs typeface="NikoshBAN" pitchFamily="2" charset="0"/>
              </a:rPr>
              <a:t>ষষ্ঠ শ্রেণি</a:t>
            </a:r>
            <a:endParaRPr lang="bn-BD" sz="1400" dirty="0" smtClean="0">
              <a:solidFill>
                <a:prstClr val="black"/>
              </a:solidFill>
              <a:latin typeface="NikoshBAN" pitchFamily="2" charset="0"/>
              <a:cs typeface="NikoshBAN" pitchFamily="2" charset="0"/>
            </a:endParaRPr>
          </a:p>
          <a:p>
            <a:pPr algn="ctr"/>
            <a:r>
              <a:rPr lang="bn-BD" sz="2400" dirty="0" smtClean="0">
                <a:solidFill>
                  <a:prstClr val="black"/>
                </a:solidFill>
                <a:latin typeface="NikoshBAN" pitchFamily="2" charset="0"/>
                <a:cs typeface="NikoshBAN" pitchFamily="2" charset="0"/>
              </a:rPr>
              <a:t>পঞ্চম অধ্যায় </a:t>
            </a:r>
          </a:p>
          <a:p>
            <a:pPr algn="ctr"/>
            <a:r>
              <a:rPr lang="bn-BD" sz="2400" dirty="0" smtClean="0">
                <a:solidFill>
                  <a:prstClr val="black"/>
                </a:solidFill>
                <a:latin typeface="NikoshBAN" pitchFamily="2" charset="0"/>
                <a:cs typeface="NikoshBAN" pitchFamily="2" charset="0"/>
              </a:rPr>
              <a:t>কৃষিজ উৎপাদন</a:t>
            </a:r>
            <a:endParaRPr lang="bn-BD" sz="2400" dirty="0">
              <a:solidFill>
                <a:prstClr val="black"/>
              </a:solidFill>
              <a:latin typeface="NikoshBAN" pitchFamily="2" charset="0"/>
              <a:cs typeface="NikoshBAN" pitchFamily="2" charset="0"/>
            </a:endParaRPr>
          </a:p>
          <a:p>
            <a:pPr algn="ctr"/>
            <a:r>
              <a:rPr lang="en-US" sz="2400" dirty="0" smtClean="0">
                <a:solidFill>
                  <a:prstClr val="black"/>
                </a:solidFill>
                <a:latin typeface="NikoshBAN" pitchFamily="2" charset="0"/>
                <a:cs typeface="NikoshBAN" pitchFamily="2" charset="0"/>
              </a:rPr>
              <a:t>পাঠ-5 </a:t>
            </a:r>
            <a:endParaRPr lang="en-US" sz="2400" dirty="0">
              <a:solidFill>
                <a:prstClr val="black"/>
              </a:solidFill>
              <a:latin typeface="NikoshBAN" pitchFamily="2" charset="0"/>
              <a:cs typeface="NikoshBAN" pitchFamily="2" charset="0"/>
            </a:endParaRPr>
          </a:p>
        </p:txBody>
      </p:sp>
      <p:pic>
        <p:nvPicPr>
          <p:cNvPr id="5" name="Picture 4"/>
          <p:cNvPicPr>
            <a:picLocks noChangeAspect="1"/>
          </p:cNvPicPr>
          <p:nvPr/>
        </p:nvPicPr>
        <p:blipFill>
          <a:blip r:embed="rId5" cstate="print"/>
          <a:stretch>
            <a:fillRect/>
          </a:stretch>
        </p:blipFill>
        <p:spPr>
          <a:xfrm>
            <a:off x="6054143" y="1524000"/>
            <a:ext cx="1690050" cy="2251366"/>
          </a:xfrm>
          <a:prstGeom prst="rect">
            <a:avLst/>
          </a:prstGeom>
        </p:spPr>
      </p:pic>
      <p:cxnSp>
        <p:nvCxnSpPr>
          <p:cNvPr id="9" name="Straight Connector 8"/>
          <p:cNvCxnSpPr/>
          <p:nvPr/>
        </p:nvCxnSpPr>
        <p:spPr>
          <a:xfrm>
            <a:off x="4953000" y="1371600"/>
            <a:ext cx="0" cy="4709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780939"/>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1" y="1220128"/>
            <a:ext cx="5739160" cy="3618571"/>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3810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solidFill>
                  <a:prstClr val="black"/>
                </a:solidFill>
                <a:latin typeface="NikoshBAN" pitchFamily="2" charset="0"/>
                <a:cs typeface="NikoshBAN" pitchFamily="2" charset="0"/>
              </a:rPr>
              <a:t>বাড়ির কাজ </a:t>
            </a:r>
            <a:endParaRPr lang="en-US" sz="3200" dirty="0">
              <a:solidFill>
                <a:prstClr val="black"/>
              </a:solidFill>
              <a:latin typeface="NikoshBAN" pitchFamily="2" charset="0"/>
              <a:cs typeface="NikoshBAN" pitchFamily="2" charset="0"/>
            </a:endParaRPr>
          </a:p>
        </p:txBody>
      </p:sp>
      <p:sp>
        <p:nvSpPr>
          <p:cNvPr id="5" name="TextBox 4"/>
          <p:cNvSpPr txBox="1"/>
          <p:nvPr/>
        </p:nvSpPr>
        <p:spPr>
          <a:xfrm>
            <a:off x="457200" y="4996577"/>
            <a:ext cx="815340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3600" dirty="0" smtClean="0">
                <a:solidFill>
                  <a:prstClr val="black"/>
                </a:solidFill>
                <a:latin typeface="NikoshBAN" pitchFamily="2" charset="0"/>
                <a:cs typeface="NikoshBAN" pitchFamily="2" charset="0"/>
              </a:rPr>
              <a:t> তোমার বা</a:t>
            </a:r>
            <a:r>
              <a:rPr lang="bn-IN" sz="3600" dirty="0" smtClean="0">
                <a:solidFill>
                  <a:prstClr val="black"/>
                </a:solidFill>
                <a:latin typeface="NikoshBAN" pitchFamily="2" charset="0"/>
                <a:cs typeface="NikoshBAN" pitchFamily="2" charset="0"/>
              </a:rPr>
              <a:t>ড়ি</a:t>
            </a:r>
            <a:r>
              <a:rPr lang="bn-BD" sz="3600" dirty="0" smtClean="0">
                <a:solidFill>
                  <a:prstClr val="black"/>
                </a:solidFill>
                <a:latin typeface="NikoshBAN" pitchFamily="2" charset="0"/>
                <a:cs typeface="NikoshBAN" pitchFamily="2" charset="0"/>
              </a:rPr>
              <a:t>র ছাদে</a:t>
            </a:r>
            <a:r>
              <a:rPr lang="bn-IN" sz="3600" dirty="0" smtClean="0">
                <a:solidFill>
                  <a:prstClr val="black"/>
                </a:solidFill>
                <a:latin typeface="NikoshBAN" pitchFamily="2" charset="0"/>
                <a:cs typeface="NikoshBAN" pitchFamily="2" charset="0"/>
              </a:rPr>
              <a:t>র </a:t>
            </a:r>
            <a:r>
              <a:rPr lang="bn-BD" sz="3600" dirty="0" smtClean="0">
                <a:solidFill>
                  <a:prstClr val="black"/>
                </a:solidFill>
                <a:latin typeface="NikoshBAN" pitchFamily="2" charset="0"/>
                <a:cs typeface="NikoshBAN" pitchFamily="2" charset="0"/>
              </a:rPr>
              <a:t> টবে কীভাবে মরিচ চাষ করবে তা বর্ণনা কর।</a:t>
            </a:r>
            <a:endParaRPr lang="en-US" sz="3600" dirty="0" smtClean="0">
              <a:solidFill>
                <a:prstClr val="black"/>
              </a:solidFill>
              <a:latin typeface="NikoshBAN" pitchFamily="2" charset="0"/>
              <a:cs typeface="NikoshBAN" pitchFamily="2" charset="0"/>
            </a:endParaRPr>
          </a:p>
        </p:txBody>
      </p:sp>
      <p:sp>
        <p:nvSpPr>
          <p:cNvPr id="6" name="Footer Placeholder 5"/>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6324600"/>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0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2"/>
            <a:ext cx="9144000" cy="6857998"/>
          </a:xfrm>
          <a:prstGeom prst="rect">
            <a:avLst/>
          </a:prstGeom>
        </p:spPr>
      </p:pic>
      <p:sp>
        <p:nvSpPr>
          <p:cNvPr id="2" name="TextBox 1"/>
          <p:cNvSpPr txBox="1"/>
          <p:nvPr/>
        </p:nvSpPr>
        <p:spPr>
          <a:xfrm>
            <a:off x="2286000" y="4266962"/>
            <a:ext cx="68580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NikoshBAN" pitchFamily="2" charset="0"/>
                <a:cs typeface="NikoshBAN" pitchFamily="2" charset="0"/>
              </a:rPr>
              <a:t>ক্লাসে সহযোগিতা করার জন্য সকলকে  ধন্যবাদ   </a:t>
            </a:r>
            <a:endParaRPr lang="en-US" sz="4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12CF4F74-C24C-4DBC-A93A-AB35CB314D07}" type="slidenum">
              <a:rPr lang="en-US" smtClean="0">
                <a:solidFill>
                  <a:prstClr val="black">
                    <a:tint val="75000"/>
                  </a:prstClr>
                </a:solidFill>
              </a:rPr>
              <a:pPr/>
              <a:t>21</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4" name="Picture 3" descr="wheat 1.jpg"/>
          <p:cNvPicPr>
            <a:picLocks noChangeAspect="1"/>
          </p:cNvPicPr>
          <p:nvPr/>
        </p:nvPicPr>
        <p:blipFill>
          <a:blip r:embed="rId5"/>
          <a:stretch>
            <a:fillRect/>
          </a:stretch>
        </p:blipFill>
        <p:spPr>
          <a:xfrm>
            <a:off x="1" y="1"/>
            <a:ext cx="9143999" cy="6857999"/>
          </a:xfrm>
          <a:prstGeom prst="rect">
            <a:avLst/>
          </a:prstGeom>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7813" y="6751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4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533400" y="1295400"/>
            <a:ext cx="3886200" cy="2378562"/>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0"/>
            <a:ext cx="3886200" cy="2362200"/>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solidFill>
                  <a:prstClr val="black"/>
                </a:solidFill>
                <a:latin typeface="NikoshBAN" pitchFamily="2" charset="0"/>
                <a:cs typeface="NikoshBAN" pitchFamily="2" charset="0"/>
              </a:rPr>
              <a:t>ছবিগুলো দেখে একটু চিন্তা কর</a:t>
            </a:r>
            <a:endParaRPr lang="en-US" sz="2800" dirty="0">
              <a:solidFill>
                <a:prstClr val="black"/>
              </a:solidFill>
              <a:latin typeface="NikoshBAN" pitchFamily="2" charset="0"/>
              <a:cs typeface="NikoshBAN" pitchFamily="2" charset="0"/>
            </a:endParaRPr>
          </a:p>
        </p:txBody>
      </p:sp>
      <p:sp>
        <p:nvSpPr>
          <p:cNvPr id="9" name="Footer Placeholder 8"/>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6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rcRect b="8108"/>
          <a:stretch>
            <a:fillRect/>
          </a:stretch>
        </p:blipFill>
        <p:spPr>
          <a:xfrm>
            <a:off x="304800" y="1600200"/>
            <a:ext cx="4191000" cy="278546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4"/>
          <a:stretch>
            <a:fillRect/>
          </a:stretch>
        </p:blipFill>
        <p:spPr>
          <a:xfrm>
            <a:off x="4648200" y="1600200"/>
            <a:ext cx="4191000" cy="280273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solidFill>
                  <a:prstClr val="black"/>
                </a:solidFill>
                <a:latin typeface="NikoshBAN" pitchFamily="2" charset="0"/>
                <a:cs typeface="NikoshBAN" pitchFamily="2" charset="0"/>
              </a:rPr>
              <a:t> ছবিগুলো দেখে আমরা কী বুঝতে পারছি? </a:t>
            </a:r>
            <a:endParaRPr lang="en-US" sz="3200" dirty="0">
              <a:solidFill>
                <a:prstClr val="black"/>
              </a:solidFill>
              <a:latin typeface="NikoshBAN" pitchFamily="2" charset="0"/>
              <a:cs typeface="NikoshBAN" pitchFamily="2" charset="0"/>
            </a:endParaRPr>
          </a:p>
        </p:txBody>
      </p:sp>
      <p:sp>
        <p:nvSpPr>
          <p:cNvPr id="5" name="TextBox 4"/>
          <p:cNvSpPr txBox="1"/>
          <p:nvPr/>
        </p:nvSpPr>
        <p:spPr>
          <a:xfrm>
            <a:off x="1295400" y="4953000"/>
            <a:ext cx="64008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dirty="0" smtClean="0">
                <a:solidFill>
                  <a:prstClr val="black"/>
                </a:solidFill>
                <a:latin typeface="NikoshBAN" pitchFamily="2" charset="0"/>
                <a:cs typeface="NikoshBAN" pitchFamily="2" charset="0"/>
              </a:rPr>
              <a:t> </a:t>
            </a:r>
            <a:r>
              <a:rPr lang="bn-BD" sz="4400" dirty="0" smtClean="0">
                <a:solidFill>
                  <a:prstClr val="black"/>
                </a:solidFill>
                <a:latin typeface="NikoshBAN" pitchFamily="2" charset="0"/>
                <a:cs typeface="NikoshBAN" pitchFamily="2" charset="0"/>
              </a:rPr>
              <a:t>মরিচের রোগ ও পোকামাকড়</a:t>
            </a:r>
            <a:endParaRPr lang="en-US" sz="4400" dirty="0">
              <a:solidFill>
                <a:prstClr val="black"/>
              </a:solidFill>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324600"/>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0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505200"/>
            <a:ext cx="8382000" cy="1298377"/>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solidFill>
                  <a:prstClr val="black"/>
                </a:solidFill>
                <a:latin typeface="NikoshBAN" pitchFamily="2" charset="0"/>
                <a:cs typeface="NikoshBAN" pitchFamily="2" charset="0"/>
              </a:rPr>
              <a:t>মরিচের রোগ ও পোকামাকড় দমন </a:t>
            </a:r>
            <a:endParaRPr lang="en-US" sz="5400" dirty="0">
              <a:solidFill>
                <a:prstClr val="black"/>
              </a:solidFill>
              <a:latin typeface="NikoshBAN" pitchFamily="2" charset="0"/>
              <a:cs typeface="NikoshBAN" pitchFamily="2" charset="0"/>
            </a:endParaRPr>
          </a:p>
        </p:txBody>
      </p:sp>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58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590800"/>
            <a:ext cx="8305800" cy="2971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এই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endParaRPr lang="en-US" dirty="0" smtClean="0">
              <a:solidFill>
                <a:srgbClr val="002060"/>
              </a:solidFill>
              <a:latin typeface="NikoshBAN" pitchFamily="2" charset="0"/>
              <a:cs typeface="NikoshBAN" pitchFamily="2" charset="0"/>
            </a:endParaRP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মরিচের রোগ ও পোকামাক</a:t>
            </a:r>
            <a:r>
              <a:rPr lang="bn-IN" dirty="0" smtClean="0">
                <a:solidFill>
                  <a:srgbClr val="7030A0"/>
                </a:solidFill>
                <a:latin typeface="NikoshBAN" pitchFamily="2" charset="0"/>
                <a:cs typeface="NikoshBAN" pitchFamily="2" charset="0"/>
              </a:rPr>
              <a:t>ড় </a:t>
            </a:r>
            <a:r>
              <a:rPr lang="bn-BD" dirty="0" smtClean="0">
                <a:solidFill>
                  <a:srgbClr val="7030A0"/>
                </a:solidFill>
                <a:latin typeface="NikoshBAN" pitchFamily="2" charset="0"/>
                <a:cs typeface="NikoshBAN" pitchFamily="2" charset="0"/>
              </a:rPr>
              <a:t> দমন সম্পর্কে বলতে পারবে। </a:t>
            </a:r>
          </a:p>
          <a:p>
            <a:pPr algn="l"/>
            <a:r>
              <a:rPr lang="bn-BD" dirty="0" smtClean="0">
                <a:solidFill>
                  <a:srgbClr val="7030A0"/>
                </a:solidFill>
                <a:latin typeface="NikoshBAN" pitchFamily="2" charset="0"/>
                <a:cs typeface="NikoshBAN" pitchFamily="2" charset="0"/>
              </a:rPr>
              <a:t>২। মরিচ ফসল সংগ্রহ ও ফলন সম্পর্কে ব্যাখ্যা করতে পারবে। </a:t>
            </a:r>
          </a:p>
          <a:p>
            <a:pPr algn="l"/>
            <a:r>
              <a:rPr lang="bn-BD" dirty="0" smtClean="0">
                <a:solidFill>
                  <a:srgbClr val="7030A0"/>
                </a:solidFill>
                <a:latin typeface="NikoshBAN" pitchFamily="2" charset="0"/>
                <a:cs typeface="NikoshBAN" pitchFamily="2" charset="0"/>
              </a:rPr>
              <a:t>৩। টবে মরিচ চাষ পদ্ধতি সম্পর্কে বর্ননা করতে পারবে। </a:t>
            </a:r>
          </a:p>
        </p:txBody>
      </p:sp>
      <p:sp>
        <p:nvSpPr>
          <p:cNvPr id="6" name="Title 1"/>
          <p:cNvSpPr txBox="1">
            <a:spLocks/>
          </p:cNvSpPr>
          <p:nvPr/>
        </p:nvSpPr>
        <p:spPr>
          <a:xfrm>
            <a:off x="914400" y="914401"/>
            <a:ext cx="7315201" cy="838199"/>
          </a:xfrm>
          <a:prstGeom prst="ribbon">
            <a:avLst>
              <a:gd name="adj1" fmla="val 17238"/>
              <a:gd name="adj2" fmla="val 50000"/>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solidFill>
                  <a:prstClr val="black"/>
                </a:solidFill>
                <a:latin typeface="NikoshBAN" pitchFamily="2" charset="0"/>
                <a:cs typeface="NikoshBAN" pitchFamily="2" charset="0"/>
              </a:rPr>
              <a:t>শিখনফল </a:t>
            </a:r>
            <a:endParaRPr lang="en-US" sz="4800" dirty="0">
              <a:solidFill>
                <a:prstClr val="black"/>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3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6" name="Picture 5" descr="Damping off.jpg"/>
          <p:cNvPicPr>
            <a:picLocks noChangeAspect="1"/>
          </p:cNvPicPr>
          <p:nvPr/>
        </p:nvPicPr>
        <p:blipFill>
          <a:blip r:embed="rId3"/>
          <a:stretch>
            <a:fillRect/>
          </a:stretch>
        </p:blipFill>
        <p:spPr>
          <a:xfrm>
            <a:off x="262467" y="1600200"/>
            <a:ext cx="4233333" cy="3066142"/>
          </a:xfrm>
          <a:prstGeom prst="roundRect">
            <a:avLst/>
          </a:prstGeom>
          <a:ln w="38100">
            <a:solidFill>
              <a:srgbClr val="7030A0"/>
            </a:solidFill>
          </a:ln>
        </p:spPr>
      </p:pic>
      <p:pic>
        <p:nvPicPr>
          <p:cNvPr id="7" name="Picture 6" descr="1664.400x400.jpeg"/>
          <p:cNvPicPr>
            <a:picLocks noChangeAspect="1"/>
          </p:cNvPicPr>
          <p:nvPr/>
        </p:nvPicPr>
        <p:blipFill>
          <a:blip r:embed="rId4"/>
          <a:stretch>
            <a:fillRect/>
          </a:stretch>
        </p:blipFill>
        <p:spPr>
          <a:xfrm>
            <a:off x="4605867" y="1600200"/>
            <a:ext cx="4233333" cy="3048000"/>
          </a:xfrm>
          <a:prstGeom prst="roundRect">
            <a:avLst/>
          </a:prstGeom>
          <a:ln w="38100">
            <a:solidFill>
              <a:srgbClr val="7030A0"/>
            </a:solidFill>
          </a:ln>
        </p:spPr>
      </p:pic>
      <p:sp>
        <p:nvSpPr>
          <p:cNvPr id="8" name="Rounded Rectangle 7"/>
          <p:cNvSpPr/>
          <p:nvPr/>
        </p:nvSpPr>
        <p:spPr>
          <a:xfrm>
            <a:off x="2057400" y="381000"/>
            <a:ext cx="5029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মরিচের ড্যাম্পিং অফ রোগ</a:t>
            </a:r>
            <a:endParaRPr lang="en-US" sz="4000" dirty="0">
              <a:solidFill>
                <a:prstClr val="black"/>
              </a:solidFill>
              <a:latin typeface="NikoshBAN" pitchFamily="2" charset="0"/>
              <a:cs typeface="NikoshBAN" pitchFamily="2" charset="0"/>
            </a:endParaRPr>
          </a:p>
        </p:txBody>
      </p:sp>
      <p:sp>
        <p:nvSpPr>
          <p:cNvPr id="9" name="Rounded Rectangle 8"/>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solidFill>
                  <a:prstClr val="black"/>
                </a:solidFill>
                <a:latin typeface="NikoshBAN" pitchFamily="2" charset="0"/>
                <a:cs typeface="NikoshBAN" pitchFamily="2" charset="0"/>
              </a:rPr>
              <a:t>এ রোগ দমনের জন্য এক কেজি বীজ ৩ গ্রাম প্রোভেক্সের সাথে মিশিয়ে বীজ শোধন করে নিতে হবে। </a:t>
            </a:r>
            <a:endParaRPr lang="en-US" sz="3600" dirty="0">
              <a:solidFill>
                <a:prstClr val="black"/>
              </a:solidFill>
              <a:latin typeface="NikoshBAN" pitchFamily="2" charset="0"/>
              <a:cs typeface="NikoshBAN" pitchFamily="2"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arium wilt.jpg"/>
          <p:cNvPicPr>
            <a:picLocks noChangeAspect="1"/>
          </p:cNvPicPr>
          <p:nvPr/>
        </p:nvPicPr>
        <p:blipFill>
          <a:blip r:embed="rId3"/>
          <a:stretch>
            <a:fillRect/>
          </a:stretch>
        </p:blipFill>
        <p:spPr>
          <a:xfrm>
            <a:off x="228600" y="1600200"/>
            <a:ext cx="4267200" cy="3048000"/>
          </a:xfrm>
          <a:prstGeom prst="roundRect">
            <a:avLst/>
          </a:prstGeom>
          <a:ln w="38100">
            <a:solidFill>
              <a:srgbClr val="7030A0"/>
            </a:solidFill>
          </a:ln>
        </p:spPr>
      </p:pic>
      <p:pic>
        <p:nvPicPr>
          <p:cNvPr id="6" name="Picture 5" descr="unnamed2.jpg"/>
          <p:cNvPicPr>
            <a:picLocks noChangeAspect="1"/>
          </p:cNvPicPr>
          <p:nvPr/>
        </p:nvPicPr>
        <p:blipFill>
          <a:blip r:embed="rId4"/>
          <a:stretch>
            <a:fillRect/>
          </a:stretch>
        </p:blipFill>
        <p:spPr>
          <a:xfrm>
            <a:off x="4648200" y="1600200"/>
            <a:ext cx="4267200" cy="3048000"/>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sp>
        <p:nvSpPr>
          <p:cNvPr id="7" name="Rounded Rectangle 6"/>
          <p:cNvSpPr/>
          <p:nvPr/>
        </p:nvSpPr>
        <p:spPr>
          <a:xfrm>
            <a:off x="2057400" y="381000"/>
            <a:ext cx="50292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মরিচের ডাইব্যাক রোগ</a:t>
            </a:r>
            <a:endParaRPr lang="en-US" sz="4000" dirty="0">
              <a:solidFill>
                <a:prstClr val="black"/>
              </a:solidFill>
              <a:latin typeface="NikoshBAN" pitchFamily="2" charset="0"/>
              <a:cs typeface="NikoshBAN" pitchFamily="2" charset="0"/>
            </a:endParaRPr>
          </a:p>
        </p:txBody>
      </p:sp>
      <p:sp>
        <p:nvSpPr>
          <p:cNvPr id="8" name="Rounded Rectangle 7"/>
          <p:cNvSpPr/>
          <p:nvPr/>
        </p:nvSpPr>
        <p:spPr>
          <a:xfrm>
            <a:off x="457200" y="4876800"/>
            <a:ext cx="8229600"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solidFill>
                  <a:prstClr val="black"/>
                </a:solidFill>
                <a:latin typeface="NikoshBAN" pitchFamily="2" charset="0"/>
                <a:cs typeface="NikoshBAN" pitchFamily="2" charset="0"/>
              </a:rPr>
              <a:t>এ রোগ দমনের জন্য ১ গ্রাম ব্যাভিস্টিন ১ লিটার পানিতে মিশিয়ে ১৫ দিন অন্তর ২-৩ বার স্প্রে করতে হবে।</a:t>
            </a:r>
            <a:endParaRPr lang="en-US" sz="3600" dirty="0">
              <a:solidFill>
                <a:prstClr val="black"/>
              </a:solidFill>
              <a:latin typeface="NikoshBAN" pitchFamily="2" charset="0"/>
              <a:cs typeface="NikoshBAN" pitchFamily="2"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2944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solidFill>
                  <a:prstClr val="black">
                    <a:tint val="75000"/>
                  </a:prstClr>
                </a:solidFill>
              </a:rPr>
              <a:t>Hasanul</a:t>
            </a:r>
            <a:r>
              <a:rPr lang="en-US" dirty="0">
                <a:solidFill>
                  <a:prstClr val="black">
                    <a:tint val="75000"/>
                  </a:prstClr>
                </a:solidFill>
              </a:rPr>
              <a:t> Islam Agriculture 50</a:t>
            </a:r>
          </a:p>
        </p:txBody>
      </p:sp>
      <p:pic>
        <p:nvPicPr>
          <p:cNvPr id="9" name="Picture 8" descr="Fusarium wilt.jpg"/>
          <p:cNvPicPr>
            <a:picLocks noChangeAspect="1"/>
          </p:cNvPicPr>
          <p:nvPr/>
        </p:nvPicPr>
        <p:blipFill>
          <a:blip r:embed="rId3"/>
          <a:stretch>
            <a:fillRect/>
          </a:stretch>
        </p:blipFill>
        <p:spPr>
          <a:xfrm>
            <a:off x="228600" y="1600200"/>
            <a:ext cx="4267200" cy="3048000"/>
          </a:xfrm>
          <a:prstGeom prst="roundRect">
            <a:avLst/>
          </a:prstGeom>
          <a:ln w="38100">
            <a:solidFill>
              <a:srgbClr val="7030A0"/>
            </a:solidFill>
          </a:ln>
        </p:spPr>
      </p:pic>
      <p:pic>
        <p:nvPicPr>
          <p:cNvPr id="10" name="Picture 9" descr="unnamed2.jpg"/>
          <p:cNvPicPr>
            <a:picLocks noChangeAspect="1"/>
          </p:cNvPicPr>
          <p:nvPr/>
        </p:nvPicPr>
        <p:blipFill>
          <a:blip r:embed="rId4"/>
          <a:stretch>
            <a:fillRect/>
          </a:stretch>
        </p:blipFill>
        <p:spPr>
          <a:xfrm>
            <a:off x="4648200" y="1600200"/>
            <a:ext cx="4267200" cy="3048000"/>
          </a:xfrm>
          <a:prstGeom prst="roundRect">
            <a:avLst/>
          </a:prstGeom>
          <a:ln w="38100">
            <a:solidFill>
              <a:srgbClr val="7030A0"/>
            </a:solidFill>
          </a:ln>
        </p:spPr>
      </p:pic>
      <p:sp>
        <p:nvSpPr>
          <p:cNvPr id="11" name="Rounded Rectangle 10"/>
          <p:cNvSpPr/>
          <p:nvPr/>
        </p:nvSpPr>
        <p:spPr>
          <a:xfrm>
            <a:off x="1447800" y="381000"/>
            <a:ext cx="62484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prstClr val="black"/>
                </a:solidFill>
                <a:latin typeface="NikoshBAN" pitchFamily="2" charset="0"/>
                <a:cs typeface="NikoshBAN" pitchFamily="2" charset="0"/>
              </a:rPr>
              <a:t>মরিচের হলুদ মোজাইক ভাইরাস রোগ</a:t>
            </a:r>
            <a:endParaRPr lang="en-US" sz="4000" dirty="0">
              <a:solidFill>
                <a:prstClr val="black"/>
              </a:solidFill>
              <a:latin typeface="NikoshBAN" pitchFamily="2" charset="0"/>
              <a:cs typeface="NikoshBAN" pitchFamily="2" charset="0"/>
            </a:endParaRPr>
          </a:p>
        </p:txBody>
      </p:sp>
      <p:sp>
        <p:nvSpPr>
          <p:cNvPr id="12" name="Rounded Rectangle 11"/>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solidFill>
                  <a:prstClr val="black"/>
                </a:solidFill>
                <a:latin typeface="NikoshBAN" pitchFamily="2" charset="0"/>
                <a:cs typeface="NikoshBAN" pitchFamily="2" charset="0"/>
              </a:rPr>
              <a:t>এ রোগ দমনের জন্য আক্রান্ত গাছ দেখামাত্র তুলে পুড়িয়ে ফেলতে হবে</a:t>
            </a:r>
            <a:endParaRPr lang="en-US" sz="3600" dirty="0">
              <a:solidFill>
                <a:prstClr val="black"/>
              </a:solidFill>
              <a:latin typeface="NikoshBAN" pitchFamily="2" charset="0"/>
              <a:cs typeface="NikoshBAN" pitchFamily="2" charset="0"/>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370637"/>
            <a:ext cx="14747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800" decel="100000"/>
                                        <p:tgtEl>
                                          <p:spTgt spid="12"/>
                                        </p:tgtEl>
                                      </p:cBhvr>
                                    </p:animEffect>
                                    <p:anim calcmode="lin" valueType="num">
                                      <p:cBhvr>
                                        <p:cTn id="28" dur="800" decel="100000" fill="hold"/>
                                        <p:tgtEl>
                                          <p:spTgt spid="12"/>
                                        </p:tgtEl>
                                        <p:attrNameLst>
                                          <p:attrName>style.rotation</p:attrName>
                                        </p:attrNameLst>
                                      </p:cBhvr>
                                      <p:tavLst>
                                        <p:tav tm="0">
                                          <p:val>
                                            <p:fltVal val="-90"/>
                                          </p:val>
                                        </p:tav>
                                        <p:tav tm="100000">
                                          <p:val>
                                            <p:fltVal val="0"/>
                                          </p:val>
                                        </p:tav>
                                      </p:tavLst>
                                    </p:anim>
                                    <p:anim calcmode="lin" valueType="num">
                                      <p:cBhvr>
                                        <p:cTn id="29" dur="800" decel="100000" fill="hold"/>
                                        <p:tgtEl>
                                          <p:spTgt spid="12"/>
                                        </p:tgtEl>
                                        <p:attrNameLst>
                                          <p:attrName>ppt_x</p:attrName>
                                        </p:attrNameLst>
                                      </p:cBhvr>
                                      <p:tavLst>
                                        <p:tav tm="0">
                                          <p:val>
                                            <p:strVal val="#ppt_x+0.4"/>
                                          </p:val>
                                        </p:tav>
                                        <p:tav tm="100000">
                                          <p:val>
                                            <p:strVal val="#ppt_x-0.05"/>
                                          </p:val>
                                        </p:tav>
                                      </p:tavLst>
                                    </p:anim>
                                    <p:anim calcmode="lin" valueType="num">
                                      <p:cBhvr>
                                        <p:cTn id="30" dur="800" decel="100000" fill="hold"/>
                                        <p:tgtEl>
                                          <p:spTgt spid="12"/>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1117</Words>
  <Application>Microsoft Office PowerPoint</Application>
  <PresentationFormat>On-screen Show (4:3)</PresentationFormat>
  <Paragraphs>147</Paragraphs>
  <Slides>21</Slides>
  <Notes>21</Notes>
  <HiddenSlides>0</HiddenSlides>
  <MMClips>0</MMClips>
  <ScaleCrop>false</ScaleCrop>
  <HeadingPairs>
    <vt:vector size="4" baseType="variant">
      <vt:variant>
        <vt:lpstr>Theme</vt:lpstr>
      </vt:variant>
      <vt:variant>
        <vt:i4>21</vt:i4>
      </vt:variant>
      <vt:variant>
        <vt:lpstr>Slide Titles</vt:lpstr>
      </vt:variant>
      <vt:variant>
        <vt:i4>21</vt:i4>
      </vt:variant>
    </vt:vector>
  </HeadingPairs>
  <TitlesOfParts>
    <vt:vector size="42" baseType="lpstr">
      <vt:lpstr>1_Office Theme</vt:lpstr>
      <vt:lpstr>2_Office Theme</vt:lpstr>
      <vt:lpstr>3_Office Theme</vt:lpstr>
      <vt:lpstr>4_Office Theme</vt:lpstr>
      <vt:lpstr>5_Office Theme</vt:lpstr>
      <vt:lpstr>6_Office Theme</vt:lpstr>
      <vt:lpstr>7_Office Theme</vt:lpstr>
      <vt:lpstr>8_Office Theme</vt:lpstr>
      <vt:lpstr>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dcterms:created xsi:type="dcterms:W3CDTF">2006-08-16T00:00:00Z</dcterms:created>
  <dcterms:modified xsi:type="dcterms:W3CDTF">2020-03-10T16:50:55Z</dcterms:modified>
</cp:coreProperties>
</file>