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5" r:id="rId4"/>
    <p:sldId id="276" r:id="rId5"/>
    <p:sldId id="260" r:id="rId6"/>
    <p:sldId id="279" r:id="rId7"/>
    <p:sldId id="278" r:id="rId8"/>
    <p:sldId id="261" r:id="rId9"/>
    <p:sldId id="262" r:id="rId10"/>
    <p:sldId id="263" r:id="rId11"/>
    <p:sldId id="281" r:id="rId12"/>
    <p:sldId id="283" r:id="rId13"/>
    <p:sldId id="284" r:id="rId14"/>
    <p:sldId id="286" r:id="rId15"/>
    <p:sldId id="285" r:id="rId16"/>
    <p:sldId id="271" r:id="rId17"/>
    <p:sldId id="287" r:id="rId18"/>
  </p:sldIdLst>
  <p:sldSz cx="10058400" cy="7772400"/>
  <p:notesSz cx="6858000" cy="9144000"/>
  <p:defaultTextStyle>
    <a:defPPr>
      <a:defRPr lang="en-US"/>
    </a:defPPr>
    <a:lvl1pPr marL="0" algn="l" defTabSz="855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7893" algn="l" defTabSz="855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5787" algn="l" defTabSz="855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83680" algn="l" defTabSz="855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11574" algn="l" defTabSz="855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39467" algn="l" defTabSz="855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67361" algn="l" defTabSz="855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95254" algn="l" defTabSz="855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23148" algn="l" defTabSz="8557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FF99"/>
    <a:srgbClr val="FFFFFF"/>
    <a:srgbClr val="993366"/>
    <a:srgbClr val="F83008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546" y="-7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2" y="1272011"/>
            <a:ext cx="7543800" cy="2705947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2" y="4082310"/>
            <a:ext cx="7543800" cy="1876530"/>
          </a:xfrm>
        </p:spPr>
        <p:txBody>
          <a:bodyPr/>
          <a:lstStyle>
            <a:lvl1pPr marL="0" indent="0" algn="ctr">
              <a:buNone/>
              <a:defRPr sz="2200"/>
            </a:lvl1pPr>
            <a:lvl2pPr marL="427893" indent="0" algn="ctr">
              <a:buNone/>
              <a:defRPr sz="1900"/>
            </a:lvl2pPr>
            <a:lvl3pPr marL="855787" indent="0" algn="ctr">
              <a:buNone/>
              <a:defRPr sz="1700"/>
            </a:lvl3pPr>
            <a:lvl4pPr marL="1283680" indent="0" algn="ctr">
              <a:buNone/>
              <a:defRPr sz="1500"/>
            </a:lvl4pPr>
            <a:lvl5pPr marL="1711574" indent="0" algn="ctr">
              <a:buNone/>
              <a:defRPr sz="1500"/>
            </a:lvl5pPr>
            <a:lvl6pPr marL="2139467" indent="0" algn="ctr">
              <a:buNone/>
              <a:defRPr sz="1500"/>
            </a:lvl6pPr>
            <a:lvl7pPr marL="2567361" indent="0" algn="ctr">
              <a:buNone/>
              <a:defRPr sz="1500"/>
            </a:lvl7pPr>
            <a:lvl8pPr marL="2995254" indent="0" algn="ctr">
              <a:buNone/>
              <a:defRPr sz="1500"/>
            </a:lvl8pPr>
            <a:lvl9pPr marL="3423148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FEB2-49E6-4BE8-8C0E-AD28D9300DDB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B2E-F4D5-43CE-9FF2-FAE267E58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3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FEB2-49E6-4BE8-8C0E-AD28D9300DDB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B2E-F4D5-43CE-9FF2-FAE267E58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15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4" y="413808"/>
            <a:ext cx="2168842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8" y="413808"/>
            <a:ext cx="6380797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FEB2-49E6-4BE8-8C0E-AD28D9300DDB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B2E-F4D5-43CE-9FF2-FAE267E58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85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FEB2-49E6-4BE8-8C0E-AD28D9300DDB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B2E-F4D5-43CE-9FF2-FAE267E58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38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3"/>
          </a:xfrm>
        </p:spPr>
        <p:txBody>
          <a:bodyPr anchor="b"/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3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278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557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836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15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394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673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9952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3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FEB2-49E6-4BE8-8C0E-AD28D9300DDB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B2E-F4D5-43CE-9FF2-FAE267E58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99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6" y="2069043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6" y="2069043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FEB2-49E6-4BE8-8C0E-AD28D9300DDB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B2E-F4D5-43CE-9FF2-FAE267E58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3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1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7893" indent="0">
              <a:buNone/>
              <a:defRPr sz="1900" b="1"/>
            </a:lvl2pPr>
            <a:lvl3pPr marL="855787" indent="0">
              <a:buNone/>
              <a:defRPr sz="1700" b="1"/>
            </a:lvl3pPr>
            <a:lvl4pPr marL="1283680" indent="0">
              <a:buNone/>
              <a:defRPr sz="1500" b="1"/>
            </a:lvl4pPr>
            <a:lvl5pPr marL="1711574" indent="0">
              <a:buNone/>
              <a:defRPr sz="1500" b="1"/>
            </a:lvl5pPr>
            <a:lvl6pPr marL="2139467" indent="0">
              <a:buNone/>
              <a:defRPr sz="1500" b="1"/>
            </a:lvl6pPr>
            <a:lvl7pPr marL="2567361" indent="0">
              <a:buNone/>
              <a:defRPr sz="1500" b="1"/>
            </a:lvl7pPr>
            <a:lvl8pPr marL="2995254" indent="0">
              <a:buNone/>
              <a:defRPr sz="1500" b="1"/>
            </a:lvl8pPr>
            <a:lvl9pPr marL="3423148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6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7" y="1905318"/>
            <a:ext cx="4276130" cy="93376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7893" indent="0">
              <a:buNone/>
              <a:defRPr sz="1900" b="1"/>
            </a:lvl2pPr>
            <a:lvl3pPr marL="855787" indent="0">
              <a:buNone/>
              <a:defRPr sz="1700" b="1"/>
            </a:lvl3pPr>
            <a:lvl4pPr marL="1283680" indent="0">
              <a:buNone/>
              <a:defRPr sz="1500" b="1"/>
            </a:lvl4pPr>
            <a:lvl5pPr marL="1711574" indent="0">
              <a:buNone/>
              <a:defRPr sz="1500" b="1"/>
            </a:lvl5pPr>
            <a:lvl6pPr marL="2139467" indent="0">
              <a:buNone/>
              <a:defRPr sz="1500" b="1"/>
            </a:lvl6pPr>
            <a:lvl7pPr marL="2567361" indent="0">
              <a:buNone/>
              <a:defRPr sz="1500" b="1"/>
            </a:lvl7pPr>
            <a:lvl8pPr marL="2995254" indent="0">
              <a:buNone/>
              <a:defRPr sz="1500" b="1"/>
            </a:lvl8pPr>
            <a:lvl9pPr marL="3423148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7" y="2839086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FEB2-49E6-4BE8-8C0E-AD28D9300DDB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B2E-F4D5-43CE-9FF2-FAE267E58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33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FEB2-49E6-4BE8-8C0E-AD28D9300DDB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B2E-F4D5-43CE-9FF2-FAE267E58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75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FEB2-49E6-4BE8-8C0E-AD28D9300DDB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B2E-F4D5-43CE-9FF2-FAE267E58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0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7" y="518160"/>
            <a:ext cx="3244095" cy="181356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2" y="1119083"/>
            <a:ext cx="5092065" cy="552344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7" y="2331720"/>
            <a:ext cx="3244095" cy="4319800"/>
          </a:xfrm>
        </p:spPr>
        <p:txBody>
          <a:bodyPr/>
          <a:lstStyle>
            <a:lvl1pPr marL="0" indent="0">
              <a:buNone/>
              <a:defRPr sz="1500"/>
            </a:lvl1pPr>
            <a:lvl2pPr marL="427893" indent="0">
              <a:buNone/>
              <a:defRPr sz="1300"/>
            </a:lvl2pPr>
            <a:lvl3pPr marL="855787" indent="0">
              <a:buNone/>
              <a:defRPr sz="1100"/>
            </a:lvl3pPr>
            <a:lvl4pPr marL="1283680" indent="0">
              <a:buNone/>
              <a:defRPr sz="900"/>
            </a:lvl4pPr>
            <a:lvl5pPr marL="1711574" indent="0">
              <a:buNone/>
              <a:defRPr sz="900"/>
            </a:lvl5pPr>
            <a:lvl6pPr marL="2139467" indent="0">
              <a:buNone/>
              <a:defRPr sz="900"/>
            </a:lvl6pPr>
            <a:lvl7pPr marL="2567361" indent="0">
              <a:buNone/>
              <a:defRPr sz="900"/>
            </a:lvl7pPr>
            <a:lvl8pPr marL="2995254" indent="0">
              <a:buNone/>
              <a:defRPr sz="900"/>
            </a:lvl8pPr>
            <a:lvl9pPr marL="342314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FEB2-49E6-4BE8-8C0E-AD28D9300DDB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B2E-F4D5-43CE-9FF2-FAE267E58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75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7" y="518160"/>
            <a:ext cx="3244095" cy="181356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132" y="1119083"/>
            <a:ext cx="5092065" cy="5523442"/>
          </a:xfrm>
        </p:spPr>
        <p:txBody>
          <a:bodyPr/>
          <a:lstStyle>
            <a:lvl1pPr marL="0" indent="0">
              <a:buNone/>
              <a:defRPr sz="3000"/>
            </a:lvl1pPr>
            <a:lvl2pPr marL="427893" indent="0">
              <a:buNone/>
              <a:defRPr sz="2600"/>
            </a:lvl2pPr>
            <a:lvl3pPr marL="855787" indent="0">
              <a:buNone/>
              <a:defRPr sz="2200"/>
            </a:lvl3pPr>
            <a:lvl4pPr marL="1283680" indent="0">
              <a:buNone/>
              <a:defRPr sz="1900"/>
            </a:lvl4pPr>
            <a:lvl5pPr marL="1711574" indent="0">
              <a:buNone/>
              <a:defRPr sz="1900"/>
            </a:lvl5pPr>
            <a:lvl6pPr marL="2139467" indent="0">
              <a:buNone/>
              <a:defRPr sz="1900"/>
            </a:lvl6pPr>
            <a:lvl7pPr marL="2567361" indent="0">
              <a:buNone/>
              <a:defRPr sz="1900"/>
            </a:lvl7pPr>
            <a:lvl8pPr marL="2995254" indent="0">
              <a:buNone/>
              <a:defRPr sz="1900"/>
            </a:lvl8pPr>
            <a:lvl9pPr marL="3423148" indent="0">
              <a:buNone/>
              <a:defRPr sz="19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7" y="2331720"/>
            <a:ext cx="3244095" cy="4319800"/>
          </a:xfrm>
        </p:spPr>
        <p:txBody>
          <a:bodyPr/>
          <a:lstStyle>
            <a:lvl1pPr marL="0" indent="0">
              <a:buNone/>
              <a:defRPr sz="1500"/>
            </a:lvl1pPr>
            <a:lvl2pPr marL="427893" indent="0">
              <a:buNone/>
              <a:defRPr sz="1300"/>
            </a:lvl2pPr>
            <a:lvl3pPr marL="855787" indent="0">
              <a:buNone/>
              <a:defRPr sz="1100"/>
            </a:lvl3pPr>
            <a:lvl4pPr marL="1283680" indent="0">
              <a:buNone/>
              <a:defRPr sz="900"/>
            </a:lvl4pPr>
            <a:lvl5pPr marL="1711574" indent="0">
              <a:buNone/>
              <a:defRPr sz="900"/>
            </a:lvl5pPr>
            <a:lvl6pPr marL="2139467" indent="0">
              <a:buNone/>
              <a:defRPr sz="900"/>
            </a:lvl6pPr>
            <a:lvl7pPr marL="2567361" indent="0">
              <a:buNone/>
              <a:defRPr sz="900"/>
            </a:lvl7pPr>
            <a:lvl8pPr marL="2995254" indent="0">
              <a:buNone/>
              <a:defRPr sz="900"/>
            </a:lvl8pPr>
            <a:lvl9pPr marL="342314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FEB2-49E6-4BE8-8C0E-AD28D9300DDB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3B2E-F4D5-43CE-9FF2-FAE267E58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3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85579" tIns="42789" rIns="85579" bIns="427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3"/>
            <a:ext cx="8675370" cy="4931516"/>
          </a:xfrm>
          <a:prstGeom prst="rect">
            <a:avLst/>
          </a:prstGeom>
        </p:spPr>
        <p:txBody>
          <a:bodyPr vert="horz" lIns="85579" tIns="42789" rIns="85579" bIns="427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85579" tIns="42789" rIns="85579" bIns="4278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8FEB2-49E6-4BE8-8C0E-AD28D9300DDB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7" y="7203865"/>
            <a:ext cx="3394710" cy="413808"/>
          </a:xfrm>
          <a:prstGeom prst="rect">
            <a:avLst/>
          </a:prstGeom>
        </p:spPr>
        <p:txBody>
          <a:bodyPr vert="horz" lIns="85579" tIns="42789" rIns="85579" bIns="4278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85579" tIns="42789" rIns="85579" bIns="4278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3B2E-F4D5-43CE-9FF2-FAE267E58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58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55787" rtl="0" eaLnBrk="1" latinLnBrk="0" hangingPunct="1">
        <a:lnSpc>
          <a:spcPct val="90000"/>
        </a:lnSpc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947" indent="-213947" algn="l" defTabSz="855787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1840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734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627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25521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53414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81308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9201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095" indent="-213947" algn="l" defTabSz="855787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7893" algn="l" defTabSz="855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5787" algn="l" defTabSz="855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680" algn="l" defTabSz="855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1574" algn="l" defTabSz="855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9467" algn="l" defTabSz="855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7361" algn="l" defTabSz="855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5254" algn="l" defTabSz="855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3148" algn="l" defTabSz="85578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y presentation\flower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972" y="1899920"/>
            <a:ext cx="5469255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546" y="809472"/>
            <a:ext cx="2978085" cy="77891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none" lIns="85579" tIns="42789" rIns="85579" bIns="42789" rtlCol="0">
            <a:spAutoFit/>
          </a:bodyPr>
          <a:lstStyle/>
          <a:p>
            <a:r>
              <a:rPr lang="bn-BD" sz="4500" b="1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ফুলেল শুভেচছা </a:t>
            </a:r>
            <a:endParaRPr lang="en-US" sz="4500" b="1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CCCCFF"/>
            </a:gs>
            <a:gs pos="97000">
              <a:srgbClr val="FF3399"/>
            </a:gs>
            <a:gs pos="95000">
              <a:srgbClr val="993366"/>
            </a:gs>
            <a:gs pos="99000">
              <a:schemeClr val="accent6">
                <a:lumMod val="40000"/>
                <a:lumOff val="60000"/>
              </a:schemeClr>
            </a:gs>
            <a:gs pos="94000">
              <a:srgbClr val="FFFF00"/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87D432-50E7-48EF-95B1-3CB297BD2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58" y="4156719"/>
            <a:ext cx="1413544" cy="1528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053B535-75D4-4085-AC17-037CB7BDB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58" y="2452103"/>
            <a:ext cx="1408757" cy="1537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40971EF-98DA-4611-8C66-8F6B39E392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r="68384" b="38380"/>
          <a:stretch/>
        </p:blipFill>
        <p:spPr>
          <a:xfrm>
            <a:off x="2318529" y="4156719"/>
            <a:ext cx="1413544" cy="15285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3E21C32-E7D2-4D15-9953-E9867CA174E0}"/>
              </a:ext>
            </a:extLst>
          </p:cNvPr>
          <p:cNvSpPr/>
          <p:nvPr/>
        </p:nvSpPr>
        <p:spPr>
          <a:xfrm>
            <a:off x="3329108" y="489465"/>
            <a:ext cx="3117621" cy="419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79" tIns="42789" rIns="85579" bIns="42789" rtlCol="0" anchor="ctr"/>
          <a:lstStyle/>
          <a:p>
            <a:pPr algn="ctr"/>
            <a:r>
              <a:rPr lang="bn-IN" sz="4100" dirty="0">
                <a:latin typeface="NikoshBAN" panose="02000000000000000000" pitchFamily="2" charset="0"/>
                <a:cs typeface="NikoshBAN" panose="02000000000000000000" pitchFamily="2" charset="0"/>
              </a:rPr>
              <a:t>জীব দুই ধরনের।</a:t>
            </a:r>
            <a:endParaRPr lang="en-US" sz="41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66CDFC4-2EDB-4A89-9198-F7DDEAE1ED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1" r="15546" b="7434"/>
          <a:stretch/>
        </p:blipFill>
        <p:spPr>
          <a:xfrm>
            <a:off x="2318529" y="2452103"/>
            <a:ext cx="1413544" cy="1526416"/>
          </a:xfrm>
          <a:prstGeom prst="rect">
            <a:avLst/>
          </a:prstGeom>
        </p:spPr>
      </p:pic>
      <p:sp>
        <p:nvSpPr>
          <p:cNvPr id="11" name="Arrow: Left 10">
            <a:extLst>
              <a:ext uri="{FF2B5EF4-FFF2-40B4-BE49-F238E27FC236}">
                <a16:creationId xmlns="" xmlns:a16="http://schemas.microsoft.com/office/drawing/2014/main" id="{6ED49E76-8BA7-4074-B7D8-A734F2F2C8F3}"/>
              </a:ext>
            </a:extLst>
          </p:cNvPr>
          <p:cNvSpPr/>
          <p:nvPr/>
        </p:nvSpPr>
        <p:spPr>
          <a:xfrm rot="16200000">
            <a:off x="2195483" y="1015476"/>
            <a:ext cx="1659636" cy="6076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79" tIns="42789" rIns="85579" bIns="42789"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7DE01F93-8C89-4A53-8849-E401B2B58281}"/>
              </a:ext>
            </a:extLst>
          </p:cNvPr>
          <p:cNvSpPr/>
          <p:nvPr/>
        </p:nvSpPr>
        <p:spPr>
          <a:xfrm rot="5400000">
            <a:off x="5928020" y="1014962"/>
            <a:ext cx="1659634" cy="608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79" tIns="42789" rIns="85579" bIns="42789"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5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rgbClr val="00B0F0"/>
            </a:gs>
            <a:gs pos="97000">
              <a:srgbClr val="FF3399"/>
            </a:gs>
            <a:gs pos="95000">
              <a:srgbClr val="993366"/>
            </a:gs>
            <a:gs pos="99000">
              <a:schemeClr val="accent6">
                <a:lumMod val="40000"/>
                <a:lumOff val="60000"/>
              </a:schemeClr>
            </a:gs>
            <a:gs pos="94000">
              <a:srgbClr val="FFFF00"/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8839" r="9521" b="8628"/>
          <a:stretch/>
        </p:blipFill>
        <p:spPr bwMode="auto">
          <a:xfrm>
            <a:off x="3078480" y="1295400"/>
            <a:ext cx="446532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53118" y="579103"/>
            <a:ext cx="3070771" cy="60963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lIns="85579" tIns="42789" rIns="85579" bIns="42789" rtlCol="0">
            <a:spAutoFit/>
          </a:bodyPr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৬পৃষ্ঠা দেখ</a:t>
            </a: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2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00B0F0"/>
            </a:gs>
            <a:gs pos="97000">
              <a:srgbClr val="FF3399"/>
            </a:gs>
            <a:gs pos="91000">
              <a:srgbClr val="993366"/>
            </a:gs>
            <a:gs pos="86000">
              <a:schemeClr val="accent6">
                <a:lumMod val="40000"/>
                <a:lumOff val="60000"/>
              </a:schemeClr>
            </a:gs>
            <a:gs pos="79000">
              <a:srgbClr val="FFFF00"/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9066" y="752891"/>
            <a:ext cx="2561208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GB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D:\my presentation\content prepare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11050"/>
            <a:ext cx="6972300" cy="53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6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00B0F0"/>
            </a:gs>
            <a:gs pos="97000">
              <a:srgbClr val="FF3399"/>
            </a:gs>
            <a:gs pos="91000">
              <a:srgbClr val="993366"/>
            </a:gs>
            <a:gs pos="86000">
              <a:schemeClr val="accent6">
                <a:lumMod val="40000"/>
                <a:lumOff val="60000"/>
              </a:schemeClr>
            </a:gs>
            <a:gs pos="79000">
              <a:srgbClr val="FFFF00"/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9560" y="615731"/>
            <a:ext cx="2160714" cy="595319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শিক্ষার্থীর পাঠ</a:t>
            </a:r>
            <a:endParaRPr lang="en-GB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D:\my presentation\content prepare\downlo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6"/>
          <a:stretch/>
        </p:blipFill>
        <p:spPr bwMode="auto">
          <a:xfrm>
            <a:off x="1767840" y="1211050"/>
            <a:ext cx="6918960" cy="53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5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00B0F0"/>
            </a:gs>
            <a:gs pos="97000">
              <a:srgbClr val="FF3399"/>
            </a:gs>
            <a:gs pos="91000">
              <a:srgbClr val="993366"/>
            </a:gs>
            <a:gs pos="86000">
              <a:schemeClr val="accent6">
                <a:lumMod val="40000"/>
                <a:lumOff val="60000"/>
              </a:schemeClr>
            </a:gs>
            <a:gs pos="79000">
              <a:srgbClr val="FFFF00"/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122" y="3031122"/>
            <a:ext cx="1819275" cy="180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5122" y="2286327"/>
            <a:ext cx="181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0204" y="2286327"/>
            <a:ext cx="2383156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শ্রেণি কক্ষের ভিতর ও বাহিরের জীব ও জড় লক্ষ কর এবং খাতায়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3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00B0F0"/>
            </a:gs>
            <a:gs pos="97000">
              <a:srgbClr val="FF3399"/>
            </a:gs>
            <a:gs pos="91000">
              <a:srgbClr val="993366"/>
            </a:gs>
            <a:gs pos="86000">
              <a:schemeClr val="accent6">
                <a:lumMod val="40000"/>
                <a:lumOff val="60000"/>
              </a:schemeClr>
            </a:gs>
            <a:gs pos="79000">
              <a:srgbClr val="FFFF00"/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79865"/>
            <a:ext cx="2956560" cy="18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30681" y="1133534"/>
            <a:ext cx="292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E5EF0B-F03B-4E3C-829A-E0163B1BF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3688079"/>
            <a:ext cx="8016239" cy="29894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98719" y="1133534"/>
            <a:ext cx="3627120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ক, খ ও গ ৩টি দলে  ভাগ  হয়ে  তোমাদের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শ্রেণি কক্ষের ভিতর ও বাহিরের জীব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জড়গুলো দুই ভাগে সাজিয়ে লিখ।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96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99FF99"/>
            </a:gs>
            <a:gs pos="97000">
              <a:srgbClr val="FF3399"/>
            </a:gs>
            <a:gs pos="91000">
              <a:srgbClr val="993366"/>
            </a:gs>
            <a:gs pos="86000">
              <a:schemeClr val="accent6">
                <a:lumMod val="40000"/>
                <a:lumOff val="60000"/>
              </a:schemeClr>
            </a:gs>
            <a:gs pos="79000">
              <a:srgbClr val="FFFF00"/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50A96F6-A8E8-4E46-B8FE-960A34C14117}"/>
              </a:ext>
            </a:extLst>
          </p:cNvPr>
          <p:cNvSpPr/>
          <p:nvPr/>
        </p:nvSpPr>
        <p:spPr>
          <a:xfrm>
            <a:off x="3000836" y="1680388"/>
            <a:ext cx="4283884" cy="126876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79" tIns="42789" rIns="85579" bIns="42789" rtlCol="0" anchor="ctr"/>
          <a:lstStyle/>
          <a:p>
            <a:pPr algn="ctr"/>
            <a:r>
              <a:rPr lang="bn-IN" sz="9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0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052EA45-23E8-493F-9253-593605E5565B}"/>
              </a:ext>
            </a:extLst>
          </p:cNvPr>
          <p:cNvSpPr/>
          <p:nvPr/>
        </p:nvSpPr>
        <p:spPr>
          <a:xfrm>
            <a:off x="2175259" y="4642786"/>
            <a:ext cx="6535612" cy="615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79" tIns="42789" rIns="85579" bIns="42789" rtlCol="0" anchor="ctr"/>
          <a:lstStyle/>
          <a:p>
            <a:pPr algn="ctr"/>
            <a:r>
              <a:rPr lang="bn-BD" sz="41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১/  জীব ও জড় বলতে কী বুঝায়?</a:t>
            </a:r>
            <a:endParaRPr lang="en-US" sz="41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99FF99"/>
            </a:gs>
            <a:gs pos="97000">
              <a:srgbClr val="FF3399"/>
            </a:gs>
            <a:gs pos="91000">
              <a:srgbClr val="993366"/>
            </a:gs>
            <a:gs pos="86000">
              <a:schemeClr val="accent6">
                <a:lumMod val="40000"/>
                <a:lumOff val="60000"/>
              </a:schemeClr>
            </a:gs>
            <a:gs pos="79000">
              <a:srgbClr val="C00000"/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422400"/>
            <a:ext cx="2148840" cy="635000"/>
          </a:xfrm>
          <a:solidFill>
            <a:srgbClr val="FFCC6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67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7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6" b="15886"/>
          <a:stretch/>
        </p:blipFill>
        <p:spPr bwMode="auto">
          <a:xfrm>
            <a:off x="3093720" y="2331720"/>
            <a:ext cx="4495800" cy="3566160"/>
          </a:xfrm>
          <a:prstGeom prst="rect">
            <a:avLst/>
          </a:prstGeom>
          <a:solidFill>
            <a:srgbClr val="FFCC66"/>
          </a:solidFill>
          <a:extLst/>
        </p:spPr>
      </p:pic>
    </p:spTree>
    <p:extLst>
      <p:ext uri="{BB962C8B-B14F-4D97-AF65-F5344CB8AC3E}">
        <p14:creationId xmlns:p14="http://schemas.microsoft.com/office/powerpoint/2010/main" val="10302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3985038C-FAE1-4034-ABB7-813A772D7B5E}"/>
              </a:ext>
            </a:extLst>
          </p:cNvPr>
          <p:cNvSpPr txBox="1">
            <a:spLocks/>
          </p:cNvSpPr>
          <p:nvPr/>
        </p:nvSpPr>
        <p:spPr>
          <a:xfrm>
            <a:off x="278542" y="2920943"/>
            <a:ext cx="3841536" cy="4506018"/>
          </a:xfrm>
          <a:prstGeom prst="rect">
            <a:avLst/>
          </a:prstGeom>
        </p:spPr>
        <p:txBody>
          <a:bodyPr lIns="85579" tIns="42789" rIns="85579" bIns="42789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PE\Desktop\Manik si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240152"/>
            <a:ext cx="3520440" cy="39725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693920" y="655416"/>
            <a:ext cx="0" cy="6477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77740" y="1271807"/>
            <a:ext cx="0" cy="5302504"/>
          </a:xfrm>
          <a:prstGeom prst="line">
            <a:avLst/>
          </a:prstGeom>
          <a:ln w="28575">
            <a:solidFill>
              <a:srgbClr val="0DF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10100" y="1316873"/>
            <a:ext cx="0" cy="5302504"/>
          </a:xfrm>
          <a:prstGeom prst="line">
            <a:avLst/>
          </a:prstGeom>
          <a:ln w="28575">
            <a:solidFill>
              <a:srgbClr val="0DF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400077" y="4404364"/>
            <a:ext cx="3520439" cy="25640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85579" tIns="42789" rIns="85579" bIns="4278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spc="4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000" spc="4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3000" spc="4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spc="4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000" spc="4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gvwgbyj</a:t>
            </a:r>
            <a:r>
              <a:rPr lang="en-US" sz="3000" spc="4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spc="4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Bmjvg</a:t>
            </a:r>
            <a:endParaRPr lang="en-US" sz="3000" spc="47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000" spc="4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3000" spc="4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spc="4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3000" spc="47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000" spc="4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Ckvbcyi</a:t>
            </a:r>
            <a:r>
              <a:rPr lang="en-US" sz="3000" spc="4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spc="4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mitcÖvtwet</a:t>
            </a:r>
            <a:endParaRPr lang="en-US" sz="3000" spc="47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3000" spc="4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Kvnv‡ivj</a:t>
            </a:r>
            <a:r>
              <a:rPr lang="en-US" sz="3000" spc="4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000" spc="47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w`bvRcyi</a:t>
            </a:r>
            <a:r>
              <a:rPr lang="en-US" sz="3000" spc="4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200" b="1" spc="4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017977443</a:t>
            </a:r>
            <a:endParaRPr lang="en-US" sz="2200" b="1" spc="47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b="1" spc="4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mominict9@gmail.com</a:t>
            </a:r>
            <a:endParaRPr lang="en-US" sz="1900" b="1" spc="47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735" y="2381027"/>
            <a:ext cx="3199299" cy="2610182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none" lIns="85579" tIns="42789" rIns="85579" bIns="42789">
            <a:spAutoFit/>
          </a:bodyPr>
          <a:lstStyle/>
          <a:p>
            <a:pPr algn="ctr"/>
            <a:r>
              <a:rPr lang="en-US" sz="8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8981" y="989572"/>
            <a:ext cx="3771900" cy="71735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5579" tIns="42789" rIns="85579" bIns="42789" rtlCol="0">
            <a:spAutoFit/>
          </a:bodyPr>
          <a:lstStyle/>
          <a:p>
            <a:pPr algn="ctr"/>
            <a:r>
              <a:rPr lang="bn-BD" sz="4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" y="2578150"/>
            <a:ext cx="6370320" cy="2856403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5579" tIns="42789" rIns="85579" bIns="42789" rtlCol="0">
            <a:spAutoFit/>
          </a:bodyPr>
          <a:lstStyle/>
          <a:p>
            <a:r>
              <a:rPr lang="bn-BD" sz="4500" dirty="0">
                <a:solidFill>
                  <a:schemeClr val="tx1"/>
                </a:solidFill>
                <a:latin typeface="N[koshBan"/>
                <a:cs typeface="NikoshBAN" panose="02000000000000000000" pitchFamily="2" charset="0"/>
              </a:rPr>
              <a:t>বিষয়ঃ প্রাথমিক বিজ্ঞান </a:t>
            </a:r>
          </a:p>
          <a:p>
            <a:r>
              <a:rPr lang="bn-BD" sz="4500" dirty="0">
                <a:solidFill>
                  <a:schemeClr val="tx1"/>
                </a:solidFill>
                <a:latin typeface="N[koshBan"/>
                <a:cs typeface="NikoshBAN" panose="02000000000000000000" pitchFamily="2" charset="0"/>
              </a:rPr>
              <a:t>শ্রেণিঃ ৩য় </a:t>
            </a:r>
          </a:p>
          <a:p>
            <a:r>
              <a:rPr lang="bn-BD" sz="4500" dirty="0">
                <a:solidFill>
                  <a:schemeClr val="tx1"/>
                </a:solidFill>
                <a:latin typeface="N[koshBan"/>
                <a:cs typeface="NikoshBAN" panose="02000000000000000000" pitchFamily="2" charset="0"/>
              </a:rPr>
              <a:t>অধ্যায়ঃ2য় </a:t>
            </a:r>
          </a:p>
          <a:p>
            <a:r>
              <a:rPr lang="bn-IN" sz="4500" dirty="0">
                <a:solidFill>
                  <a:schemeClr val="tx1"/>
                </a:solidFill>
                <a:latin typeface="N[koshBan"/>
                <a:cs typeface="NikoshBAN" panose="02000000000000000000" pitchFamily="2" charset="0"/>
              </a:rPr>
              <a:t>পাঠ্যাংশঃ</a:t>
            </a:r>
            <a:r>
              <a:rPr lang="en-US" sz="4500" dirty="0">
                <a:solidFill>
                  <a:schemeClr val="tx1"/>
                </a:solidFill>
                <a:latin typeface="N[koshBan"/>
                <a:cs typeface="NikoshBAN" panose="02000000000000000000" pitchFamily="2" charset="0"/>
              </a:rPr>
              <a:t> </a:t>
            </a:r>
            <a:r>
              <a:rPr lang="bn-BD" sz="4500" dirty="0">
                <a:solidFill>
                  <a:schemeClr val="tx1"/>
                </a:solidFill>
                <a:latin typeface="N[koshBan"/>
                <a:cs typeface="NikoshBAN" panose="02000000000000000000" pitchFamily="2" charset="0"/>
              </a:rPr>
              <a:t>জীব ও জড়।</a:t>
            </a:r>
            <a:endParaRPr lang="bn-BD" sz="4500" dirty="0">
              <a:solidFill>
                <a:schemeClr val="tx1"/>
              </a:solidFill>
              <a:latin typeface="N[koshBan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3" y="2573529"/>
            <a:ext cx="2249519" cy="34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7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" y="1640840"/>
            <a:ext cx="2514600" cy="1036320"/>
          </a:xfr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4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3" y="3713480"/>
            <a:ext cx="8981313" cy="2366264"/>
          </a:xfr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bn-BD" sz="4100" dirty="0">
                <a:solidFill>
                  <a:srgbClr val="F830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  জীব ও জড় বস্তুর বৈশিষ্ট্য লিখতে পারবে।</a:t>
            </a:r>
          </a:p>
          <a:p>
            <a:pPr algn="l"/>
            <a:r>
              <a:rPr lang="bn-BD" sz="4100" dirty="0">
                <a:solidFill>
                  <a:srgbClr val="F830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   নিকট পরিবেশ পর্যবেক্ষণের মাধ্যমে জীব ও জড়ের তালিকা করতে  পারবে।</a:t>
            </a:r>
            <a:endParaRPr lang="en-GB" sz="4100" dirty="0">
              <a:solidFill>
                <a:srgbClr val="F830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8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5D1F940-4284-4A1E-B535-48B215987871}"/>
              </a:ext>
            </a:extLst>
          </p:cNvPr>
          <p:cNvSpPr txBox="1"/>
          <p:nvPr/>
        </p:nvSpPr>
        <p:spPr>
          <a:xfrm>
            <a:off x="3615218" y="514172"/>
            <a:ext cx="3346819" cy="7789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lIns="85579" tIns="42789" rIns="85579" bIns="42789" rtlCol="0">
            <a:spAutoFit/>
          </a:bodyPr>
          <a:lstStyle/>
          <a:p>
            <a:pPr algn="ctr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PE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8" t="21568" r="7033" b="25299"/>
          <a:stretch/>
        </p:blipFill>
        <p:spPr bwMode="auto">
          <a:xfrm>
            <a:off x="1802774" y="1675128"/>
            <a:ext cx="3055239" cy="535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PE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05" y="1675128"/>
            <a:ext cx="3122036" cy="305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PE\Desktop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07" y="5134360"/>
            <a:ext cx="1348981" cy="17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PE\Desktop\images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4"/>
          <a:stretch/>
        </p:blipFill>
        <p:spPr bwMode="auto">
          <a:xfrm>
            <a:off x="6962037" y="5052677"/>
            <a:ext cx="1336405" cy="184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6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5D1F940-4284-4A1E-B535-48B215987871}"/>
              </a:ext>
            </a:extLst>
          </p:cNvPr>
          <p:cNvSpPr txBox="1"/>
          <p:nvPr/>
        </p:nvSpPr>
        <p:spPr>
          <a:xfrm>
            <a:off x="3375696" y="514172"/>
            <a:ext cx="3654860" cy="7789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lIns="85579" tIns="42789" rIns="85579" bIns="42789" rtlCol="0">
            <a:spAutoFit/>
          </a:bodyPr>
          <a:lstStyle/>
          <a:p>
            <a:pPr algn="ctr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DPE\Desktop\downlo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14004" r="5733" b="14568"/>
          <a:stretch/>
        </p:blipFill>
        <p:spPr bwMode="auto">
          <a:xfrm>
            <a:off x="1749577" y="1709930"/>
            <a:ext cx="3130677" cy="27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PE\Desktop\download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r="20538"/>
          <a:stretch/>
        </p:blipFill>
        <p:spPr bwMode="auto">
          <a:xfrm>
            <a:off x="1749577" y="4742244"/>
            <a:ext cx="1433323" cy="22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PE\Desktop\download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2213"/>
          <a:stretch/>
        </p:blipFill>
        <p:spPr bwMode="auto">
          <a:xfrm>
            <a:off x="6003087" y="4742243"/>
            <a:ext cx="2533983" cy="216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PE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126" y="1709929"/>
            <a:ext cx="3333940" cy="266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PE\Desktop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16" y="4742243"/>
            <a:ext cx="2357437" cy="216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4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9267" y="395426"/>
            <a:ext cx="2634614" cy="82507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lIns="85579" tIns="42789" rIns="85579" bIns="42789" rtlCol="0">
            <a:spAutoFit/>
          </a:bodyPr>
          <a:lstStyle/>
          <a:p>
            <a:r>
              <a:rPr lang="bn-BD" sz="4800" dirty="0" smtClean="0">
                <a:latin typeface="N[koshBan"/>
                <a:cs typeface="NikoshBAN" panose="02000000000000000000" pitchFamily="2" charset="0"/>
              </a:rPr>
              <a:t>জীব </a:t>
            </a:r>
            <a:r>
              <a:rPr lang="bn-BD" sz="4800" dirty="0">
                <a:latin typeface="N[koshBan"/>
                <a:cs typeface="NikoshBAN" panose="02000000000000000000" pitchFamily="2" charset="0"/>
              </a:rPr>
              <a:t>ও জড়।</a:t>
            </a:r>
            <a:endParaRPr lang="bn-BD" sz="4800" dirty="0">
              <a:latin typeface="N[koshBan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1216" y="395425"/>
            <a:ext cx="3187256" cy="82507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lIns="85579" tIns="42789" rIns="85579" bIns="42789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পাঠ: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A3BAC8-3F99-4B48-B4FB-96B8EFA15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97" y="1659700"/>
            <a:ext cx="6387084" cy="525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2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92000">
              <a:srgbClr val="FF3399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BC4AFC7-5C33-40ED-B31C-9A1F892EE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39" y="4114715"/>
            <a:ext cx="2450437" cy="2254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2F6845-40D7-4E8C-A8B4-77D7A91491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/>
          <a:stretch/>
        </p:blipFill>
        <p:spPr>
          <a:xfrm>
            <a:off x="4008120" y="3987879"/>
            <a:ext cx="2416076" cy="23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132D4D1-845A-4FF2-AD06-38F7AC5AA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55" y="1055466"/>
            <a:ext cx="2529840" cy="2445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B1B3D04-7B8E-494A-A011-DA702FD2CB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r="68384" b="38380"/>
          <a:stretch/>
        </p:blipFill>
        <p:spPr>
          <a:xfrm>
            <a:off x="1113858" y="4046665"/>
            <a:ext cx="2437062" cy="22582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F54E4B0-8827-4046-869A-1ACEFE938BC4}"/>
              </a:ext>
            </a:extLst>
          </p:cNvPr>
          <p:cNvSpPr txBox="1"/>
          <p:nvPr/>
        </p:nvSpPr>
        <p:spPr>
          <a:xfrm>
            <a:off x="1735086" y="3289638"/>
            <a:ext cx="1194606" cy="825077"/>
          </a:xfrm>
          <a:prstGeom prst="rect">
            <a:avLst/>
          </a:prstGeom>
          <a:noFill/>
        </p:spPr>
        <p:txBody>
          <a:bodyPr wrap="square" lIns="85579" tIns="42789" rIns="85579" bIns="42789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bn-IN" sz="4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874BBBC-0BD3-451C-B7E0-91A11D106E62}"/>
              </a:ext>
            </a:extLst>
          </p:cNvPr>
          <p:cNvSpPr txBox="1"/>
          <p:nvPr/>
        </p:nvSpPr>
        <p:spPr>
          <a:xfrm>
            <a:off x="4610844" y="6252663"/>
            <a:ext cx="1194606" cy="701967"/>
          </a:xfrm>
          <a:prstGeom prst="rect">
            <a:avLst/>
          </a:prstGeom>
          <a:noFill/>
        </p:spPr>
        <p:txBody>
          <a:bodyPr wrap="square" lIns="85579" tIns="42789" rIns="85579" bIns="42789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21C5085-2B76-4F06-A338-9C30AA9F7585}"/>
              </a:ext>
            </a:extLst>
          </p:cNvPr>
          <p:cNvSpPr txBox="1"/>
          <p:nvPr/>
        </p:nvSpPr>
        <p:spPr>
          <a:xfrm>
            <a:off x="1646779" y="6287631"/>
            <a:ext cx="1194606" cy="701967"/>
          </a:xfrm>
          <a:prstGeom prst="rect">
            <a:avLst/>
          </a:prstGeom>
          <a:noFill/>
        </p:spPr>
        <p:txBody>
          <a:bodyPr wrap="square" lIns="85579" tIns="42789" rIns="85579" bIns="42789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347B1B6-9A22-415E-BE17-3B83771AD2AB}"/>
              </a:ext>
            </a:extLst>
          </p:cNvPr>
          <p:cNvSpPr txBox="1"/>
          <p:nvPr/>
        </p:nvSpPr>
        <p:spPr>
          <a:xfrm>
            <a:off x="7521254" y="6252663"/>
            <a:ext cx="1194606" cy="701967"/>
          </a:xfrm>
          <a:prstGeom prst="rect">
            <a:avLst/>
          </a:prstGeom>
          <a:noFill/>
        </p:spPr>
        <p:txBody>
          <a:bodyPr wrap="square" lIns="85579" tIns="42789" rIns="85579" bIns="42789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59"/>
          <a:stretch/>
        </p:blipFill>
        <p:spPr>
          <a:xfrm>
            <a:off x="4016277" y="926821"/>
            <a:ext cx="2407919" cy="24826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0844" y="3348233"/>
            <a:ext cx="974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হরিণ</a:t>
            </a: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9" t="19595" r="5905" b="60309"/>
          <a:stretch/>
        </p:blipFill>
        <p:spPr>
          <a:xfrm>
            <a:off x="6663083" y="809603"/>
            <a:ext cx="2450438" cy="2445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7084" y="3255345"/>
            <a:ext cx="1622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endParaRPr 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0920" y="286383"/>
            <a:ext cx="3155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জীবগুলো লক্ষ করিঃ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1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4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97000">
              <a:srgbClr val="FF3399"/>
            </a:gs>
            <a:gs pos="79000">
              <a:srgbClr val="993366"/>
            </a:gs>
            <a:gs pos="86000">
              <a:schemeClr val="accent6">
                <a:lumMod val="40000"/>
                <a:lumOff val="60000"/>
              </a:schemeClr>
            </a:gs>
            <a:gs pos="92000">
              <a:srgbClr val="99CCFF"/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0D86108-B2B0-4998-9B7E-9584BCEE5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72" y="1110836"/>
            <a:ext cx="2532769" cy="2278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61968BF-45FA-4EE0-A301-95A9FFEC8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39" y="1095781"/>
            <a:ext cx="2231707" cy="22780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23D6048-BC80-45DE-8C68-4C7913032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42" y="3781164"/>
            <a:ext cx="2231707" cy="25353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E0E3664-53E5-4F1A-88A1-F08E78E0A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02" y="3781164"/>
            <a:ext cx="2532769" cy="2547007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869073D-86B0-4A1B-858B-4765406BE7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38" y="3781164"/>
            <a:ext cx="2231707" cy="25353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 descr="pb 04.jpg">
            <a:extLst>
              <a:ext uri="{FF2B5EF4-FFF2-40B4-BE49-F238E27FC236}">
                <a16:creationId xmlns="" xmlns:a16="http://schemas.microsoft.com/office/drawing/2014/main" id="{0D18A285-0494-4DA8-B4AA-B1C900E85B7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1142" y="1136155"/>
            <a:ext cx="2231707" cy="227807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ADFF328-DB91-4649-BE1D-4AAB91855B80}"/>
              </a:ext>
            </a:extLst>
          </p:cNvPr>
          <p:cNvSpPr/>
          <p:nvPr/>
        </p:nvSpPr>
        <p:spPr>
          <a:xfrm>
            <a:off x="1348172" y="1110836"/>
            <a:ext cx="971292" cy="5580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79" tIns="42789" rIns="85579" bIns="42789" rtlCol="0" anchor="ctr"/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30B8029-48F3-4BFD-A987-CE369DB3B685}"/>
              </a:ext>
            </a:extLst>
          </p:cNvPr>
          <p:cNvSpPr/>
          <p:nvPr/>
        </p:nvSpPr>
        <p:spPr>
          <a:xfrm>
            <a:off x="4194338" y="1081198"/>
            <a:ext cx="819621" cy="472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79" tIns="42789" rIns="85579" bIns="42789" rtlCol="0" anchor="ctr"/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5472A1A-C9CF-4F9B-97F4-3B012DDD86C4}"/>
              </a:ext>
            </a:extLst>
          </p:cNvPr>
          <p:cNvSpPr/>
          <p:nvPr/>
        </p:nvSpPr>
        <p:spPr>
          <a:xfrm>
            <a:off x="6711143" y="1136155"/>
            <a:ext cx="939338" cy="472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79" tIns="42789" rIns="85579" bIns="42789" rtlCol="0" anchor="ctr"/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C70BFB5-62BF-4F79-BE94-B40083A004DF}"/>
              </a:ext>
            </a:extLst>
          </p:cNvPr>
          <p:cNvSpPr/>
          <p:nvPr/>
        </p:nvSpPr>
        <p:spPr>
          <a:xfrm>
            <a:off x="1330518" y="3774833"/>
            <a:ext cx="677269" cy="5580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79" tIns="42789" rIns="85579" bIns="42789" rtlCol="0" anchor="ctr"/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6F30791-33A5-409D-80CA-CC488A105176}"/>
              </a:ext>
            </a:extLst>
          </p:cNvPr>
          <p:cNvSpPr/>
          <p:nvPr/>
        </p:nvSpPr>
        <p:spPr>
          <a:xfrm>
            <a:off x="4194339" y="3774833"/>
            <a:ext cx="1940786" cy="5580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79" tIns="42789" rIns="85579" bIns="42789" rtlCol="0" anchor="ctr"/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চেয়ার-টেবিল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71032D5-30A2-4B16-82A6-771CC088F32C}"/>
              </a:ext>
            </a:extLst>
          </p:cNvPr>
          <p:cNvSpPr/>
          <p:nvPr/>
        </p:nvSpPr>
        <p:spPr>
          <a:xfrm>
            <a:off x="6711142" y="3781164"/>
            <a:ext cx="686217" cy="5580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79" tIns="42789" rIns="85579" bIns="42789" rtlCol="0" anchor="ctr"/>
          <a:lstStyle/>
          <a:p>
            <a:pPr algn="ctr"/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6291" y="6465331"/>
            <a:ext cx="4847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 </a:t>
            </a:r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 করিঃ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8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158</Words>
  <Application>Microsoft Office PowerPoint</Application>
  <PresentationFormat>Custom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শিখনফল: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PTI-DINAJPUR</dc:creator>
  <cp:lastModifiedBy>DPE</cp:lastModifiedBy>
  <cp:revision>82</cp:revision>
  <dcterms:created xsi:type="dcterms:W3CDTF">2019-02-28T07:57:43Z</dcterms:created>
  <dcterms:modified xsi:type="dcterms:W3CDTF">2020-03-11T17:29:42Z</dcterms:modified>
</cp:coreProperties>
</file>