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70" r:id="rId4"/>
    <p:sldId id="26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FEAAE-3BE7-4D7C-A555-CDA8EECEE76D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47149-E6E7-4E16-9484-4A8645DBB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B4286-2A26-4C4E-97B0-82A1704E15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47149-E6E7-4E16-9484-4A8645DBB3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applaus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" y="66675"/>
            <a:ext cx="8991600" cy="5010150"/>
          </a:xfrm>
          <a:blipFill>
            <a:blip r:embed="rId5"/>
            <a:stretch>
              <a:fillRect/>
            </a:stretch>
          </a:blipFill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3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3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3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sz="13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237872">
            <a:off x="-252604" y="735968"/>
            <a:ext cx="2681076" cy="509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  <a:cs typeface="NikoshBAN" pitchFamily="2" charset="0"/>
              </a:rPr>
              <a:t>সবাইকে</a:t>
            </a:r>
            <a:endParaRPr lang="en-US" sz="6000" b="1" dirty="0">
              <a:solidFill>
                <a:srgbClr val="00B050"/>
              </a:solidFill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8907775">
            <a:off x="7115040" y="3719187"/>
            <a:ext cx="2194287" cy="469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cs typeface="NikoshBAN" pitchFamily="2" charset="0"/>
              </a:rPr>
              <a:t>স্বাগত</a:t>
            </a:r>
            <a:endParaRPr lang="en-US" sz="6000" b="1" dirty="0">
              <a:solidFill>
                <a:srgbClr val="FF0000"/>
              </a:solidFill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46517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Tul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8991600" cy="5010150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990600" y="1352550"/>
            <a:ext cx="720028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3505200" cy="742950"/>
          </a:xfrm>
          <a:solidFill>
            <a:srgbClr val="66FF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600" b="1" dirty="0" smtClean="0">
                <a:solidFill>
                  <a:srgbClr val="FF0066"/>
                </a:solidFill>
              </a:rPr>
              <a:t>শিক্ষক পরিচিতি</a:t>
            </a:r>
            <a:endParaRPr lang="en-US" sz="36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4267200"/>
          </a:xfrm>
          <a:solidFill>
            <a:srgbClr val="C00000"/>
          </a:solidFill>
          <a:ln>
            <a:solidFill>
              <a:srgbClr val="008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bn-IN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মোঃশাহিদুল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ভূঁইয়া</a:t>
            </a:r>
            <a:endParaRPr lang="bn-IN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মাশিকাড়া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দেবিদ্বার,কুমিল্লা</a:t>
            </a:r>
            <a:r>
              <a:rPr lang="en-US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01717844062</a:t>
            </a:r>
            <a:endParaRPr lang="bn-BD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B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97155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পাঠ পরিচিতি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00150"/>
            <a:ext cx="4572000" cy="337630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defRPr/>
            </a:pPr>
            <a:endParaRPr lang="bn-IN" sz="4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: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নবম</a:t>
            </a:r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শিফ্‌ট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দিবা</a:t>
            </a:r>
          </a:p>
          <a:p>
            <a:pPr lvl="0">
              <a:lnSpc>
                <a:spcPct val="80000"/>
              </a:lnSpc>
              <a:defRPr/>
            </a:pP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: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ঘ</a:t>
            </a:r>
          </a:p>
          <a:p>
            <a:pPr lvl="0">
              <a:lnSpc>
                <a:spcPct val="80000"/>
              </a:lnSpc>
              <a:defRPr/>
            </a:pP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lvl="0">
              <a:lnSpc>
                <a:spcPct val="80000"/>
              </a:lnSpc>
              <a:defRPr/>
            </a:pP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সময়‌‍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: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মিনিট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8" name="Content Placeholder 4" descr="Screenshot_2020-03-05-07-51-44-266_com.crossappers.nctbbook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38800" y="1200150"/>
            <a:ext cx="2819400" cy="3394075"/>
          </a:xfrm>
        </p:spPr>
      </p:pic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143000"/>
            <a:ext cx="9067800" cy="3943350"/>
          </a:xfrm>
          <a:solidFill>
            <a:srgbClr val="00B050"/>
          </a:solid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algn="ctr">
              <a:buNone/>
            </a:pPr>
            <a:endParaRPr lang="en-US" sz="800" dirty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bn-BD" sz="11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13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অধ্যা‌য়ঃ সপ্তদশ</a:t>
            </a:r>
            <a:endParaRPr lang="en-US" sz="8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105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050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171450"/>
            <a:ext cx="6553200" cy="9144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" y="1428750"/>
            <a:ext cx="9067800" cy="361950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n-BD" sz="2800" b="1" dirty="0" smtClean="0">
                <a:cs typeface="NikoshBAN" pitchFamily="2" charset="0"/>
              </a:rPr>
              <a:t> </a:t>
            </a:r>
            <a:endParaRPr lang="en-US" sz="2800" b="1" dirty="0" smtClean="0"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50"/>
                </a:solidFill>
                <a:cs typeface="NikoshBAN" pitchFamily="2" charset="0"/>
              </a:rPr>
              <a:t>   </a:t>
            </a:r>
            <a:r>
              <a:rPr lang="bn-BD" b="1" dirty="0" smtClean="0">
                <a:solidFill>
                  <a:srgbClr val="00B050"/>
                </a:solidFill>
                <a:cs typeface="NikoshBAN" pitchFamily="2" charset="0"/>
              </a:rPr>
              <a:t>পাঠ শেষে শিক্ষার্থীরা</a:t>
            </a:r>
            <a:endParaRPr lang="en-US" b="1" dirty="0">
              <a:solidFill>
                <a:srgbClr val="00B050"/>
              </a:solidFill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বিবৃতিসহ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শ্রেণিবিন্যস্ত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উপাত্তের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প্রচুরক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নির্ণয়ের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সূত্র</a:t>
            </a: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cs typeface="NikoshBAN" pitchFamily="2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cs typeface="NikoshBAN" pitchFamily="2" charset="0"/>
              </a:rPr>
              <a:t>লিখতে</a:t>
            </a:r>
            <a:r>
              <a:rPr lang="bn-BD" b="1" dirty="0" smtClean="0">
                <a:solidFill>
                  <a:srgbClr val="FF0000"/>
                </a:solidFill>
                <a:cs typeface="NikoshBAN" pitchFamily="2" charset="0"/>
              </a:rPr>
              <a:t>  পারবে।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সূত্রের</a:t>
            </a: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সাহায্যে</a:t>
            </a: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শ্রেণিবিন্যস্ত</a:t>
            </a: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উপাত্তের</a:t>
            </a: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প্রচুরক</a:t>
            </a: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cs typeface="NikoshBAN" pitchFamily="2" charset="0"/>
              </a:rPr>
              <a:t>নির্ণয়</a:t>
            </a:r>
            <a:endParaRPr lang="en-US" b="1" dirty="0" smtClean="0">
              <a:solidFill>
                <a:srgbClr val="3333FF"/>
              </a:solidFill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333FF"/>
                </a:solidFill>
                <a:cs typeface="NikoshBAN" pitchFamily="2" charset="0"/>
              </a:rPr>
              <a:t>   </a:t>
            </a:r>
            <a:r>
              <a:rPr lang="bn-BD" b="1" dirty="0" smtClean="0">
                <a:solidFill>
                  <a:srgbClr val="3333FF"/>
                </a:solidFill>
                <a:cs typeface="NikoshBAN" pitchFamily="2" charset="0"/>
              </a:rPr>
              <a:t>করতে পারবে।</a:t>
            </a:r>
            <a:endParaRPr lang="en-US" b="1" dirty="0" smtClean="0">
              <a:solidFill>
                <a:srgbClr val="3333FF"/>
              </a:solidFill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en-US" sz="2800" b="1" dirty="0" smtClean="0">
              <a:solidFill>
                <a:srgbClr val="C00000"/>
              </a:solidFill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cs typeface="SutonnyMJ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90600" y="190500"/>
            <a:ext cx="6705600" cy="1085850"/>
          </a:xfrm>
          <a:prstGeom prst="downArrow">
            <a:avLst>
              <a:gd name="adj1" fmla="val 50000"/>
              <a:gd name="adj2" fmla="val 41795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cs typeface="NikoshBAN" pitchFamily="2" charset="0"/>
              </a:rPr>
              <a:t>শিখন ফল</a:t>
            </a:r>
            <a:endParaRPr lang="en-US" sz="4000" b="1" dirty="0">
              <a:cs typeface="NikoshBAN" pitchFamily="2" charset="0"/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810000" y="1657350"/>
            <a:ext cx="609600" cy="304800"/>
          </a:xfrm>
          <a:prstGeom prst="curvedDown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" y="285752"/>
            <a:ext cx="9067800" cy="685799"/>
          </a:xfrm>
          <a:solidFill>
            <a:srgbClr val="0066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বিবৃতিসহ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শ্রেণিবিন্যস্ত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" y="971550"/>
            <a:ext cx="9067800" cy="3962400"/>
          </a:xfrm>
          <a:solidFill>
            <a:schemeClr val="bg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3600" b="1" dirty="0" err="1" smtClean="0">
                <a:solidFill>
                  <a:srgbClr val="C00000"/>
                </a:solidFill>
                <a:cs typeface="NikoshBAN" pitchFamily="2" charset="0"/>
              </a:rPr>
              <a:t>প্রচুরক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cs typeface="NikoshBAN" pitchFamily="2" charset="0"/>
              </a:rPr>
              <a:t>L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NikoshBAN" pitchFamily="2" charset="0"/>
              </a:rPr>
              <a:t>+</a:t>
            </a:r>
            <a:r>
              <a:rPr lang="en-US" sz="24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{f</a:t>
            </a:r>
            <a:r>
              <a:rPr lang="en-US" sz="1800" b="1" dirty="0" smtClean="0">
                <a:solidFill>
                  <a:srgbClr val="C00000"/>
                </a:solidFill>
                <a:cs typeface="NikoshBAN" pitchFamily="2" charset="0"/>
              </a:rPr>
              <a:t>1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/(f</a:t>
            </a:r>
            <a:r>
              <a:rPr lang="en-US" sz="1800" b="1" dirty="0" smtClean="0">
                <a:solidFill>
                  <a:srgbClr val="C00000"/>
                </a:solidFill>
                <a:cs typeface="NikoshBAN" pitchFamily="2" charset="0"/>
              </a:rPr>
              <a:t>1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+f</a:t>
            </a:r>
            <a:r>
              <a:rPr lang="en-US" sz="1800" b="1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cs typeface="NikoshBAN" pitchFamily="2" charset="0"/>
              </a:rPr>
              <a:t>)}</a:t>
            </a:r>
            <a:r>
              <a:rPr lang="en-US" sz="2600" b="1" dirty="0" smtClean="0">
                <a:solidFill>
                  <a:srgbClr val="C00000"/>
                </a:solidFill>
                <a:cs typeface="Times New Roman"/>
              </a:rPr>
              <a:t>×</a:t>
            </a:r>
            <a:r>
              <a:rPr lang="en-US" sz="1700" b="1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NikoshBAN" pitchFamily="2" charset="0"/>
              </a:rPr>
              <a:t>h </a:t>
            </a:r>
            <a:r>
              <a:rPr lang="en-US" sz="24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800" b="1" dirty="0" err="1" smtClean="0">
                <a:solidFill>
                  <a:srgbClr val="FF0066"/>
                </a:solidFill>
                <a:cs typeface="NikoshBAN" pitchFamily="2" charset="0"/>
              </a:rPr>
              <a:t>এখানে</a:t>
            </a:r>
            <a:r>
              <a:rPr lang="en-US" sz="2800" b="1" dirty="0" smtClean="0">
                <a:solidFill>
                  <a:srgbClr val="FF0066"/>
                </a:solidFill>
                <a:cs typeface="NikoshBAN" pitchFamily="2" charset="0"/>
              </a:rPr>
              <a:t>, </a:t>
            </a:r>
            <a:r>
              <a:rPr lang="en-US" sz="2200" b="1" dirty="0" smtClean="0">
                <a:solidFill>
                  <a:srgbClr val="006600"/>
                </a:solidFill>
                <a:cs typeface="NikoshBAN" pitchFamily="2" charset="0"/>
              </a:rPr>
              <a:t>L 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=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যে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শ্রেণিতে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প্রচুরক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অবস্থিত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সে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শ্রেণির</a:t>
            </a:r>
            <a:r>
              <a:rPr lang="en-US" sz="3000" b="1" dirty="0" smtClean="0">
                <a:solidFill>
                  <a:srgbClr val="0066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6600"/>
                </a:solidFill>
                <a:cs typeface="NikoshBAN" pitchFamily="2" charset="0"/>
              </a:rPr>
              <a:t>নিম্নসীমা</a:t>
            </a:r>
            <a:endParaRPr lang="en-US" sz="3000" b="1" dirty="0" smtClean="0">
              <a:solidFill>
                <a:srgbClr val="006600"/>
              </a:solidFill>
              <a:cs typeface="NikoshBAN" pitchFamily="2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             f</a:t>
            </a:r>
            <a:r>
              <a:rPr lang="en-US" sz="1600" b="1" dirty="0" smtClean="0">
                <a:solidFill>
                  <a:srgbClr val="FF33CC"/>
                </a:solidFill>
                <a:cs typeface="NikoshBAN" pitchFamily="2" charset="0"/>
              </a:rPr>
              <a:t>1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=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প্রচুরক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শ্রেণির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গণসংখ্যা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- 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পূর্ববর্তী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শ্রেণির</a:t>
            </a:r>
            <a:r>
              <a:rPr lang="en-US" sz="2800" b="1" dirty="0" smtClean="0">
                <a:solidFill>
                  <a:srgbClr val="FF33CC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33CC"/>
                </a:solidFill>
                <a:cs typeface="NikoshBAN" pitchFamily="2" charset="0"/>
              </a:rPr>
              <a:t>গণসংখ্যা</a:t>
            </a:r>
            <a:endParaRPr lang="en-US" sz="2800" b="1" dirty="0" smtClean="0">
              <a:solidFill>
                <a:srgbClr val="FF33CC"/>
              </a:solidFill>
              <a:cs typeface="NikoshBAN" pitchFamily="2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             f</a:t>
            </a:r>
            <a:r>
              <a:rPr lang="en-US" sz="1600" b="1" dirty="0" smtClean="0">
                <a:solidFill>
                  <a:srgbClr val="FF0000"/>
                </a:solidFill>
                <a:cs typeface="NikoshBAN" pitchFamily="2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=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প্রচুরক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শ্রেণির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গণসংখ্যা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- 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পরবর্তী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শ্রেণির</a:t>
            </a:r>
            <a:r>
              <a:rPr lang="en-US" sz="2800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NikoshBAN" pitchFamily="2" charset="0"/>
              </a:rPr>
              <a:t>গণসংখ্যা</a:t>
            </a:r>
            <a:endParaRPr lang="en-US" sz="2800" b="1" dirty="0" smtClean="0">
              <a:solidFill>
                <a:srgbClr val="FF0000"/>
              </a:solidFill>
              <a:cs typeface="NikoshBAN" pitchFamily="2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002060"/>
                </a:solidFill>
                <a:cs typeface="NikoshBAN" pitchFamily="2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rgbClr val="002060"/>
                </a:solidFill>
                <a:cs typeface="NikoshBAN" pitchFamily="2" charset="0"/>
              </a:rPr>
              <a:t>  h=</a:t>
            </a:r>
            <a:r>
              <a:rPr lang="en-US" sz="2800" b="1" dirty="0" err="1" smtClean="0">
                <a:solidFill>
                  <a:srgbClr val="002060"/>
                </a:solidFill>
                <a:cs typeface="NikoshBAN" pitchFamily="2" charset="0"/>
              </a:rPr>
              <a:t>শ্রেণি</a:t>
            </a:r>
            <a:r>
              <a:rPr lang="en-US" sz="2800" b="1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cs typeface="NikoshBAN" pitchFamily="2" charset="0"/>
              </a:rPr>
              <a:t>ব্যাপ্তি</a:t>
            </a:r>
            <a:endParaRPr lang="en-US" sz="2800" b="1" dirty="0" smtClean="0">
              <a:solidFill>
                <a:srgbClr val="002060"/>
              </a:solidFill>
              <a:cs typeface="Times New Roman"/>
            </a:endParaRPr>
          </a:p>
          <a:p>
            <a:pPr algn="l">
              <a:spcBef>
                <a:spcPts val="0"/>
              </a:spcBef>
            </a:pP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9050"/>
            <a:ext cx="4343400" cy="381000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cs typeface="NikoshBAN" pitchFamily="2" charset="0"/>
              </a:rPr>
              <a:t>সমস্যা</a:t>
            </a:r>
            <a:r>
              <a:rPr lang="en-US" sz="4000" b="1" dirty="0" smtClean="0">
                <a:cs typeface="NikoshBAN" pitchFamily="2" charset="0"/>
              </a:rPr>
              <a:t> ও </a:t>
            </a:r>
            <a:r>
              <a:rPr lang="en-US" sz="4000" b="1" dirty="0" err="1" smtClean="0">
                <a:cs typeface="NikoshBAN" pitchFamily="2" charset="0"/>
              </a:rPr>
              <a:t>সমাধান</a:t>
            </a:r>
            <a:endParaRPr lang="en-US" sz="4000" b="1" dirty="0"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09575"/>
            <a:ext cx="8991600" cy="4705350"/>
          </a:xfr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err="1" smtClean="0">
                <a:solidFill>
                  <a:srgbClr val="FF0066"/>
                </a:solidFill>
                <a:cs typeface="NikoshBAN" pitchFamily="2" charset="0"/>
              </a:rPr>
              <a:t>সমস্যাঃ</a:t>
            </a:r>
            <a:r>
              <a:rPr lang="en-US" sz="112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নিচের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সারণি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থেকে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প্রচুরক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নির্ণয়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chemeClr val="tx1"/>
                </a:solidFill>
                <a:cs typeface="NikoshBAN" pitchFamily="2" charset="0"/>
              </a:rPr>
              <a:t>কর</a:t>
            </a:r>
            <a:r>
              <a:rPr lang="en-US" sz="11200" b="1" dirty="0" smtClean="0">
                <a:solidFill>
                  <a:schemeClr val="tx1"/>
                </a:solidFill>
                <a:cs typeface="NikoshBAN" pitchFamily="2" charset="0"/>
              </a:rPr>
              <a:t>।</a:t>
            </a:r>
          </a:p>
          <a:p>
            <a:pPr algn="l"/>
            <a:endParaRPr lang="en-US" sz="24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endParaRPr lang="en-US" sz="11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endParaRPr lang="en-US" sz="20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/>
            <a:r>
              <a:rPr lang="en-US" sz="11200" b="1" dirty="0" err="1" smtClean="0">
                <a:solidFill>
                  <a:srgbClr val="006600"/>
                </a:solidFill>
                <a:cs typeface="NikoshBAN" pitchFamily="2" charset="0"/>
              </a:rPr>
              <a:t>সমাধানঃ</a:t>
            </a:r>
            <a:r>
              <a:rPr lang="en-US" sz="11200" b="1" dirty="0" smtClean="0">
                <a:solidFill>
                  <a:srgbClr val="7030A0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rgbClr val="7030A0"/>
                </a:solidFill>
                <a:cs typeface="NikoshBAN" pitchFamily="2" charset="0"/>
              </a:rPr>
              <a:t>প্রচুরক</a:t>
            </a:r>
            <a:r>
              <a:rPr lang="en-US" sz="11200" b="1" dirty="0" smtClean="0">
                <a:solidFill>
                  <a:srgbClr val="7030A0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rgbClr val="7030A0"/>
                </a:solidFill>
                <a:cs typeface="NikoshBAN" pitchFamily="2" charset="0"/>
              </a:rPr>
              <a:t>নির্ণয়ের</a:t>
            </a:r>
            <a:r>
              <a:rPr lang="en-US" sz="11200" b="1" dirty="0" smtClean="0">
                <a:solidFill>
                  <a:srgbClr val="7030A0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rgbClr val="7030A0"/>
                </a:solidFill>
                <a:cs typeface="NikoshBAN" pitchFamily="2" charset="0"/>
              </a:rPr>
              <a:t>সারণি</a:t>
            </a:r>
            <a:r>
              <a:rPr lang="en-US" sz="11200" b="1" dirty="0" smtClean="0">
                <a:solidFill>
                  <a:srgbClr val="7030A0"/>
                </a:solidFill>
                <a:cs typeface="NikoshBAN" pitchFamily="2" charset="0"/>
              </a:rPr>
              <a:t> </a:t>
            </a:r>
            <a:r>
              <a:rPr lang="en-US" sz="11200" b="1" dirty="0" err="1" smtClean="0">
                <a:solidFill>
                  <a:srgbClr val="7030A0"/>
                </a:solidFill>
                <a:cs typeface="NikoshBAN" pitchFamily="2" charset="0"/>
              </a:rPr>
              <a:t>নিম্নরূপঃ</a:t>
            </a:r>
            <a:endParaRPr lang="en-US" sz="11200" b="1" dirty="0" smtClean="0">
              <a:solidFill>
                <a:srgbClr val="7030A0"/>
              </a:solidFill>
              <a:cs typeface="NikoshBAN" pitchFamily="2" charset="0"/>
            </a:endParaRPr>
          </a:p>
          <a:p>
            <a:pPr algn="l"/>
            <a:endParaRPr lang="en-US" sz="56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endParaRPr lang="en-US" sz="11200" b="1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এখানে,গণসংখ্যা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সর্বাধিক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12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আছে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61 - 70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শ্রেণিতে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।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সুতরাং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,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প্রচুরক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শ্রেণি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cs typeface="NikoshBAN" pitchFamily="2" charset="0"/>
              </a:rPr>
              <a:t>হলো</a:t>
            </a:r>
            <a:r>
              <a:rPr lang="en-US" sz="8000" b="1" dirty="0" smtClean="0">
                <a:solidFill>
                  <a:srgbClr val="00B050"/>
                </a:solidFill>
                <a:cs typeface="NikoshBAN" pitchFamily="2" charset="0"/>
              </a:rPr>
              <a:t> 61 - 70।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  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আমরা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জানি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,   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প্রচুরক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= L + {f1/(f1+f2)} ×</a:t>
            </a:r>
            <a:r>
              <a:rPr lang="en-US" sz="8000" b="1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h 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               = 61 + { 4/(4+3)}</a:t>
            </a:r>
            <a:r>
              <a:rPr lang="en-US" sz="8000" b="1" dirty="0" smtClean="0">
                <a:solidFill>
                  <a:srgbClr val="C00000"/>
                </a:solidFill>
                <a:cs typeface="Times New Roman"/>
              </a:rPr>
              <a:t>×10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Times New Roman"/>
              </a:rPr>
              <a:t>                                                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=</a:t>
            </a:r>
            <a:r>
              <a:rPr lang="en-US" sz="8000" b="1" dirty="0" smtClean="0">
                <a:solidFill>
                  <a:srgbClr val="C00000"/>
                </a:solidFill>
                <a:cs typeface="Times New Roman"/>
              </a:rPr>
              <a:t> 61 + (4/7)× 10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Times New Roman"/>
              </a:rPr>
              <a:t>                                                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= 61 + 40/7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               = 61 + 5.7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               = 66.7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           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সুতরাং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,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নির্ণেয়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C00000"/>
                </a:solidFill>
                <a:cs typeface="NikoshBAN" pitchFamily="2" charset="0"/>
              </a:rPr>
              <a:t>প্রচুরক</a:t>
            </a:r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= 66.7</a:t>
            </a:r>
          </a:p>
          <a:p>
            <a:pPr algn="l"/>
            <a:r>
              <a:rPr lang="en-US" sz="8000" b="1" dirty="0" smtClean="0">
                <a:solidFill>
                  <a:srgbClr val="C00000"/>
                </a:solidFill>
                <a:cs typeface="NikoshBAN" pitchFamily="2" charset="0"/>
              </a:rPr>
              <a:t>   </a:t>
            </a:r>
            <a:endParaRPr lang="en-US" sz="5900" b="1" dirty="0" smtClean="0">
              <a:solidFill>
                <a:srgbClr val="C00000"/>
              </a:solidFill>
              <a:cs typeface="NikoshBAN" pitchFamily="2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2" y="895350"/>
          <a:ext cx="8458201" cy="617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6168"/>
                <a:gridCol w="1004935"/>
                <a:gridCol w="1088679"/>
                <a:gridCol w="1004935"/>
                <a:gridCol w="1004935"/>
                <a:gridCol w="1088679"/>
                <a:gridCol w="1004935"/>
                <a:gridCol w="1004935"/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শ্রেণি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ব্যাপ্তি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31- 40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41 - 50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51- 60 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61 - 70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71 - 80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r>
                        <a:rPr lang="en-US" sz="1400" baseline="0" dirty="0" smtClean="0"/>
                        <a:t> - 90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- 100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গণসংখ্যা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2" y="1990725"/>
          <a:ext cx="8610601" cy="617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8801"/>
                <a:gridCol w="1023042"/>
                <a:gridCol w="1108295"/>
                <a:gridCol w="1023042"/>
                <a:gridCol w="1023042"/>
                <a:gridCol w="1108295"/>
                <a:gridCol w="1023042"/>
                <a:gridCol w="1023042"/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</a:rPr>
                        <a:t>শ্রেণি</a:t>
                      </a:r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</a:rPr>
                        <a:t>ব্যাপ্তি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31- 40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41 - 50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51- 60 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61 - 70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71 - 80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81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</a:rPr>
                        <a:t> - 90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91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- 100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</a:rPr>
                        <a:t>গণসংখ্যা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5066110" y="3981847"/>
            <a:ext cx="144859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324600" y="3105150"/>
          <a:ext cx="2286000" cy="190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</a:tblGrid>
              <a:tr h="190881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66"/>
                          </a:solidFill>
                        </a:rPr>
                        <a:t>এখানে</a:t>
                      </a:r>
                      <a:r>
                        <a:rPr lang="en-US" sz="1800" b="1" dirty="0" smtClean="0">
                          <a:solidFill>
                            <a:srgbClr val="FF0066"/>
                          </a:solidFill>
                        </a:rPr>
                        <a:t>,</a:t>
                      </a:r>
                      <a:r>
                        <a:rPr lang="en-US" sz="1800" b="1" baseline="0" dirty="0" smtClean="0">
                          <a:solidFill>
                            <a:srgbClr val="FF0066"/>
                          </a:solidFill>
                        </a:rPr>
                        <a:t>  L </a:t>
                      </a:r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=</a:t>
                      </a:r>
                      <a:r>
                        <a:rPr lang="en-US" sz="1800" b="1" baseline="0" dirty="0" smtClean="0">
                          <a:solidFill>
                            <a:srgbClr val="FF0066"/>
                          </a:solidFill>
                        </a:rPr>
                        <a:t> 61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FF0066"/>
                          </a:solidFill>
                        </a:rPr>
                        <a:t>              </a:t>
                      </a:r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f</a:t>
                      </a:r>
                      <a:r>
                        <a:rPr lang="en-US" sz="1100" b="1" baseline="0" dirty="0" smtClean="0">
                          <a:solidFill>
                            <a:srgbClr val="FF0066"/>
                          </a:solidFill>
                        </a:rPr>
                        <a:t>1</a:t>
                      </a:r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 = 12 - 8 = 4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             f</a:t>
                      </a:r>
                      <a:r>
                        <a:rPr lang="en-US" sz="1100" b="1" baseline="0" dirty="0" smtClean="0">
                          <a:solidFill>
                            <a:srgbClr val="FF0066"/>
                          </a:solidFill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 = 12 - 9 = 3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   </a:t>
                      </a:r>
                      <a:r>
                        <a:rPr lang="en-US" sz="2000" b="1" baseline="0" dirty="0" err="1" smtClean="0">
                          <a:solidFill>
                            <a:srgbClr val="FF0066"/>
                          </a:solidFill>
                        </a:rPr>
                        <a:t>এবং</a:t>
                      </a:r>
                      <a:r>
                        <a:rPr lang="en-US" sz="2000" b="1" baseline="0" dirty="0" smtClean="0">
                          <a:solidFill>
                            <a:srgbClr val="FF0066"/>
                          </a:solidFill>
                        </a:rPr>
                        <a:t>   h = 10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9050"/>
            <a:ext cx="2133600" cy="571500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err="1" smtClean="0">
                <a:cs typeface="NikoshBAN" pitchFamily="2" charset="0"/>
              </a:rPr>
              <a:t>মূল্যায়ন</a:t>
            </a:r>
            <a:endParaRPr lang="en-US" sz="4000" b="1" dirty="0"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38175"/>
            <a:ext cx="8991600" cy="4476750"/>
          </a:xfrm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12800" b="1" dirty="0" err="1" smtClean="0">
                <a:solidFill>
                  <a:srgbClr val="00B0F0"/>
                </a:solidFill>
                <a:cs typeface="NikoshBAN" pitchFamily="2" charset="0"/>
              </a:rPr>
              <a:t>সমস্যাঃ</a:t>
            </a:r>
            <a:r>
              <a:rPr lang="en-US" sz="128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নিম্নে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প্রদত্ত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গণসংখ্যা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নিবেশণ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সারণি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থেকে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প্রচুরক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নির্ণয়</a:t>
            </a:r>
            <a:r>
              <a:rPr lang="en-US" sz="9600" b="1" dirty="0" smtClean="0">
                <a:solidFill>
                  <a:srgbClr val="00B0F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cs typeface="NikoshBAN" pitchFamily="2" charset="0"/>
              </a:rPr>
              <a:t>করঃ</a:t>
            </a:r>
            <a:endParaRPr lang="en-US" sz="12800" b="1" dirty="0" smtClean="0">
              <a:solidFill>
                <a:srgbClr val="00B0F0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27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27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27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27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38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38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38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45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endParaRPr lang="en-US" sz="7200" dirty="0" smtClean="0">
              <a:solidFill>
                <a:schemeClr val="tx1"/>
              </a:solidFill>
              <a:cs typeface="NikoshBAN" pitchFamily="2" charset="0"/>
            </a:endParaRPr>
          </a:p>
          <a:p>
            <a:pPr algn="l">
              <a:spcBef>
                <a:spcPts val="0"/>
              </a:spcBef>
            </a:pPr>
            <a:r>
              <a:rPr lang="en-US" sz="9600" b="1" dirty="0" err="1" smtClean="0">
                <a:solidFill>
                  <a:srgbClr val="7030A0"/>
                </a:solidFill>
                <a:cs typeface="NikoshBAN" pitchFamily="2" charset="0"/>
              </a:rPr>
              <a:t>সমাধানঃ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প্রদত্ত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সারণিতে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গণসংখ্যা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সর্বাধিক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20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আছে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( 60 - 64 )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শ্রেণিতে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। </a:t>
            </a:r>
          </a:p>
          <a:p>
            <a:pPr algn="l">
              <a:spcBef>
                <a:spcPts val="0"/>
              </a:spcBef>
            </a:pP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                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সুতরাং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,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উক্ত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শ্রেণিতে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প্রচুরক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cs typeface="NikoshBAN" pitchFamily="2" charset="0"/>
              </a:rPr>
              <a:t>বিদ্যমান</a:t>
            </a:r>
            <a:r>
              <a:rPr lang="en-US" sz="9600" b="1" dirty="0" smtClean="0">
                <a:solidFill>
                  <a:srgbClr val="00B050"/>
                </a:solidFill>
                <a:cs typeface="NikoshBAN" pitchFamily="2" charset="0"/>
              </a:rPr>
              <a:t>।</a:t>
            </a:r>
          </a:p>
          <a:p>
            <a:pPr algn="l"/>
            <a:r>
              <a:rPr lang="en-US" sz="8800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আমরা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জানি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,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প্রচুরক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 = L + {f</a:t>
            </a:r>
            <a:r>
              <a:rPr lang="en-US" sz="5600" b="1" dirty="0" smtClean="0">
                <a:solidFill>
                  <a:srgbClr val="C00000"/>
                </a:solidFill>
                <a:cs typeface="NikoshBAN" pitchFamily="2" charset="0"/>
              </a:rPr>
              <a:t>1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/(f</a:t>
            </a:r>
            <a:r>
              <a:rPr lang="en-US" sz="5600" b="1" dirty="0" smtClean="0">
                <a:solidFill>
                  <a:srgbClr val="C00000"/>
                </a:solidFill>
                <a:cs typeface="NikoshBAN" pitchFamily="2" charset="0"/>
              </a:rPr>
              <a:t>1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+f</a:t>
            </a:r>
            <a:r>
              <a:rPr lang="en-US" sz="5600" b="1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)}</a:t>
            </a:r>
            <a:r>
              <a:rPr lang="en-US" sz="6400" b="1" dirty="0" smtClean="0">
                <a:solidFill>
                  <a:srgbClr val="C00000"/>
                </a:solidFill>
                <a:cs typeface="Times New Roman"/>
              </a:rPr>
              <a:t>× 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h 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= 60 + { 10/(10+8)}</a:t>
            </a:r>
            <a:r>
              <a:rPr lang="en-US" sz="7200" b="1" dirty="0" smtClean="0">
                <a:solidFill>
                  <a:srgbClr val="C00000"/>
                </a:solidFill>
                <a:cs typeface="Times New Roman"/>
              </a:rPr>
              <a:t>×</a:t>
            </a:r>
            <a:r>
              <a:rPr lang="en-US" sz="8800" b="1" dirty="0" smtClean="0">
                <a:solidFill>
                  <a:srgbClr val="C00000"/>
                </a:solidFill>
                <a:cs typeface="Times New Roman"/>
              </a:rPr>
              <a:t>5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Times New Roman"/>
              </a:rPr>
              <a:t>                                 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=</a:t>
            </a:r>
            <a:r>
              <a:rPr lang="en-US" sz="8800" b="1" dirty="0" smtClean="0">
                <a:solidFill>
                  <a:srgbClr val="C00000"/>
                </a:solidFill>
                <a:cs typeface="Times New Roman"/>
              </a:rPr>
              <a:t> 60 + (10/18)×5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Times New Roman"/>
              </a:rPr>
              <a:t>                                 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= 60 + 50/18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= 60 + 2.78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                                = 62.78</a:t>
            </a:r>
          </a:p>
          <a:p>
            <a:pPr algn="l"/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সুতরাং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,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নির্ণেয়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cs typeface="NikoshBAN" pitchFamily="2" charset="0"/>
              </a:rPr>
              <a:t>প্রচুরক</a:t>
            </a:r>
            <a:r>
              <a:rPr lang="en-US" sz="8800" b="1" dirty="0" smtClean="0">
                <a:solidFill>
                  <a:srgbClr val="C00000"/>
                </a:solidFill>
                <a:cs typeface="NikoshBAN" pitchFamily="2" charset="0"/>
              </a:rPr>
              <a:t> = 62.78</a:t>
            </a:r>
          </a:p>
          <a:p>
            <a:pPr algn="l"/>
            <a:r>
              <a:rPr lang="en-US" sz="7200" b="1" dirty="0" smtClean="0">
                <a:solidFill>
                  <a:srgbClr val="C00000"/>
                </a:solidFill>
                <a:cs typeface="NikoshBAN" pitchFamily="2" charset="0"/>
              </a:rPr>
              <a:t>   </a:t>
            </a:r>
          </a:p>
          <a:p>
            <a:pPr algn="l">
              <a:spcBef>
                <a:spcPts val="0"/>
              </a:spcBef>
            </a:pPr>
            <a:endParaRPr lang="en-US" sz="2700" dirty="0">
              <a:solidFill>
                <a:schemeClr val="tx1"/>
              </a:solidFill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3" y="1200150"/>
          <a:ext cx="8077199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1325"/>
                <a:gridCol w="1089061"/>
                <a:gridCol w="1179815"/>
                <a:gridCol w="1089061"/>
                <a:gridCol w="1089061"/>
                <a:gridCol w="1179815"/>
                <a:gridCol w="1089061"/>
              </a:tblGrid>
              <a:tr h="2876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শ্রেণি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ব্যাপ্তি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45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- 49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50 - 54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55- 59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60 - 64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65 - 69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70 - 74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গণসংখ্যা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4458098" y="3676253"/>
            <a:ext cx="144859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2952750"/>
          <a:ext cx="3200400" cy="208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</a:tblGrid>
              <a:tr h="2080260"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rgbClr val="FF0066"/>
                          </a:solidFill>
                        </a:rPr>
                        <a:t>এখানে</a:t>
                      </a:r>
                      <a:r>
                        <a:rPr lang="en-US" sz="2200" b="1" dirty="0" smtClean="0">
                          <a:solidFill>
                            <a:srgbClr val="FF0066"/>
                          </a:solidFill>
                        </a:rPr>
                        <a:t>,</a:t>
                      </a:r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 L = 60</a:t>
                      </a:r>
                    </a:p>
                    <a:p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              f</a:t>
                      </a:r>
                      <a:r>
                        <a:rPr lang="en-US" sz="1400" b="1" baseline="0" dirty="0" smtClean="0">
                          <a:solidFill>
                            <a:srgbClr val="FF0066"/>
                          </a:solidFill>
                        </a:rPr>
                        <a:t>1 </a:t>
                      </a:r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= 20 - 10 = 10</a:t>
                      </a:r>
                    </a:p>
                    <a:p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              f</a:t>
                      </a:r>
                      <a:r>
                        <a:rPr lang="en-US" sz="1400" b="1" baseline="0" dirty="0" smtClean="0">
                          <a:solidFill>
                            <a:srgbClr val="FF0066"/>
                          </a:solidFill>
                        </a:rPr>
                        <a:t>2 </a:t>
                      </a:r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= 20 - 12 = 8</a:t>
                      </a:r>
                    </a:p>
                    <a:p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   </a:t>
                      </a:r>
                      <a:r>
                        <a:rPr lang="en-US" sz="2200" b="1" baseline="0" dirty="0" err="1" smtClean="0">
                          <a:solidFill>
                            <a:srgbClr val="FF0066"/>
                          </a:solidFill>
                        </a:rPr>
                        <a:t>এবং</a:t>
                      </a:r>
                      <a:r>
                        <a:rPr lang="en-US" sz="2200" b="1" baseline="0" dirty="0" smtClean="0">
                          <a:solidFill>
                            <a:srgbClr val="FF0066"/>
                          </a:solidFill>
                        </a:rPr>
                        <a:t>   h = 5</a:t>
                      </a:r>
                      <a:endParaRPr lang="en-US" sz="2200" b="1" dirty="0">
                        <a:solidFill>
                          <a:srgbClr val="FF006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800350"/>
          <a:ext cx="8534400" cy="880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5600"/>
                <a:gridCol w="1066800"/>
                <a:gridCol w="990600"/>
                <a:gridCol w="1295400"/>
                <a:gridCol w="1219200"/>
                <a:gridCol w="1066800"/>
              </a:tblGrid>
              <a:tr h="44653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প্রাপ্ত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নম্বরের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শেণি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ব্যবধান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১ - </a:t>
                      </a:r>
                      <a:r>
                        <a:rPr lang="en-US" sz="1800" dirty="0" smtClean="0">
                          <a:latin typeface="NikoshBAN" pitchFamily="2" charset="0"/>
                        </a:rPr>
                        <a:t>১০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১১</a:t>
                      </a:r>
                      <a:r>
                        <a:rPr lang="en-US" sz="1800" dirty="0" smtClean="0"/>
                        <a:t> </a:t>
                      </a:r>
                      <a:r>
                        <a:rPr lang="bn-BD" sz="1800" baseline="0" dirty="0" smtClean="0"/>
                        <a:t>-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bn-BD" sz="1800" baseline="0" dirty="0" smtClean="0"/>
                        <a:t>২০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২১ - ৩০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৩১ - ৪০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৪১- ৫০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গণসংখ্যা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৮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১২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১৫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১৮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chemeClr val="bg1"/>
                          </a:solidFill>
                        </a:rPr>
                        <a:t>৭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940064"/>
            <a:ext cx="8839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defRPr/>
            </a:pPr>
            <a:r>
              <a:rPr lang="en-US" sz="30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cs typeface="NikoshBAN" pitchFamily="2" charset="0"/>
              </a:rPr>
              <a:t>সমস্যাঃ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প্রদত্ত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গণসংখ্যা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সারণি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থেকে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প্রচুরক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নির্ণয়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  <a:cs typeface="NikoshBAN" pitchFamily="2" charset="0"/>
              </a:rPr>
              <a:t>কর</a:t>
            </a:r>
            <a:r>
              <a:rPr lang="en-US" sz="3000" b="1" dirty="0" smtClean="0">
                <a:solidFill>
                  <a:srgbClr val="FF0066"/>
                </a:solidFill>
                <a:cs typeface="NikoshBAN" pitchFamily="2" charset="0"/>
              </a:rPr>
              <a:t>।</a:t>
            </a:r>
          </a:p>
        </p:txBody>
      </p:sp>
      <p:sp>
        <p:nvSpPr>
          <p:cNvPr id="6" name="Cloud 5"/>
          <p:cNvSpPr/>
          <p:nvPr/>
        </p:nvSpPr>
        <p:spPr>
          <a:xfrm>
            <a:off x="1524000" y="342900"/>
            <a:ext cx="6629400" cy="1162050"/>
          </a:xfrm>
          <a:prstGeom prst="clou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cs typeface="NikoshBAN" pitchFamily="2" charset="0"/>
              </a:rPr>
              <a:t>কাজ</a:t>
            </a:r>
            <a:endParaRPr lang="en-US" sz="6000" b="1" dirty="0">
              <a:solidFill>
                <a:srgbClr val="FF0000"/>
              </a:solidFill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469</Words>
  <Application>Microsoft Office PowerPoint</Application>
  <PresentationFormat>On-screen Show (16:9)</PresentationFormat>
  <Paragraphs>156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</vt:lpstr>
      <vt:lpstr>শিক্ষক পরিচিতি</vt:lpstr>
      <vt:lpstr>পাঠ পরিচিতি</vt:lpstr>
      <vt:lpstr>Slide 4</vt:lpstr>
      <vt:lpstr>Slide 5</vt:lpstr>
      <vt:lpstr>   বিবৃতিসহ শ্রেণিবিন্যস্ত উপাত্তের প্রচুরক নির্ণয়ের সূত্র :</vt:lpstr>
      <vt:lpstr>সমস্যা ও সমাধান</vt:lpstr>
      <vt:lpstr>মূল্যায়ন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51</cp:revision>
  <dcterms:created xsi:type="dcterms:W3CDTF">2006-08-16T00:00:00Z</dcterms:created>
  <dcterms:modified xsi:type="dcterms:W3CDTF">2020-03-11T14:29:15Z</dcterms:modified>
</cp:coreProperties>
</file>