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64" r:id="rId3"/>
    <p:sldId id="265" r:id="rId4"/>
    <p:sldId id="266" r:id="rId5"/>
    <p:sldId id="277" r:id="rId6"/>
    <p:sldId id="267" r:id="rId7"/>
    <p:sldId id="268" r:id="rId8"/>
    <p:sldId id="269" r:id="rId9"/>
    <p:sldId id="270" r:id="rId10"/>
    <p:sldId id="276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7302-4AFC-406F-AC1A-05673ED0EC7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BCF12-5A71-4647-99F5-C47A8009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0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F947-13C0-446B-B73B-EE09DB4C86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18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           বিঃদ্রঃ</a:t>
            </a:r>
            <a:r>
              <a:rPr lang="bn-IN" baseline="0" dirty="0" smtClean="0"/>
              <a:t> </a:t>
            </a:r>
            <a:r>
              <a:rPr lang="bn-IN" dirty="0" smtClean="0"/>
              <a:t>পাঠ্যপুস্তক</a:t>
            </a:r>
            <a:r>
              <a:rPr lang="bn-IN" baseline="0" dirty="0" smtClean="0"/>
              <a:t> থেকে ইতিহাস শব্দটির উৎপত্তি এবং ইতিহাস ও </a:t>
            </a: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 অংশটুকু</a:t>
            </a:r>
            <a:r>
              <a:rPr lang="bn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পড়তে দিবো।</a:t>
            </a:r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F947-13C0-446B-B73B-EE09DB4C86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33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F947-13C0-446B-B73B-EE09DB4C86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57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  বিঃদ্রঃ</a:t>
            </a:r>
            <a:r>
              <a:rPr lang="bn-IN" baseline="0" dirty="0" smtClean="0"/>
              <a:t> </a:t>
            </a:r>
            <a:r>
              <a:rPr lang="bn-IN" dirty="0" smtClean="0"/>
              <a:t>শুভেছা</a:t>
            </a:r>
            <a:r>
              <a:rPr lang="bn-IN" baseline="0" dirty="0" smtClean="0"/>
              <a:t> বিনিময় করে ইতিহাস বিষয়টি সম্পর্কে প্রশ্নোত্তরের মাধ্যমে শিক্ষার্থীদের প্রাথমিক ধারণা দিয়ে ক্লাশটি শুরু করবো।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F947-13C0-446B-B73B-EE09DB4C86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7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0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5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4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7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0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7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3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8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59C22-3B18-4357-BD87-A7AC92EF295C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1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92361" cy="7020232"/>
          </a:xfrm>
          <a:prstGeom prst="rect">
            <a:avLst/>
          </a:prstGeom>
        </p:spPr>
      </p:pic>
      <p:sp>
        <p:nvSpPr>
          <p:cNvPr id="2" name="Flowchart: Punched Tape 1"/>
          <p:cNvSpPr/>
          <p:nvPr/>
        </p:nvSpPr>
        <p:spPr>
          <a:xfrm>
            <a:off x="364272" y="269123"/>
            <a:ext cx="4276164" cy="2037979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27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1439" y="150125"/>
            <a:ext cx="4476465" cy="9689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57648" y="177420"/>
            <a:ext cx="2238233" cy="73785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46" y="1555846"/>
            <a:ext cx="3753135" cy="33437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682388" y="1446663"/>
            <a:ext cx="6605516" cy="50223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তে ময়নামতি যাদুঘরে প্রদর্শিত ঐতিহাসিক বস্তুগুলোর একটি তালিকা প্রস্তুত করো।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37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iped Right Arrow 1"/>
          <p:cNvSpPr/>
          <p:nvPr/>
        </p:nvSpPr>
        <p:spPr>
          <a:xfrm>
            <a:off x="2869808" y="0"/>
            <a:ext cx="5894363" cy="1463040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 সংজ্ঞাঃ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78" y="1463040"/>
            <a:ext cx="11760591" cy="13645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কার -এর ভাষায় বলা যায় যে, ইতিহাস হলো বর্তমান ও অতীতের মধ্যে এক অন্তহীন সংলাপ।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78" y="2926081"/>
            <a:ext cx="11760591" cy="9706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 ড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জনসনও ঘটে যাওয়া ঘটনাকেই ইতিহাস  বলেছেন।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75" y="4079632"/>
            <a:ext cx="11760591" cy="13645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হেরোডোটাস বিশ্বাস করতেন, ইতিহাস হলো যা সত্যিকার অর্থে ছিল বা সংঘটিত হয়েছিল তা অনুসন্ধান  করা ও লেখা।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75" y="5662248"/>
            <a:ext cx="11760591" cy="11957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 ইতিহাসের জনক জার্মান ঐতিহাসিক লিওপোল্ড ফন্ র‍্যাংকে মনে করেন, প্রকৃতপক্ষে যা ঘটেছিল তার অনুসন্ধান ও তার সত্য বিবরণই ইতিহাস।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2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066" y="-2764"/>
            <a:ext cx="8458200" cy="836154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485194" y="-2764"/>
            <a:ext cx="2238233" cy="73785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692066" y="1617260"/>
            <a:ext cx="7155397" cy="859809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	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ইতিহাস কী?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715672" y="3002507"/>
            <a:ext cx="7131791" cy="859809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ইতিহাস বলতে কী বুঝ?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715672" y="4646186"/>
            <a:ext cx="7131791" cy="859809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ঐতিহ্য বলতে কী বোঝায়?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4054" y="192563"/>
            <a:ext cx="6074401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548" y="1411662"/>
            <a:ext cx="5343414" cy="36447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964099" y="5444485"/>
            <a:ext cx="826380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 পাঠের প্রয়োজনীয়তা কী</a:t>
            </a:r>
            <a:r>
              <a:rPr lang="bn-BD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4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799" y="539356"/>
            <a:ext cx="2329062" cy="550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NikoshBAN" pitchFamily="2" charset="0"/>
                <a:ea typeface="Segoe UI" pitchFamily="34" charset="0"/>
                <a:cs typeface="NikoshBAN" pitchFamily="2" charset="0"/>
              </a:rPr>
              <a:t>ধ</a:t>
            </a:r>
            <a:endParaRPr lang="bn-IN" sz="88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NikoshBAN" pitchFamily="2" charset="0"/>
              <a:ea typeface="Segoe UI" pitchFamily="34" charset="0"/>
              <a:cs typeface="NikoshBAN" pitchFamily="2" charset="0"/>
            </a:endParaRPr>
          </a:p>
          <a:p>
            <a:pPr algn="ctr"/>
            <a:r>
              <a:rPr lang="bn-BD" sz="8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NikoshBAN" pitchFamily="2" charset="0"/>
                <a:ea typeface="Segoe UI" pitchFamily="34" charset="0"/>
                <a:cs typeface="NikoshBAN" pitchFamily="2" charset="0"/>
              </a:rPr>
              <a:t>ন্য</a:t>
            </a:r>
            <a:endParaRPr lang="bn-IN" sz="88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NikoshBAN" pitchFamily="2" charset="0"/>
              <a:ea typeface="Segoe UI" pitchFamily="34" charset="0"/>
              <a:cs typeface="NikoshBAN" pitchFamily="2" charset="0"/>
            </a:endParaRPr>
          </a:p>
          <a:p>
            <a:pPr algn="ctr"/>
            <a:r>
              <a:rPr lang="bn-BD" sz="8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NikoshBAN" pitchFamily="2" charset="0"/>
                <a:ea typeface="Segoe UI" pitchFamily="34" charset="0"/>
                <a:cs typeface="NikoshBAN" pitchFamily="2" charset="0"/>
              </a:rPr>
              <a:t>বা</a:t>
            </a:r>
            <a:endParaRPr lang="bn-IN" sz="88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NikoshBAN" pitchFamily="2" charset="0"/>
              <a:ea typeface="Segoe UI" pitchFamily="34" charset="0"/>
              <a:cs typeface="NikoshBAN" pitchFamily="2" charset="0"/>
            </a:endParaRPr>
          </a:p>
          <a:p>
            <a:pPr algn="ctr"/>
            <a:r>
              <a:rPr lang="bn-BD" sz="8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NikoshBAN" pitchFamily="2" charset="0"/>
                <a:ea typeface="Segoe UI" pitchFamily="34" charset="0"/>
                <a:cs typeface="NikoshBAN" pitchFamily="2" charset="0"/>
              </a:rPr>
              <a:t>দ</a:t>
            </a:r>
            <a:endParaRPr lang="en-US" sz="8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72" y="539356"/>
            <a:ext cx="5320299" cy="63186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39356"/>
            <a:ext cx="3810000" cy="2878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559877"/>
            <a:ext cx="3810000" cy="308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-1.85185E-6 L -3.54167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-3.7037E-6 L -3.54167E-6 -0.07222 " pathEditMode="relative" rAng="0" ptsTypes="AA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-4.07407E-6 L -3.54167E-6 -0.07222 " pathEditMode="relative" rAng="0" ptsTypes="AA">
                                      <p:cBhvr>
                                        <p:cTn id="2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4.07407E-6 L -2.08333E-6 -0.07223 " pathEditMode="relative" rAng="0" ptsTypes="AA">
                                      <p:cBhvr>
                                        <p:cTn id="3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52968" y="0"/>
            <a:ext cx="5404513" cy="96899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25" y="1041008"/>
            <a:ext cx="4217158" cy="47424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52968" y="5812273"/>
            <a:ext cx="5498366" cy="8273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শ্রেণি, পাঠঃ ইতিহাস ও ঐতিহ্যের ধারণা, 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প্রথম, সময়ঃ ৫০ মিনিট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61749" y="3667832"/>
            <a:ext cx="3962400" cy="2555547"/>
          </a:xfrm>
          <a:prstGeom prst="rect">
            <a:avLst/>
          </a:prstGeom>
          <a:gradFill rotWithShape="1">
            <a:gsLst>
              <a:gs pos="0">
                <a:srgbClr val="9D90A0">
                  <a:tint val="50000"/>
                  <a:satMod val="300000"/>
                </a:srgbClr>
              </a:gs>
              <a:gs pos="35000">
                <a:srgbClr val="9D90A0">
                  <a:tint val="37000"/>
                  <a:satMod val="300000"/>
                </a:srgbClr>
              </a:gs>
              <a:gs pos="100000">
                <a:srgbClr val="9D90A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D90A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4000" b="1" dirty="0" smtClean="0">
                <a:ln w="12700">
                  <a:solidFill>
                    <a:srgbClr val="242852">
                      <a:satMod val="155000"/>
                    </a:srgbClr>
                  </a:solidFill>
                  <a:prstDash val="solid"/>
                </a:ln>
                <a:solidFill>
                  <a:srgbClr val="ACCB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মিজানুর রহমান</a:t>
            </a:r>
            <a:r>
              <a:rPr lang="en-US" sz="4000" b="1" dirty="0" smtClean="0">
                <a:ln w="12700">
                  <a:solidFill>
                    <a:srgbClr val="242852">
                      <a:satMod val="155000"/>
                    </a:srgbClr>
                  </a:solidFill>
                  <a:prstDash val="solid"/>
                </a:ln>
                <a:solidFill>
                  <a:srgbClr val="ACCB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kumimoji="0" lang="bn-BD" sz="4000" b="1" i="0" u="none" strike="noStrike" kern="1200" cap="none" spc="0" normalizeH="0" baseline="0" noProof="0" dirty="0" smtClean="0">
              <a:ln w="12700">
                <a:solidFill>
                  <a:srgbClr val="242852">
                    <a:satMod val="155000"/>
                  </a:srgbClr>
                </a:solidFill>
                <a:prstDash val="solid"/>
              </a:ln>
              <a:solidFill>
                <a:srgbClr val="ACCBF9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বত্রিশ হাজারী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উচ্চ বিদ্যালয়।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3200" noProof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সদর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, </a:t>
            </a: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লালমনিরহাট</a:t>
            </a:r>
            <a:r>
              <a:rPr lang="bn-IN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13" y="968992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5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76" y="3963117"/>
            <a:ext cx="5770302" cy="26197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76" y="711233"/>
            <a:ext cx="5770302" cy="29302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8" y="711232"/>
            <a:ext cx="5847107" cy="29302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le 7"/>
          <p:cNvSpPr/>
          <p:nvPr/>
        </p:nvSpPr>
        <p:spPr>
          <a:xfrm>
            <a:off x="81888" y="112295"/>
            <a:ext cx="12023678" cy="4328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ছবি গুলো কীসের প্রতীক বহন করে-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89" y="3963116"/>
            <a:ext cx="5818315" cy="26197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5289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0" y="101079"/>
            <a:ext cx="11904200" cy="65863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1543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96"/>
            <a:ext cx="12192000" cy="6885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1347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374176" y="1304728"/>
            <a:ext cx="1144364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.....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9669" y="2402007"/>
            <a:ext cx="11273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 শব্দের উৎপত্তি সম্পর্কে বলতে এবং ইতিহাস ও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ঐতিহ্যের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 ব্যাখা করতে পারবে।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ইতিহাস ও ঐতিহ্য জানার প্রতি আগ্রহি হবে।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6418" y="179313"/>
            <a:ext cx="5514535" cy="9425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2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5" y="0"/>
            <a:ext cx="4811151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371471" y="1055077"/>
            <a:ext cx="3699803" cy="316523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চৈনিক পরিব্রাজক হিউয়েন সাং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62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066" y="-2764"/>
            <a:ext cx="8458200" cy="836154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bn-BD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485194" y="-2764"/>
            <a:ext cx="2238233" cy="73785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692066" y="1617260"/>
            <a:ext cx="7155397" cy="156203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কোন শব্দ থেকে ইতিহাস শব্দটি এসেছে?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715672" y="4079632"/>
            <a:ext cx="7131791" cy="142636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ইতিহাসের জনক কে?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928" y="1445455"/>
            <a:ext cx="3658881" cy="4206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865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6" y="0"/>
            <a:ext cx="11989274" cy="61414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7355" y="6141493"/>
            <a:ext cx="9717206" cy="7165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 জনক হেরোডোটাস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8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240</Words>
  <Application>Microsoft Office PowerPoint</Application>
  <PresentationFormat>Widescreen</PresentationFormat>
  <Paragraphs>44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Segoe UI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DIPEN SEN</dc:creator>
  <cp:lastModifiedBy>HP</cp:lastModifiedBy>
  <cp:revision>23</cp:revision>
  <dcterms:created xsi:type="dcterms:W3CDTF">2017-09-17T19:00:17Z</dcterms:created>
  <dcterms:modified xsi:type="dcterms:W3CDTF">2019-06-12T09:56:58Z</dcterms:modified>
</cp:coreProperties>
</file>