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84" r:id="rId9"/>
    <p:sldId id="266" r:id="rId10"/>
    <p:sldId id="264" r:id="rId11"/>
    <p:sldId id="285" r:id="rId12"/>
    <p:sldId id="263" r:id="rId13"/>
    <p:sldId id="281" r:id="rId14"/>
    <p:sldId id="286"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8" d="100"/>
          <a:sy n="98" d="100"/>
        </p:scale>
        <p:origin x="-72" y="11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3/11/2020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3/11/2020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3/11/2020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3/11/2020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3/11/2020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2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5.jpeg"/><Relationship Id="rId7"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image" Target="../media/image7.jpeg"/><Relationship Id="rId4" Type="http://schemas.openxmlformats.org/officeDocument/2006/relationships/image" Target="../media/image6.jpeg"/><Relationship Id="rId9" Type="http://schemas.openxmlformats.org/officeDocument/2006/relationships/image" Target="../media/image10.jpeg"/></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i\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600" y="533400"/>
            <a:ext cx="8432799" cy="553138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133600" y="990600"/>
            <a:ext cx="3429000" cy="762000"/>
          </a:xfrm>
          <a:prstGeom prst="rect">
            <a:avLst/>
          </a:prstGeom>
          <a:noFill/>
        </p:spPr>
        <p:txBody>
          <a:bodyPr wrap="square" rtlCol="0">
            <a:prstTxWarp prst="textDoubleWave1">
              <a:avLst/>
            </a:prstTxWarp>
            <a:spAutoFit/>
            <a:scene3d>
              <a:camera prst="orthographicFront"/>
              <a:lightRig rig="soft" dir="t">
                <a:rot lat="0" lon="0" rev="10800000"/>
              </a:lightRig>
            </a:scene3d>
            <a:sp3d>
              <a:bevelT w="27940" h="12700"/>
              <a:contourClr>
                <a:srgbClr val="DDDDDD"/>
              </a:contourClr>
            </a:sp3d>
          </a:bodyPr>
          <a:lstStyle/>
          <a:p>
            <a:pPr algn="ctr"/>
            <a:r>
              <a:rPr lang="bn-IN" sz="2400" b="1" spc="150" dirty="0" smtClean="0">
                <a:ln w="11430"/>
                <a:solidFill>
                  <a:srgbClr val="F8F8F8"/>
                </a:solidFill>
                <a:effectLst>
                  <a:outerShdw blurRad="25400" algn="tl" rotWithShape="0">
                    <a:srgbClr val="000000">
                      <a:alpha val="43000"/>
                    </a:srgbClr>
                  </a:outerShdw>
                </a:effectLst>
                <a:latin typeface="Nikosh" pitchFamily="2" charset="0"/>
                <a:cs typeface="Nikosh" pitchFamily="2" charset="0"/>
              </a:rPr>
              <a:t>আজকের </a:t>
            </a:r>
            <a:endParaRPr lang="en-US" sz="2400" b="1" spc="150" dirty="0">
              <a:ln w="11430"/>
              <a:solidFill>
                <a:srgbClr val="F8F8F8"/>
              </a:solidFill>
              <a:effectLst>
                <a:outerShdw blurRad="25400" algn="tl" rotWithShape="0">
                  <a:srgbClr val="000000">
                    <a:alpha val="43000"/>
                  </a:srgbClr>
                </a:outerShdw>
              </a:effectLst>
              <a:latin typeface="Nikosh" pitchFamily="2" charset="0"/>
              <a:cs typeface="Nikosh" pitchFamily="2" charset="0"/>
            </a:endParaRPr>
          </a:p>
        </p:txBody>
      </p:sp>
      <p:sp>
        <p:nvSpPr>
          <p:cNvPr id="4" name="TextBox 3"/>
          <p:cNvSpPr txBox="1"/>
          <p:nvPr/>
        </p:nvSpPr>
        <p:spPr>
          <a:xfrm>
            <a:off x="2895600" y="1905000"/>
            <a:ext cx="4572000" cy="1066800"/>
          </a:xfrm>
          <a:prstGeom prst="rect">
            <a:avLst/>
          </a:prstGeom>
          <a:noFill/>
        </p:spPr>
        <p:txBody>
          <a:bodyPr wrap="square" rtlCol="0">
            <a:prstTxWarp prst="textWave4">
              <a:avLst/>
            </a:prstTxWarp>
            <a:spAutoFit/>
          </a:bodyPr>
          <a:lstStyle/>
          <a:p>
            <a:pPr algn="ctr"/>
            <a:r>
              <a:rPr lang="bn-IN"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Nikosh" pitchFamily="2" charset="0"/>
                <a:cs typeface="Nikosh" pitchFamily="2" charset="0"/>
              </a:rPr>
              <a:t>মাল্টিমিডিয়া ক্লাস রুমে </a:t>
            </a:r>
            <a:endParaRPr lang="en-US" sz="2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Nikosh" pitchFamily="2" charset="0"/>
              <a:cs typeface="Nikosh" pitchFamily="2" charset="0"/>
            </a:endParaRPr>
          </a:p>
        </p:txBody>
      </p:sp>
      <p:sp>
        <p:nvSpPr>
          <p:cNvPr id="5" name="TextBox 4"/>
          <p:cNvSpPr txBox="1"/>
          <p:nvPr/>
        </p:nvSpPr>
        <p:spPr>
          <a:xfrm>
            <a:off x="5181600" y="4038600"/>
            <a:ext cx="3429000" cy="609600"/>
          </a:xfrm>
          <a:prstGeom prst="rect">
            <a:avLst/>
          </a:prstGeom>
          <a:noFill/>
        </p:spPr>
        <p:txBody>
          <a:bodyPr wrap="square" rtlCol="0">
            <a:prstTxWarp prst="textWave4">
              <a:avLst/>
            </a:prstTxWarp>
            <a:spAutoFit/>
            <a:scene3d>
              <a:camera prst="orthographicFront"/>
              <a:lightRig rig="soft" dir="t">
                <a:rot lat="0" lon="0" rev="10800000"/>
              </a:lightRig>
            </a:scene3d>
            <a:sp3d>
              <a:bevelT w="27940" h="12700"/>
              <a:contourClr>
                <a:srgbClr val="DDDDDD"/>
              </a:contourClr>
            </a:sp3d>
          </a:bodyPr>
          <a:lstStyle/>
          <a:p>
            <a:pPr algn="ctr"/>
            <a:r>
              <a:rPr lang="bn-IN" sz="2400" b="1" spc="150" dirty="0" smtClean="0">
                <a:ln w="11430"/>
                <a:solidFill>
                  <a:srgbClr val="F8F8F8"/>
                </a:solidFill>
                <a:effectLst>
                  <a:outerShdw blurRad="25400" algn="tl" rotWithShape="0">
                    <a:srgbClr val="000000">
                      <a:alpha val="43000"/>
                    </a:srgbClr>
                  </a:outerShdw>
                </a:effectLst>
                <a:latin typeface="Nikosh" pitchFamily="2" charset="0"/>
                <a:cs typeface="Nikosh" pitchFamily="2" charset="0"/>
              </a:rPr>
              <a:t>স্বাগতম </a:t>
            </a:r>
            <a:endParaRPr lang="en-US" sz="2400" b="1" spc="150" dirty="0">
              <a:ln w="11430"/>
              <a:solidFill>
                <a:srgbClr val="F8F8F8"/>
              </a:solidFill>
              <a:effectLst>
                <a:outerShdw blurRad="25400" algn="tl" rotWithShape="0">
                  <a:srgbClr val="000000">
                    <a:alpha val="43000"/>
                  </a:srgbClr>
                </a:outerShdw>
              </a:effectLst>
              <a:latin typeface="Nikosh" pitchFamily="2" charset="0"/>
              <a:cs typeface="Nikosh" pitchFamily="2" charset="0"/>
            </a:endParaRPr>
          </a:p>
        </p:txBody>
      </p:sp>
    </p:spTree>
    <p:extLst>
      <p:ext uri="{BB962C8B-B14F-4D97-AF65-F5344CB8AC3E}">
        <p14:creationId xmlns:p14="http://schemas.microsoft.com/office/powerpoint/2010/main" val="418627966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fltVal val="0"/>
                                          </p:val>
                                        </p:tav>
                                        <p:tav tm="100000">
                                          <p:val>
                                            <p:strVal val="#ppt_h"/>
                                          </p:val>
                                        </p:tav>
                                      </p:tavLst>
                                    </p:anim>
                                    <p:anim calcmode="lin" valueType="num">
                                      <p:cBhvr>
                                        <p:cTn id="15" dur="1000" fill="hold"/>
                                        <p:tgtEl>
                                          <p:spTgt spid="3"/>
                                        </p:tgtEl>
                                        <p:attrNameLst>
                                          <p:attrName>style.rotation</p:attrName>
                                        </p:attrNameLst>
                                      </p:cBhvr>
                                      <p:tavLst>
                                        <p:tav tm="0">
                                          <p:val>
                                            <p:fltVal val="90"/>
                                          </p:val>
                                        </p:tav>
                                        <p:tav tm="100000">
                                          <p:val>
                                            <p:fltVal val="0"/>
                                          </p:val>
                                        </p:tav>
                                      </p:tavLst>
                                    </p:anim>
                                    <p:animEffect transition="in" filter="fade">
                                      <p:cBhvr>
                                        <p:cTn id="16" dur="1000"/>
                                        <p:tgtEl>
                                          <p:spTgt spid="3"/>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fltVal val="0"/>
                                          </p:val>
                                        </p:tav>
                                        <p:tav tm="100000">
                                          <p:val>
                                            <p:strVal val="#ppt_w"/>
                                          </p:val>
                                        </p:tav>
                                      </p:tavLst>
                                    </p:anim>
                                    <p:anim calcmode="lin" valueType="num">
                                      <p:cBhvr>
                                        <p:cTn id="20" dur="1000" fill="hold"/>
                                        <p:tgtEl>
                                          <p:spTgt spid="4"/>
                                        </p:tgtEl>
                                        <p:attrNameLst>
                                          <p:attrName>ppt_h</p:attrName>
                                        </p:attrNameLst>
                                      </p:cBhvr>
                                      <p:tavLst>
                                        <p:tav tm="0">
                                          <p:val>
                                            <p:fltVal val="0"/>
                                          </p:val>
                                        </p:tav>
                                        <p:tav tm="100000">
                                          <p:val>
                                            <p:strVal val="#ppt_h"/>
                                          </p:val>
                                        </p:tav>
                                      </p:tavLst>
                                    </p:anim>
                                    <p:anim calcmode="lin" valueType="num">
                                      <p:cBhvr>
                                        <p:cTn id="21" dur="1000" fill="hold"/>
                                        <p:tgtEl>
                                          <p:spTgt spid="4"/>
                                        </p:tgtEl>
                                        <p:attrNameLst>
                                          <p:attrName>style.rotation</p:attrName>
                                        </p:attrNameLst>
                                      </p:cBhvr>
                                      <p:tavLst>
                                        <p:tav tm="0">
                                          <p:val>
                                            <p:fltVal val="90"/>
                                          </p:val>
                                        </p:tav>
                                        <p:tav tm="100000">
                                          <p:val>
                                            <p:fltVal val="0"/>
                                          </p:val>
                                        </p:tav>
                                      </p:tavLst>
                                    </p:anim>
                                    <p:animEffect transition="in" filter="fade">
                                      <p:cBhvr>
                                        <p:cTn id="2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693" y="4343400"/>
            <a:ext cx="1747246"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276600" y="2514600"/>
            <a:ext cx="4953000" cy="3046988"/>
          </a:xfrm>
          <a:prstGeom prst="rect">
            <a:avLst/>
          </a:prstGeom>
          <a:solidFill>
            <a:schemeClr val="accent6">
              <a:lumMod val="20000"/>
              <a:lumOff val="80000"/>
            </a:schemeClr>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কাজঃ</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১।আমরা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যখন</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টেলিফোন</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বা</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মোবাইল</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ফোনে</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দেশে-বিদেশে</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কথা</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বলি</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তখন</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তা</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ডিস</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এরিয়েল</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থেকে</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বেতার</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সংকেতরুপে</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কৃত্রিম</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উপগ্রহে</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প্রেরিত</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হয়।এই</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সংকেত</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উপগ্রহটি</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অন্য</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দেশের</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a:ln>
                  <a:noFill/>
                </a:ln>
                <a:solidFill>
                  <a:sysClr val="windowText" lastClr="000000"/>
                </a:solidFill>
                <a:effectLst/>
                <a:uLnTx/>
                <a:uFillTx/>
                <a:latin typeface="NikoshBAN" pitchFamily="2" charset="0"/>
                <a:cs typeface="NikoshBAN" pitchFamily="2" charset="0"/>
              </a:rPr>
              <a:t>ডিস</a:t>
            </a:r>
            <a:r>
              <a:rPr kumimoji="0" lang="en-US" sz="2400" b="0" i="0" u="none" strike="noStrike" kern="0" cap="none" spc="0" normalizeH="0" baseline="0" noProof="0" dirty="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এরিয়েলে</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পাঠিয়ে</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দেয়</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ফলে</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আমরা</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শুনতে</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পাই</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২।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আমরা</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যখন</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টেলিভিশনে</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বিশ্বকাপ</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ফুটবল</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কিংবা</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অলিম্পিক</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গেইম</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দেখি</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তখন</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তা</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একই</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bn-IN"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প্র</a:t>
            </a:r>
            <a:r>
              <a:rPr lang="bn-IN" sz="2400" kern="0" dirty="0" smtClean="0">
                <a:solidFill>
                  <a:sysClr val="windowText" lastClr="000000"/>
                </a:solidFill>
                <a:latin typeface="NikoshBAN" pitchFamily="2" charset="0"/>
                <a:cs typeface="NikoshBAN" pitchFamily="2" charset="0"/>
              </a:rPr>
              <a:t>ক্রিয়ায়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আমাদের</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টেলিভিশনে</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এসে</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পৌছায়</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endParaRPr kumimoji="0" lang="en-US" sz="2400" b="0" i="0" u="none" strike="noStrike" kern="0" cap="none" spc="0" normalizeH="0" baseline="0" noProof="0" dirty="0">
              <a:ln>
                <a:noFill/>
              </a:ln>
              <a:solidFill>
                <a:sysClr val="windowText" lastClr="000000"/>
              </a:solidFill>
              <a:effectLst/>
              <a:uLnTx/>
              <a:uFillTx/>
              <a:latin typeface="NikoshBAN" pitchFamily="2" charset="0"/>
              <a:cs typeface="NikoshBAN" pitchFamily="2" charset="0"/>
            </a:endParaRPr>
          </a:p>
        </p:txBody>
      </p:sp>
      <p:pic>
        <p:nvPicPr>
          <p:cNvPr id="7"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693" y="2081212"/>
            <a:ext cx="2458677" cy="178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2446507" y="533400"/>
            <a:ext cx="4724400" cy="707886"/>
          </a:xfrm>
          <a:prstGeom prst="rect">
            <a:avLst/>
          </a:prstGeom>
          <a:noFill/>
        </p:spPr>
        <p:txBody>
          <a:bodyPr wrap="square" rtlCol="0">
            <a:spAutoFit/>
          </a:bodyPr>
          <a:lstStyle/>
          <a:p>
            <a:pPr algn="ctr"/>
            <a:r>
              <a:rPr lang="bn-IN" sz="4000" dirty="0" smtClean="0">
                <a:latin typeface="Nikosh" pitchFamily="2" charset="0"/>
                <a:cs typeface="Nikosh" pitchFamily="2" charset="0"/>
              </a:rPr>
              <a:t>যোগাযোগ উপগ্রহ </a:t>
            </a:r>
            <a:endParaRPr lang="en-US" sz="4000" dirty="0">
              <a:latin typeface="Nikosh" pitchFamily="2" charset="0"/>
              <a:cs typeface="Nikosh" pitchFamily="2" charset="0"/>
            </a:endParaRPr>
          </a:p>
        </p:txBody>
      </p:sp>
      <p:sp>
        <p:nvSpPr>
          <p:cNvPr id="9" name="TextBox 8"/>
          <p:cNvSpPr txBox="1"/>
          <p:nvPr/>
        </p:nvSpPr>
        <p:spPr>
          <a:xfrm>
            <a:off x="2777247" y="663914"/>
            <a:ext cx="4114800" cy="707886"/>
          </a:xfrm>
          <a:prstGeom prst="rect">
            <a:avLst/>
          </a:prstGeom>
          <a:noFill/>
        </p:spPr>
        <p:txBody>
          <a:bodyPr wrap="square" rtlCol="0">
            <a:spAutoFit/>
          </a:bodyPr>
          <a:lstStyle/>
          <a:p>
            <a:pPr algn="ctr"/>
            <a:r>
              <a:rPr lang="bn-IN" sz="4000" dirty="0" smtClean="0">
                <a:latin typeface="Nikosh" pitchFamily="2" charset="0"/>
                <a:cs typeface="Nikosh" pitchFamily="2" charset="0"/>
              </a:rPr>
              <a:t>আবহাওয়া উপগ্রহ </a:t>
            </a:r>
            <a:endParaRPr lang="en-US" sz="4000" dirty="0">
              <a:latin typeface="Nikosh" pitchFamily="2" charset="0"/>
              <a:cs typeface="Nikosh" pitchFamily="2" charset="0"/>
            </a:endParaRPr>
          </a:p>
        </p:txBody>
      </p:sp>
      <p:sp>
        <p:nvSpPr>
          <p:cNvPr id="10" name="TextBox 9"/>
          <p:cNvSpPr txBox="1"/>
          <p:nvPr/>
        </p:nvSpPr>
        <p:spPr>
          <a:xfrm>
            <a:off x="4114800" y="2376849"/>
            <a:ext cx="3657600" cy="3416320"/>
          </a:xfrm>
          <a:prstGeom prst="rect">
            <a:avLst/>
          </a:prstGeom>
          <a:solidFill>
            <a:schemeClr val="accent6">
              <a:lumMod val="20000"/>
              <a:lumOff val="80000"/>
            </a:schemeClr>
          </a:solidFill>
          <a:ln w="9525" cap="flat" cmpd="sng" algn="ctr">
            <a:solidFill>
              <a:schemeClr val="bg2">
                <a:lumMod val="75000"/>
              </a:schemeClr>
            </a:solidFill>
            <a:prstDash val="solid"/>
          </a:ln>
          <a:effectLst>
            <a:outerShdw blurRad="63500" dist="50800" dir="5400000" sx="98000" sy="98000" rotWithShape="0">
              <a:srgbClr val="000000">
                <a:alpha val="20000"/>
              </a:srgbClr>
            </a:outerShdw>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কাজঃ</a:t>
            </a:r>
            <a:endPar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১।আবহাওয়ার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দৈনন্দিন</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পূর্বাভাষ</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পাওয়া</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যায়</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২।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ঝড়,বৃষ্টি,সাইক্লোন</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ইত্যাদির</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পূর্বভাষ</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দিতে</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পারে</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৩।পৃথিবীর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কোথায়</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মেঘ</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সৃষ্টি</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হচ্ছে</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কোথায়</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বায়ু</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প্রবাহের</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মাধ্যমে</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সাইক্লোন</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ঘনিভূত</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হচ্ছে</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এ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ব্যাপারে</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আগাম</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তথ্য</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দিতে</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পারে</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a:t>
            </a:r>
            <a:endParaRPr kumimoji="0" lang="en-US" sz="2400" b="0" i="0" u="none" strike="noStrike" kern="0" cap="none" spc="0" normalizeH="0" baseline="0" noProof="0" dirty="0">
              <a:ln>
                <a:noFill/>
              </a:ln>
              <a:solidFill>
                <a:sysClr val="windowText" lastClr="000000"/>
              </a:solidFill>
              <a:effectLst/>
              <a:uLnTx/>
              <a:uFillTx/>
              <a:latin typeface="NikoshBAN" pitchFamily="2" charset="0"/>
              <a:cs typeface="NikoshBAN" pitchFamily="2" charset="0"/>
            </a:endParaRPr>
          </a:p>
        </p:txBody>
      </p:sp>
      <p:pic>
        <p:nvPicPr>
          <p:cNvPr id="2050" name="Picture 2" descr="C:\Users\i\Desktop\download (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2693" y="3961185"/>
            <a:ext cx="2828925" cy="161925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i\Desktop\download.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2693" y="2166936"/>
            <a:ext cx="2847975" cy="1609725"/>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982958" y="2238349"/>
            <a:ext cx="7178084" cy="3693319"/>
          </a:xfrm>
          <a:prstGeom prst="rect">
            <a:avLst/>
          </a:prstGeom>
          <a:solidFill>
            <a:schemeClr val="accent6">
              <a:lumMod val="20000"/>
              <a:lumOff val="80000"/>
            </a:schemeClr>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কাজঃ</a:t>
            </a:r>
            <a:endPar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১।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ভূপৃষ্ঠের</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সুস্পষ্ট</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চিত্র</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পাঠাতে</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পারে</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২।সমুদ্রে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কোন</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জাহাজ</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থেকে</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তেল</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চুইয়ে</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পরছে</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কোন</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শহরের</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ময়লা</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আবর্জনা</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বায়ু</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দূষিত</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করছে</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তার</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চিত্র</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পাঠাতে</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পারে</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৩।কোন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মাঠে</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ফসল</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ভাল</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হয়েছে</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কোন</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ফসলে</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রোগ-ব্যাধি</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পোকা-মাকড়</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আক্রান্ত</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হয়েছে</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তার</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ছবি</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পাঠাতে</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পারে</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৪।কোথায়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দাবানল</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লেগেছে</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জাহাজের</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যাত্রাপথে</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হিমবাহ</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আছেকিনা</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তা</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নির্ণয়ে</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ইহা</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ব্যবহৃত</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হয়</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৫।মাটি ,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পানি</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ও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বায়ু</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দূষন</a:t>
            </a:r>
            <a:r>
              <a:rPr kumimoji="0" lang="en-US" sz="2400" b="1" i="0" u="none" strike="noStrike" kern="0" cap="none" spc="0" normalizeH="0" baseline="0" noProof="0" dirty="0" smtClean="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smtClean="0">
                <a:ln>
                  <a:noFill/>
                </a:ln>
                <a:solidFill>
                  <a:sysClr val="windowText" lastClr="000000"/>
                </a:solidFill>
                <a:effectLst/>
                <a:uLnTx/>
                <a:uFillTx/>
                <a:latin typeface="Nikosh" pitchFamily="2" charset="0"/>
                <a:cs typeface="Nikosh" pitchFamily="2" charset="0"/>
              </a:rPr>
              <a:t>নির্ণয়ে</a:t>
            </a:r>
            <a:r>
              <a:rPr kumimoji="0" lang="en-US" sz="2400" b="1" i="0" u="none" strike="noStrike" kern="0" cap="none" spc="0" normalizeH="0" baseline="0" noProof="0" dirty="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a:ln>
                  <a:noFill/>
                </a:ln>
                <a:solidFill>
                  <a:sysClr val="windowText" lastClr="000000"/>
                </a:solidFill>
                <a:effectLst/>
                <a:uLnTx/>
                <a:uFillTx/>
                <a:latin typeface="Nikosh" pitchFamily="2" charset="0"/>
                <a:cs typeface="Nikosh" pitchFamily="2" charset="0"/>
              </a:rPr>
              <a:t>ইহা</a:t>
            </a:r>
            <a:r>
              <a:rPr kumimoji="0" lang="en-US" sz="2400" b="1" i="0" u="none" strike="noStrike" kern="0" cap="none" spc="0" normalizeH="0" baseline="0" noProof="0" dirty="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a:ln>
                  <a:noFill/>
                </a:ln>
                <a:solidFill>
                  <a:sysClr val="windowText" lastClr="000000"/>
                </a:solidFill>
                <a:effectLst/>
                <a:uLnTx/>
                <a:uFillTx/>
                <a:latin typeface="Nikosh" pitchFamily="2" charset="0"/>
                <a:cs typeface="Nikosh" pitchFamily="2" charset="0"/>
              </a:rPr>
              <a:t>ব্যবহৃত</a:t>
            </a:r>
            <a:r>
              <a:rPr kumimoji="0" lang="en-US" sz="2400" b="1" i="0" u="none" strike="noStrike" kern="0" cap="none" spc="0" normalizeH="0" baseline="0" noProof="0" dirty="0">
                <a:ln>
                  <a:noFill/>
                </a:ln>
                <a:solidFill>
                  <a:sysClr val="windowText" lastClr="000000"/>
                </a:solidFill>
                <a:effectLst/>
                <a:uLnTx/>
                <a:uFillTx/>
                <a:latin typeface="Nikosh" pitchFamily="2" charset="0"/>
                <a:cs typeface="Nikosh" pitchFamily="2" charset="0"/>
              </a:rPr>
              <a:t> </a:t>
            </a:r>
            <a:r>
              <a:rPr kumimoji="0" lang="en-US" sz="2400" b="1" i="0" u="none" strike="noStrike" kern="0" cap="none" spc="0" normalizeH="0" baseline="0" noProof="0" dirty="0" err="1">
                <a:ln>
                  <a:noFill/>
                </a:ln>
                <a:solidFill>
                  <a:sysClr val="windowText" lastClr="000000"/>
                </a:solidFill>
                <a:effectLst/>
                <a:uLnTx/>
                <a:uFillTx/>
                <a:latin typeface="Nikosh" pitchFamily="2" charset="0"/>
                <a:cs typeface="Nikosh" pitchFamily="2" charset="0"/>
              </a:rPr>
              <a:t>হয়</a:t>
            </a:r>
            <a:r>
              <a:rPr kumimoji="0" lang="en-US" sz="2400" b="1" i="0" u="none" strike="noStrike" kern="0" cap="none" spc="0" normalizeH="0" baseline="0" noProof="0" dirty="0">
                <a:ln>
                  <a:noFill/>
                </a:ln>
                <a:solidFill>
                  <a:sysClr val="windowText" lastClr="000000"/>
                </a:solidFill>
                <a:effectLst/>
                <a:uLnTx/>
                <a:uFillTx/>
                <a:latin typeface="Nikosh" pitchFamily="2" charset="0"/>
                <a:cs typeface="Nikosh" pitchFamily="2" charset="0"/>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11" name="TextBox 10"/>
          <p:cNvSpPr txBox="1"/>
          <p:nvPr/>
        </p:nvSpPr>
        <p:spPr>
          <a:xfrm>
            <a:off x="2114550" y="697603"/>
            <a:ext cx="4914900" cy="707886"/>
          </a:xfrm>
          <a:prstGeom prst="rect">
            <a:avLst/>
          </a:prstGeom>
          <a:noFill/>
        </p:spPr>
        <p:txBody>
          <a:bodyPr wrap="square" rtlCol="0">
            <a:spAutoFit/>
          </a:bodyPr>
          <a:lstStyle/>
          <a:p>
            <a:r>
              <a:rPr lang="bn-IN" sz="4000" dirty="0" smtClean="0">
                <a:latin typeface="Nikosh" pitchFamily="2" charset="0"/>
                <a:cs typeface="Nikosh" pitchFamily="2" charset="0"/>
              </a:rPr>
              <a:t>পৃথিবী প্রর্যবেক্ষণকারী উপগ্রহ </a:t>
            </a:r>
            <a:endParaRPr lang="en-US" sz="4000" dirty="0">
              <a:latin typeface="Nikosh" pitchFamily="2" charset="0"/>
              <a:cs typeface="Nikosh" pitchFamily="2" charset="0"/>
            </a:endParaRPr>
          </a:p>
        </p:txBody>
      </p:sp>
      <p:pic>
        <p:nvPicPr>
          <p:cNvPr id="2052" name="Picture 4" descr="C:\Users\i\Desktop\download (2).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71098" y="1397788"/>
            <a:ext cx="2256091" cy="1538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851603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heel(1)">
                                      <p:cBhvr>
                                        <p:cTn id="10" dur="2000"/>
                                        <p:tgtEl>
                                          <p:spTgt spid="6"/>
                                        </p:tgtEl>
                                      </p:cBhvr>
                                    </p:animEffect>
                                  </p:childTnLst>
                                </p:cTn>
                              </p:par>
                              <p:par>
                                <p:cTn id="11" presetID="21" presetClass="entr" presetSubtype="1"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heel(1)">
                                      <p:cBhvr>
                                        <p:cTn id="13" dur="2000"/>
                                        <p:tgtEl>
                                          <p:spTgt spid="7"/>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heel(1)">
                                      <p:cBhvr>
                                        <p:cTn id="16" dur="2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nodeType="clickEffect">
                                  <p:stCondLst>
                                    <p:cond delay="0"/>
                                  </p:stCondLst>
                                  <p:childTnLst>
                                    <p:animEffect transition="out" filter="fade">
                                      <p:cBhvr>
                                        <p:cTn id="20" dur="500"/>
                                        <p:tgtEl>
                                          <p:spTgt spid="5"/>
                                        </p:tgtEl>
                                      </p:cBhvr>
                                    </p:animEffect>
                                    <p:set>
                                      <p:cBhvr>
                                        <p:cTn id="21" dur="1" fill="hold">
                                          <p:stCondLst>
                                            <p:cond delay="499"/>
                                          </p:stCondLst>
                                        </p:cTn>
                                        <p:tgtEl>
                                          <p:spTgt spid="5"/>
                                        </p:tgtEl>
                                        <p:attrNameLst>
                                          <p:attrName>style.visibility</p:attrName>
                                        </p:attrNameLst>
                                      </p:cBhvr>
                                      <p:to>
                                        <p:strVal val="hidden"/>
                                      </p:to>
                                    </p:set>
                                  </p:childTnLst>
                                </p:cTn>
                              </p:par>
                              <p:par>
                                <p:cTn id="22" presetID="10" presetClass="exit" presetSubtype="0" fill="hold" grpId="1" nodeType="withEffect">
                                  <p:stCondLst>
                                    <p:cond delay="0"/>
                                  </p:stCondLst>
                                  <p:childTnLst>
                                    <p:animEffect transition="out" filter="fade">
                                      <p:cBhvr>
                                        <p:cTn id="23" dur="500"/>
                                        <p:tgtEl>
                                          <p:spTgt spid="6"/>
                                        </p:tgtEl>
                                      </p:cBhvr>
                                    </p:animEffect>
                                    <p:set>
                                      <p:cBhvr>
                                        <p:cTn id="24" dur="1" fill="hold">
                                          <p:stCondLst>
                                            <p:cond delay="499"/>
                                          </p:stCondLst>
                                        </p:cTn>
                                        <p:tgtEl>
                                          <p:spTgt spid="6"/>
                                        </p:tgtEl>
                                        <p:attrNameLst>
                                          <p:attrName>style.visibility</p:attrName>
                                        </p:attrNameLst>
                                      </p:cBhvr>
                                      <p:to>
                                        <p:strVal val="hidden"/>
                                      </p:to>
                                    </p:set>
                                  </p:childTnLst>
                                </p:cTn>
                              </p:par>
                              <p:par>
                                <p:cTn id="25" presetID="10" presetClass="exit" presetSubtype="0" fill="hold" nodeType="withEffect">
                                  <p:stCondLst>
                                    <p:cond delay="0"/>
                                  </p:stCondLst>
                                  <p:childTnLst>
                                    <p:animEffect transition="out" filter="fade">
                                      <p:cBhvr>
                                        <p:cTn id="26" dur="500"/>
                                        <p:tgtEl>
                                          <p:spTgt spid="7"/>
                                        </p:tgtEl>
                                      </p:cBhvr>
                                    </p:animEffect>
                                    <p:set>
                                      <p:cBhvr>
                                        <p:cTn id="27" dur="1" fill="hold">
                                          <p:stCondLst>
                                            <p:cond delay="499"/>
                                          </p:stCondLst>
                                        </p:cTn>
                                        <p:tgtEl>
                                          <p:spTgt spid="7"/>
                                        </p:tgtEl>
                                        <p:attrNameLst>
                                          <p:attrName>style.visibility</p:attrName>
                                        </p:attrNameLst>
                                      </p:cBhvr>
                                      <p:to>
                                        <p:strVal val="hidden"/>
                                      </p:to>
                                    </p:set>
                                  </p:childTnLst>
                                </p:cTn>
                              </p:par>
                              <p:par>
                                <p:cTn id="28" presetID="10" presetClass="exit" presetSubtype="0" fill="hold" grpId="1" nodeType="withEffect">
                                  <p:stCondLst>
                                    <p:cond delay="0"/>
                                  </p:stCondLst>
                                  <p:childTnLst>
                                    <p:animEffect transition="out" filter="fade">
                                      <p:cBhvr>
                                        <p:cTn id="29" dur="500"/>
                                        <p:tgtEl>
                                          <p:spTgt spid="8"/>
                                        </p:tgtEl>
                                      </p:cBhvr>
                                    </p:animEffect>
                                    <p:set>
                                      <p:cBhvr>
                                        <p:cTn id="30" dur="1" fill="hold">
                                          <p:stCondLst>
                                            <p:cond delay="499"/>
                                          </p:stCondLst>
                                        </p:cTn>
                                        <p:tgtEl>
                                          <p:spTgt spid="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heel(1)">
                                      <p:cBhvr>
                                        <p:cTn id="35" dur="2000"/>
                                        <p:tgtEl>
                                          <p:spTgt spid="10"/>
                                        </p:tgtEl>
                                      </p:cBhvr>
                                    </p:animEffect>
                                  </p:childTnLst>
                                </p:cTn>
                              </p:par>
                              <p:par>
                                <p:cTn id="36" presetID="21" presetClass="entr" presetSubtype="1" fill="hold" grpId="0" nodeType="with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wheel(1)">
                                      <p:cBhvr>
                                        <p:cTn id="38" dur="2000"/>
                                        <p:tgtEl>
                                          <p:spTgt spid="9"/>
                                        </p:tgtEl>
                                      </p:cBhvr>
                                    </p:animEffect>
                                  </p:childTnLst>
                                </p:cTn>
                              </p:par>
                              <p:par>
                                <p:cTn id="39" presetID="21" presetClass="entr" presetSubtype="1" fill="hold" nodeType="withEffect">
                                  <p:stCondLst>
                                    <p:cond delay="0"/>
                                  </p:stCondLst>
                                  <p:childTnLst>
                                    <p:set>
                                      <p:cBhvr>
                                        <p:cTn id="40" dur="1" fill="hold">
                                          <p:stCondLst>
                                            <p:cond delay="0"/>
                                          </p:stCondLst>
                                        </p:cTn>
                                        <p:tgtEl>
                                          <p:spTgt spid="2051"/>
                                        </p:tgtEl>
                                        <p:attrNameLst>
                                          <p:attrName>style.visibility</p:attrName>
                                        </p:attrNameLst>
                                      </p:cBhvr>
                                      <p:to>
                                        <p:strVal val="visible"/>
                                      </p:to>
                                    </p:set>
                                    <p:animEffect transition="in" filter="wheel(1)">
                                      <p:cBhvr>
                                        <p:cTn id="41" dur="2000"/>
                                        <p:tgtEl>
                                          <p:spTgt spid="2051"/>
                                        </p:tgtEl>
                                      </p:cBhvr>
                                    </p:animEffect>
                                  </p:childTnLst>
                                </p:cTn>
                              </p:par>
                              <p:par>
                                <p:cTn id="42" presetID="21" presetClass="entr" presetSubtype="1" fill="hold" nodeType="withEffect">
                                  <p:stCondLst>
                                    <p:cond delay="0"/>
                                  </p:stCondLst>
                                  <p:childTnLst>
                                    <p:set>
                                      <p:cBhvr>
                                        <p:cTn id="43" dur="1" fill="hold">
                                          <p:stCondLst>
                                            <p:cond delay="0"/>
                                          </p:stCondLst>
                                        </p:cTn>
                                        <p:tgtEl>
                                          <p:spTgt spid="2050"/>
                                        </p:tgtEl>
                                        <p:attrNameLst>
                                          <p:attrName>style.visibility</p:attrName>
                                        </p:attrNameLst>
                                      </p:cBhvr>
                                      <p:to>
                                        <p:strVal val="visible"/>
                                      </p:to>
                                    </p:set>
                                    <p:animEffect transition="in" filter="wheel(1)">
                                      <p:cBhvr>
                                        <p:cTn id="44" dur="2000"/>
                                        <p:tgtEl>
                                          <p:spTgt spid="2050"/>
                                        </p:tgtEl>
                                      </p:cBhvr>
                                    </p:animEffect>
                                  </p:childTnLst>
                                </p:cTn>
                              </p:par>
                            </p:childTnLst>
                          </p:cTn>
                        </p:par>
                      </p:childTnLst>
                    </p:cTn>
                  </p:par>
                  <p:par>
                    <p:cTn id="45" fill="hold">
                      <p:stCondLst>
                        <p:cond delay="indefinite"/>
                      </p:stCondLst>
                      <p:childTnLst>
                        <p:par>
                          <p:cTn id="46" fill="hold">
                            <p:stCondLst>
                              <p:cond delay="0"/>
                            </p:stCondLst>
                            <p:childTnLst>
                              <p:par>
                                <p:cTn id="47" presetID="6" presetClass="exit" presetSubtype="32" fill="hold" grpId="1" nodeType="clickEffect">
                                  <p:stCondLst>
                                    <p:cond delay="0"/>
                                  </p:stCondLst>
                                  <p:childTnLst>
                                    <p:animEffect transition="out" filter="circle(out)">
                                      <p:cBhvr>
                                        <p:cTn id="48" dur="2000"/>
                                        <p:tgtEl>
                                          <p:spTgt spid="10"/>
                                        </p:tgtEl>
                                      </p:cBhvr>
                                    </p:animEffect>
                                    <p:set>
                                      <p:cBhvr>
                                        <p:cTn id="49" dur="1" fill="hold">
                                          <p:stCondLst>
                                            <p:cond delay="1999"/>
                                          </p:stCondLst>
                                        </p:cTn>
                                        <p:tgtEl>
                                          <p:spTgt spid="10"/>
                                        </p:tgtEl>
                                        <p:attrNameLst>
                                          <p:attrName>style.visibility</p:attrName>
                                        </p:attrNameLst>
                                      </p:cBhvr>
                                      <p:to>
                                        <p:strVal val="hidden"/>
                                      </p:to>
                                    </p:set>
                                  </p:childTnLst>
                                </p:cTn>
                              </p:par>
                              <p:par>
                                <p:cTn id="50" presetID="6" presetClass="exit" presetSubtype="32" fill="hold" grpId="1" nodeType="withEffect">
                                  <p:stCondLst>
                                    <p:cond delay="0"/>
                                  </p:stCondLst>
                                  <p:childTnLst>
                                    <p:animEffect transition="out" filter="circle(out)">
                                      <p:cBhvr>
                                        <p:cTn id="51" dur="2000"/>
                                        <p:tgtEl>
                                          <p:spTgt spid="9"/>
                                        </p:tgtEl>
                                      </p:cBhvr>
                                    </p:animEffect>
                                    <p:set>
                                      <p:cBhvr>
                                        <p:cTn id="52" dur="1" fill="hold">
                                          <p:stCondLst>
                                            <p:cond delay="1999"/>
                                          </p:stCondLst>
                                        </p:cTn>
                                        <p:tgtEl>
                                          <p:spTgt spid="9"/>
                                        </p:tgtEl>
                                        <p:attrNameLst>
                                          <p:attrName>style.visibility</p:attrName>
                                        </p:attrNameLst>
                                      </p:cBhvr>
                                      <p:to>
                                        <p:strVal val="hidden"/>
                                      </p:to>
                                    </p:set>
                                  </p:childTnLst>
                                </p:cTn>
                              </p:par>
                              <p:par>
                                <p:cTn id="53" presetID="6" presetClass="exit" presetSubtype="32" fill="hold" nodeType="withEffect">
                                  <p:stCondLst>
                                    <p:cond delay="0"/>
                                  </p:stCondLst>
                                  <p:childTnLst>
                                    <p:animEffect transition="out" filter="circle(out)">
                                      <p:cBhvr>
                                        <p:cTn id="54" dur="2000"/>
                                        <p:tgtEl>
                                          <p:spTgt spid="2051"/>
                                        </p:tgtEl>
                                      </p:cBhvr>
                                    </p:animEffect>
                                    <p:set>
                                      <p:cBhvr>
                                        <p:cTn id="55" dur="1" fill="hold">
                                          <p:stCondLst>
                                            <p:cond delay="1999"/>
                                          </p:stCondLst>
                                        </p:cTn>
                                        <p:tgtEl>
                                          <p:spTgt spid="2051"/>
                                        </p:tgtEl>
                                        <p:attrNameLst>
                                          <p:attrName>style.visibility</p:attrName>
                                        </p:attrNameLst>
                                      </p:cBhvr>
                                      <p:to>
                                        <p:strVal val="hidden"/>
                                      </p:to>
                                    </p:set>
                                  </p:childTnLst>
                                </p:cTn>
                              </p:par>
                              <p:par>
                                <p:cTn id="56" presetID="6" presetClass="exit" presetSubtype="32" fill="hold" nodeType="withEffect">
                                  <p:stCondLst>
                                    <p:cond delay="0"/>
                                  </p:stCondLst>
                                  <p:childTnLst>
                                    <p:animEffect transition="out" filter="circle(out)">
                                      <p:cBhvr>
                                        <p:cTn id="57" dur="2000"/>
                                        <p:tgtEl>
                                          <p:spTgt spid="2050"/>
                                        </p:tgtEl>
                                      </p:cBhvr>
                                    </p:animEffect>
                                    <p:set>
                                      <p:cBhvr>
                                        <p:cTn id="58" dur="1" fill="hold">
                                          <p:stCondLst>
                                            <p:cond delay="1999"/>
                                          </p:stCondLst>
                                        </p:cTn>
                                        <p:tgtEl>
                                          <p:spTgt spid="2050"/>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6" presetClass="entr" presetSubtype="16"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circle(in)">
                                      <p:cBhvr>
                                        <p:cTn id="63" dur="2000"/>
                                        <p:tgtEl>
                                          <p:spTgt spid="13"/>
                                        </p:tgtEl>
                                      </p:cBhvr>
                                    </p:animEffect>
                                  </p:childTnLst>
                                </p:cTn>
                              </p:par>
                              <p:par>
                                <p:cTn id="64" presetID="6" presetClass="entr" presetSubtype="16" fill="hold" grpId="0" nodeType="with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circle(in)">
                                      <p:cBhvr>
                                        <p:cTn id="66" dur="2000"/>
                                        <p:tgtEl>
                                          <p:spTgt spid="11"/>
                                        </p:tgtEl>
                                      </p:cBhvr>
                                    </p:animEffect>
                                  </p:childTnLst>
                                </p:cTn>
                              </p:par>
                              <p:par>
                                <p:cTn id="67" presetID="6" presetClass="entr" presetSubtype="16" fill="hold" nodeType="withEffect">
                                  <p:stCondLst>
                                    <p:cond delay="0"/>
                                  </p:stCondLst>
                                  <p:childTnLst>
                                    <p:set>
                                      <p:cBhvr>
                                        <p:cTn id="68" dur="1" fill="hold">
                                          <p:stCondLst>
                                            <p:cond delay="0"/>
                                          </p:stCondLst>
                                        </p:cTn>
                                        <p:tgtEl>
                                          <p:spTgt spid="2052"/>
                                        </p:tgtEl>
                                        <p:attrNameLst>
                                          <p:attrName>style.visibility</p:attrName>
                                        </p:attrNameLst>
                                      </p:cBhvr>
                                      <p:to>
                                        <p:strVal val="visible"/>
                                      </p:to>
                                    </p:set>
                                    <p:animEffect transition="in" filter="circle(in)">
                                      <p:cBhvr>
                                        <p:cTn id="69" dur="2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8" grpId="0"/>
      <p:bldP spid="8" grpId="1"/>
      <p:bldP spid="9" grpId="0"/>
      <p:bldP spid="9" grpId="1"/>
      <p:bldP spid="10" grpId="0" animBg="1"/>
      <p:bldP spid="10" grpId="1" animBg="1"/>
      <p:bldP spid="13" grpId="0" animBg="1"/>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209800" y="570185"/>
            <a:ext cx="5105400" cy="707886"/>
          </a:xfrm>
          <a:prstGeom prst="rect">
            <a:avLst/>
          </a:prstGeom>
          <a:noFill/>
        </p:spPr>
        <p:txBody>
          <a:bodyPr wrap="square" rtlCol="0">
            <a:spAutoFit/>
          </a:bodyPr>
          <a:lstStyle/>
          <a:p>
            <a:pPr algn="ctr"/>
            <a:r>
              <a:rPr lang="bn-IN" sz="4000" dirty="0" smtClean="0">
                <a:latin typeface="Nikosh" pitchFamily="2" charset="0"/>
                <a:cs typeface="Nikosh" pitchFamily="2" charset="0"/>
              </a:rPr>
              <a:t>সামরিক বা গোয়েন্দা উপগ্রহ  </a:t>
            </a:r>
            <a:endParaRPr lang="en-US" sz="4000" dirty="0">
              <a:latin typeface="Nikosh" pitchFamily="2" charset="0"/>
              <a:cs typeface="Nikosh" pitchFamily="2" charset="0"/>
            </a:endParaRPr>
          </a:p>
        </p:txBody>
      </p:sp>
      <p:pic>
        <p:nvPicPr>
          <p:cNvPr id="3074" name="Picture 2" descr="C:\Users\i\Desktop\images (4).jpg"/>
          <p:cNvPicPr>
            <a:picLocks noChangeAspect="1" noChangeArrowheads="1"/>
          </p:cNvPicPr>
          <p:nvPr/>
        </p:nvPicPr>
        <p:blipFill rotWithShape="1">
          <a:blip r:embed="rId2">
            <a:extLst>
              <a:ext uri="{28A0092B-C50C-407E-A947-70E740481C1C}">
                <a14:useLocalDpi xmlns:a14="http://schemas.microsoft.com/office/drawing/2010/main" val="0"/>
              </a:ext>
            </a:extLst>
          </a:blip>
          <a:srcRect b="36610"/>
          <a:stretch/>
        </p:blipFill>
        <p:spPr bwMode="auto">
          <a:xfrm>
            <a:off x="2438400" y="1172961"/>
            <a:ext cx="4043362" cy="256309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316804" y="3414409"/>
            <a:ext cx="4572000" cy="2677656"/>
          </a:xfrm>
          <a:prstGeom prst="rect">
            <a:avLst/>
          </a:prstGeom>
          <a:solidFill>
            <a:schemeClr val="accent6">
              <a:lumMod val="40000"/>
              <a:lumOff val="60000"/>
            </a:schemeClr>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কাজঃ</a:t>
            </a:r>
            <a:endPar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১।গোয়েন্দার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কাজ</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করার</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জন্য</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সামরিক</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বাহিনীতে</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ইহা</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ব্যবহৃত</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হয়</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২।প্রতিপক্ষ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যোদ্ধাদের</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অবস্থান</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নির্ণয়</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করা</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যায়</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৩।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লুকিয়েথাকা</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যোদ্ধাদের</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খুঁজে</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বের</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করা</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যায়</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৪।বহিঃশত্রু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দেশকে</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আক্রমন</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করল</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কিনা</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দেশে</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অনুপ্রবেশ</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ঘটল</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কিনা</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ইত্যাদি</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জানা</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যায়</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a:t>
            </a:r>
            <a:endParaRPr kumimoji="0" lang="en-US" sz="2400" b="0" i="0" u="none" strike="noStrike" kern="0" cap="none" spc="0" normalizeH="0" baseline="0" noProof="0" dirty="0">
              <a:ln>
                <a:noFill/>
              </a:ln>
              <a:solidFill>
                <a:sysClr val="windowText" lastClr="000000"/>
              </a:solidFill>
              <a:effectLst/>
              <a:uLnTx/>
              <a:uFillTx/>
              <a:latin typeface="NikoshBAN" pitchFamily="2" charset="0"/>
              <a:cs typeface="NikoshBAN" pitchFamily="2" charset="0"/>
            </a:endParaRPr>
          </a:p>
        </p:txBody>
      </p:sp>
      <p:sp>
        <p:nvSpPr>
          <p:cNvPr id="6" name="TextBox 5"/>
          <p:cNvSpPr txBox="1"/>
          <p:nvPr/>
        </p:nvSpPr>
        <p:spPr>
          <a:xfrm>
            <a:off x="2788596" y="584776"/>
            <a:ext cx="3048000" cy="707886"/>
          </a:xfrm>
          <a:prstGeom prst="rect">
            <a:avLst/>
          </a:prstGeom>
          <a:noFill/>
        </p:spPr>
        <p:txBody>
          <a:bodyPr wrap="square" rtlCol="0">
            <a:spAutoFit/>
          </a:bodyPr>
          <a:lstStyle/>
          <a:p>
            <a:pPr algn="ctr"/>
            <a:r>
              <a:rPr lang="bn-IN" sz="4000" dirty="0" smtClean="0">
                <a:latin typeface="Nikosh" pitchFamily="2" charset="0"/>
                <a:cs typeface="Nikosh" pitchFamily="2" charset="0"/>
              </a:rPr>
              <a:t>নৌপরিবহন উপগ্রহ </a:t>
            </a:r>
            <a:endParaRPr lang="en-US" sz="4000" dirty="0">
              <a:latin typeface="Nikosh" pitchFamily="2" charset="0"/>
              <a:cs typeface="Nikosh" pitchFamily="2" charset="0"/>
            </a:endParaRPr>
          </a:p>
        </p:txBody>
      </p:sp>
      <p:sp>
        <p:nvSpPr>
          <p:cNvPr id="9" name="TextBox 8"/>
          <p:cNvSpPr txBox="1"/>
          <p:nvPr/>
        </p:nvSpPr>
        <p:spPr>
          <a:xfrm>
            <a:off x="2819400" y="3581400"/>
            <a:ext cx="2895600" cy="2585323"/>
          </a:xfrm>
          <a:prstGeom prst="rect">
            <a:avLst/>
          </a:prstGeom>
          <a:solidFill>
            <a:schemeClr val="accent6">
              <a:lumMod val="40000"/>
              <a:lumOff val="60000"/>
            </a:schemeClr>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কাজঃ</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আমরা</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যখন</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গাড়ি</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বিমান</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কিংবা</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জাহাজে</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ভ্রমন</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করি</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তখন</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তার</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সঠিক</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অবস্থান</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নির্ণয়ের</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জন্য</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a:ln>
                  <a:noFill/>
                </a:ln>
                <a:solidFill>
                  <a:sysClr val="windowText" lastClr="000000"/>
                </a:solidFill>
                <a:effectLst/>
                <a:uLnTx/>
                <a:uFillTx/>
                <a:latin typeface="NikoshBAN" pitchFamily="2" charset="0"/>
                <a:cs typeface="NikoshBAN" pitchFamily="2" charset="0"/>
              </a:rPr>
              <a:t>নৌপরিবহন</a:t>
            </a:r>
            <a:r>
              <a:rPr kumimoji="0" lang="en-US" sz="2400" b="0" i="0" u="none" strike="noStrike" kern="0" cap="none" spc="0" normalizeH="0" baseline="0" noProof="0" dirty="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a:ln>
                  <a:noFill/>
                </a:ln>
                <a:solidFill>
                  <a:sysClr val="windowText" lastClr="000000"/>
                </a:solidFill>
                <a:effectLst/>
                <a:uLnTx/>
                <a:uFillTx/>
                <a:latin typeface="NikoshBAN" pitchFamily="2" charset="0"/>
                <a:cs typeface="NikoshBAN" pitchFamily="2" charset="0"/>
              </a:rPr>
              <a:t>উপগ্রহ</a:t>
            </a:r>
            <a:r>
              <a:rPr kumimoji="0" lang="en-US" sz="2400" b="0" i="0" u="none" strike="noStrike" kern="0" cap="none" spc="0" normalizeH="0" baseline="0" noProof="0" dirty="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সহায়তা</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দিয়ে</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থাকে</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a:t>
            </a:r>
            <a:endParaRPr kumimoji="0" lang="en-US" sz="2400" b="0" i="0" u="none" strike="noStrike" kern="0" cap="none" spc="0" normalizeH="0" baseline="0" noProof="0" dirty="0">
              <a:ln>
                <a:noFill/>
              </a:ln>
              <a:solidFill>
                <a:sysClr val="windowText" lastClr="000000"/>
              </a:solidFill>
              <a:effectLst/>
              <a:uLnTx/>
              <a:uFillTx/>
              <a:latin typeface="NikoshBAN" pitchFamily="2" charset="0"/>
              <a:cs typeface="NikoshBAN" pitchFamily="2"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NikoshBAN" pitchFamily="2" charset="0"/>
              <a:cs typeface="NikoshBAN" pitchFamily="2" charset="0"/>
            </a:endParaRPr>
          </a:p>
        </p:txBody>
      </p:sp>
      <p:pic>
        <p:nvPicPr>
          <p:cNvPr id="3075" name="Picture 3" descr="C:\Users\i\Desktop\download (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698" y="1637287"/>
            <a:ext cx="3633788" cy="17430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i\Desktop\download (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1637287"/>
            <a:ext cx="3429000" cy="181566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2525949" y="551846"/>
            <a:ext cx="4473102" cy="707886"/>
          </a:xfrm>
          <a:prstGeom prst="rect">
            <a:avLst/>
          </a:prstGeom>
          <a:noFill/>
        </p:spPr>
        <p:txBody>
          <a:bodyPr wrap="square" rtlCol="0">
            <a:spAutoFit/>
          </a:bodyPr>
          <a:lstStyle/>
          <a:p>
            <a:r>
              <a:rPr lang="bn-IN" sz="4000" dirty="0" smtClean="0">
                <a:latin typeface="Nikosh" pitchFamily="2" charset="0"/>
                <a:cs typeface="Nikosh" pitchFamily="2" charset="0"/>
              </a:rPr>
              <a:t>জ্যোতির্বিদ্যাবিষয়ক উপগ্রহ </a:t>
            </a:r>
            <a:endParaRPr lang="en-US" sz="4000" dirty="0">
              <a:latin typeface="Nikosh" pitchFamily="2" charset="0"/>
              <a:cs typeface="Nikosh" pitchFamily="2" charset="0"/>
            </a:endParaRPr>
          </a:p>
        </p:txBody>
      </p:sp>
      <p:sp>
        <p:nvSpPr>
          <p:cNvPr id="13" name="TextBox 12"/>
          <p:cNvSpPr txBox="1"/>
          <p:nvPr/>
        </p:nvSpPr>
        <p:spPr>
          <a:xfrm>
            <a:off x="2819400" y="3229743"/>
            <a:ext cx="3810000" cy="3046988"/>
          </a:xfrm>
          <a:prstGeom prst="rect">
            <a:avLst/>
          </a:prstGeom>
          <a:solidFill>
            <a:schemeClr val="accent6">
              <a:lumMod val="40000"/>
              <a:lumOff val="60000"/>
            </a:schemeClr>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কাজঃ</a:t>
            </a:r>
            <a:endPar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১।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এই</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উপগ্রহে</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টেলিস্কোপ</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বা</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দূরবিক্ষন</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যন্ত্র</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বসানো</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থাকে</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যা</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আমাদের</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মহাবিশ্ব</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সম্পর্কে</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নানা</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তথ্য</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প্রেরণ</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করে</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২।মহাকাশে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অবস্থিত</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বিভিন্ন</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গ্রহ</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নক্ষত্র</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উল্কা</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ধূমকেতু</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ইত্যাদির</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অবস্থান</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গতিপথ</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a:ln>
                  <a:noFill/>
                </a:ln>
                <a:solidFill>
                  <a:sysClr val="windowText" lastClr="000000"/>
                </a:solidFill>
                <a:effectLst/>
                <a:uLnTx/>
                <a:uFillTx/>
                <a:latin typeface="NikoshBAN" pitchFamily="2" charset="0"/>
                <a:cs typeface="NikoshBAN" pitchFamily="2" charset="0"/>
              </a:rPr>
              <a:t>সম্পর্কে</a:t>
            </a:r>
            <a:r>
              <a:rPr kumimoji="0" lang="en-US" sz="2400" b="0" i="0" u="none" strike="noStrike" kern="0" cap="none" spc="0" normalizeH="0" baseline="0" noProof="0" dirty="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অজানা</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a:ln>
                  <a:noFill/>
                </a:ln>
                <a:solidFill>
                  <a:sysClr val="windowText" lastClr="000000"/>
                </a:solidFill>
                <a:effectLst/>
                <a:uLnTx/>
                <a:uFillTx/>
                <a:latin typeface="NikoshBAN" pitchFamily="2" charset="0"/>
                <a:cs typeface="NikoshBAN" pitchFamily="2" charset="0"/>
              </a:rPr>
              <a:t>তথ্য</a:t>
            </a:r>
            <a:r>
              <a:rPr kumimoji="0" lang="en-US" sz="2400" b="0" i="0" u="none" strike="noStrike" kern="0" cap="none" spc="0" normalizeH="0" baseline="0" noProof="0" dirty="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a:ln>
                  <a:noFill/>
                </a:ln>
                <a:solidFill>
                  <a:sysClr val="windowText" lastClr="000000"/>
                </a:solidFill>
                <a:effectLst/>
                <a:uLnTx/>
                <a:uFillTx/>
                <a:latin typeface="NikoshBAN" pitchFamily="2" charset="0"/>
                <a:cs typeface="NikoshBAN" pitchFamily="2" charset="0"/>
              </a:rPr>
              <a:t>প্রেরণ</a:t>
            </a:r>
            <a:r>
              <a:rPr kumimoji="0" lang="en-US" sz="2400" b="0" i="0" u="none" strike="noStrike" kern="0" cap="none" spc="0" normalizeH="0" baseline="0" noProof="0" dirty="0">
                <a:ln>
                  <a:noFill/>
                </a:ln>
                <a:solidFill>
                  <a:sysClr val="windowText" lastClr="000000"/>
                </a:solidFill>
                <a:effectLst/>
                <a:uLnTx/>
                <a:uFillTx/>
                <a:latin typeface="NikoshBAN" pitchFamily="2" charset="0"/>
                <a:cs typeface="NikoshBAN" pitchFamily="2" charset="0"/>
              </a:rPr>
              <a:t> </a:t>
            </a:r>
            <a:r>
              <a:rPr kumimoji="0" lang="en-US" sz="2400" b="0" i="0" u="none" strike="noStrike" kern="0" cap="none" spc="0" normalizeH="0" baseline="0" noProof="0" dirty="0" err="1">
                <a:ln>
                  <a:noFill/>
                </a:ln>
                <a:solidFill>
                  <a:sysClr val="windowText" lastClr="000000"/>
                </a:solidFill>
                <a:effectLst/>
                <a:uLnTx/>
                <a:uFillTx/>
                <a:latin typeface="NikoshBAN" pitchFamily="2" charset="0"/>
                <a:cs typeface="NikoshBAN" pitchFamily="2" charset="0"/>
              </a:rPr>
              <a:t>করে</a:t>
            </a:r>
            <a:r>
              <a:rPr kumimoji="0" lang="en-US" sz="2400" b="0" i="0" u="none" strike="noStrike" kern="0" cap="none" spc="0" normalizeH="0" baseline="0" noProof="0" dirty="0">
                <a:ln>
                  <a:noFill/>
                </a:ln>
                <a:solidFill>
                  <a:sysClr val="windowText" lastClr="000000"/>
                </a:solidFill>
                <a:effectLst/>
                <a:uLnTx/>
                <a:uFillTx/>
                <a:latin typeface="NikoshBAN" pitchFamily="2" charset="0"/>
                <a:cs typeface="NikoshBAN" pitchFamily="2" charset="0"/>
              </a:rPr>
              <a:t>।</a:t>
            </a:r>
            <a:r>
              <a:rPr kumimoji="0" lang="en-US" sz="24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endParaRPr kumimoji="0" lang="en-US" sz="2400" b="0" i="0" u="none" strike="noStrike" kern="0" cap="none" spc="0" normalizeH="0" baseline="0" noProof="0" dirty="0">
              <a:ln>
                <a:noFill/>
              </a:ln>
              <a:solidFill>
                <a:sysClr val="windowText" lastClr="000000"/>
              </a:solidFill>
              <a:effectLst/>
              <a:uLnTx/>
              <a:uFillTx/>
              <a:latin typeface="NikoshBAN" pitchFamily="2" charset="0"/>
              <a:cs typeface="NikoshBAN" pitchFamily="2" charset="0"/>
            </a:endParaRPr>
          </a:p>
        </p:txBody>
      </p:sp>
      <p:pic>
        <p:nvPicPr>
          <p:cNvPr id="3077" name="Picture 5" descr="C:\Users\i\Desktop\images (7).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62586" y="1703427"/>
            <a:ext cx="2462213" cy="1610794"/>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Users\i\Desktop\images (8).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88622" y="1708724"/>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833119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par>
                                <p:cTn id="11" presetID="6" presetClass="entr" presetSubtype="16" fill="hold" nodeType="withEffect">
                                  <p:stCondLst>
                                    <p:cond delay="0"/>
                                  </p:stCondLst>
                                  <p:childTnLst>
                                    <p:set>
                                      <p:cBhvr>
                                        <p:cTn id="12" dur="1" fill="hold">
                                          <p:stCondLst>
                                            <p:cond delay="0"/>
                                          </p:stCondLst>
                                        </p:cTn>
                                        <p:tgtEl>
                                          <p:spTgt spid="3074"/>
                                        </p:tgtEl>
                                        <p:attrNameLst>
                                          <p:attrName>style.visibility</p:attrName>
                                        </p:attrNameLst>
                                      </p:cBhvr>
                                      <p:to>
                                        <p:strVal val="visible"/>
                                      </p:to>
                                    </p:set>
                                    <p:animEffect transition="in" filter="circle(in)">
                                      <p:cBhvr>
                                        <p:cTn id="13" dur="2000"/>
                                        <p:tgtEl>
                                          <p:spTgt spid="3074"/>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xit" presetSubtype="32" fill="hold" grpId="1" nodeType="clickEffect">
                                  <p:stCondLst>
                                    <p:cond delay="0"/>
                                  </p:stCondLst>
                                  <p:childTnLst>
                                    <p:animEffect transition="out" filter="circle(out)">
                                      <p:cBhvr>
                                        <p:cTn id="17" dur="2000"/>
                                        <p:tgtEl>
                                          <p:spTgt spid="7"/>
                                        </p:tgtEl>
                                      </p:cBhvr>
                                    </p:animEffect>
                                    <p:set>
                                      <p:cBhvr>
                                        <p:cTn id="18" dur="1" fill="hold">
                                          <p:stCondLst>
                                            <p:cond delay="1999"/>
                                          </p:stCondLst>
                                        </p:cTn>
                                        <p:tgtEl>
                                          <p:spTgt spid="7"/>
                                        </p:tgtEl>
                                        <p:attrNameLst>
                                          <p:attrName>style.visibility</p:attrName>
                                        </p:attrNameLst>
                                      </p:cBhvr>
                                      <p:to>
                                        <p:strVal val="hidden"/>
                                      </p:to>
                                    </p:set>
                                  </p:childTnLst>
                                </p:cTn>
                              </p:par>
                              <p:par>
                                <p:cTn id="19" presetID="6" presetClass="exit" presetSubtype="32" fill="hold" grpId="1" nodeType="withEffect">
                                  <p:stCondLst>
                                    <p:cond delay="0"/>
                                  </p:stCondLst>
                                  <p:childTnLst>
                                    <p:animEffect transition="out" filter="circle(out)">
                                      <p:cBhvr>
                                        <p:cTn id="20" dur="2000"/>
                                        <p:tgtEl>
                                          <p:spTgt spid="5"/>
                                        </p:tgtEl>
                                      </p:cBhvr>
                                    </p:animEffect>
                                    <p:set>
                                      <p:cBhvr>
                                        <p:cTn id="21" dur="1" fill="hold">
                                          <p:stCondLst>
                                            <p:cond delay="1999"/>
                                          </p:stCondLst>
                                        </p:cTn>
                                        <p:tgtEl>
                                          <p:spTgt spid="5"/>
                                        </p:tgtEl>
                                        <p:attrNameLst>
                                          <p:attrName>style.visibility</p:attrName>
                                        </p:attrNameLst>
                                      </p:cBhvr>
                                      <p:to>
                                        <p:strVal val="hidden"/>
                                      </p:to>
                                    </p:set>
                                  </p:childTnLst>
                                </p:cTn>
                              </p:par>
                              <p:par>
                                <p:cTn id="22" presetID="6" presetClass="exit" presetSubtype="32" fill="hold" nodeType="withEffect">
                                  <p:stCondLst>
                                    <p:cond delay="0"/>
                                  </p:stCondLst>
                                  <p:childTnLst>
                                    <p:animEffect transition="out" filter="circle(out)">
                                      <p:cBhvr>
                                        <p:cTn id="23" dur="2000"/>
                                        <p:tgtEl>
                                          <p:spTgt spid="3074"/>
                                        </p:tgtEl>
                                      </p:cBhvr>
                                    </p:animEffect>
                                    <p:set>
                                      <p:cBhvr>
                                        <p:cTn id="24" dur="1" fill="hold">
                                          <p:stCondLst>
                                            <p:cond delay="1999"/>
                                          </p:stCondLst>
                                        </p:cTn>
                                        <p:tgtEl>
                                          <p:spTgt spid="3074"/>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circle(in)">
                                      <p:cBhvr>
                                        <p:cTn id="29" dur="2000"/>
                                        <p:tgtEl>
                                          <p:spTgt spid="9"/>
                                        </p:tgtEl>
                                      </p:cBhvr>
                                    </p:animEffect>
                                  </p:childTnLst>
                                </p:cTn>
                              </p:par>
                              <p:par>
                                <p:cTn id="30" presetID="6" presetClass="entr" presetSubtype="16"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circle(in)">
                                      <p:cBhvr>
                                        <p:cTn id="32" dur="2000"/>
                                        <p:tgtEl>
                                          <p:spTgt spid="6"/>
                                        </p:tgtEl>
                                      </p:cBhvr>
                                    </p:animEffect>
                                  </p:childTnLst>
                                </p:cTn>
                              </p:par>
                              <p:par>
                                <p:cTn id="33" presetID="6" presetClass="entr" presetSubtype="16" fill="hold" nodeType="withEffect">
                                  <p:stCondLst>
                                    <p:cond delay="0"/>
                                  </p:stCondLst>
                                  <p:childTnLst>
                                    <p:set>
                                      <p:cBhvr>
                                        <p:cTn id="34" dur="1" fill="hold">
                                          <p:stCondLst>
                                            <p:cond delay="0"/>
                                          </p:stCondLst>
                                        </p:cTn>
                                        <p:tgtEl>
                                          <p:spTgt spid="3075"/>
                                        </p:tgtEl>
                                        <p:attrNameLst>
                                          <p:attrName>style.visibility</p:attrName>
                                        </p:attrNameLst>
                                      </p:cBhvr>
                                      <p:to>
                                        <p:strVal val="visible"/>
                                      </p:to>
                                    </p:set>
                                    <p:animEffect transition="in" filter="circle(in)">
                                      <p:cBhvr>
                                        <p:cTn id="35" dur="2000"/>
                                        <p:tgtEl>
                                          <p:spTgt spid="3075"/>
                                        </p:tgtEl>
                                      </p:cBhvr>
                                    </p:animEffect>
                                  </p:childTnLst>
                                </p:cTn>
                              </p:par>
                              <p:par>
                                <p:cTn id="36" presetID="6" presetClass="entr" presetSubtype="16" fill="hold" nodeType="withEffect">
                                  <p:stCondLst>
                                    <p:cond delay="0"/>
                                  </p:stCondLst>
                                  <p:childTnLst>
                                    <p:set>
                                      <p:cBhvr>
                                        <p:cTn id="37" dur="1" fill="hold">
                                          <p:stCondLst>
                                            <p:cond delay="0"/>
                                          </p:stCondLst>
                                        </p:cTn>
                                        <p:tgtEl>
                                          <p:spTgt spid="3076"/>
                                        </p:tgtEl>
                                        <p:attrNameLst>
                                          <p:attrName>style.visibility</p:attrName>
                                        </p:attrNameLst>
                                      </p:cBhvr>
                                      <p:to>
                                        <p:strVal val="visible"/>
                                      </p:to>
                                    </p:set>
                                    <p:animEffect transition="in" filter="circle(in)">
                                      <p:cBhvr>
                                        <p:cTn id="38" dur="2000"/>
                                        <p:tgtEl>
                                          <p:spTgt spid="3076"/>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xit" presetSubtype="32" fill="hold" grpId="1" nodeType="clickEffect">
                                  <p:stCondLst>
                                    <p:cond delay="0"/>
                                  </p:stCondLst>
                                  <p:childTnLst>
                                    <p:animEffect transition="out" filter="circle(out)">
                                      <p:cBhvr>
                                        <p:cTn id="42" dur="2000"/>
                                        <p:tgtEl>
                                          <p:spTgt spid="9"/>
                                        </p:tgtEl>
                                      </p:cBhvr>
                                    </p:animEffect>
                                    <p:set>
                                      <p:cBhvr>
                                        <p:cTn id="43" dur="1" fill="hold">
                                          <p:stCondLst>
                                            <p:cond delay="1999"/>
                                          </p:stCondLst>
                                        </p:cTn>
                                        <p:tgtEl>
                                          <p:spTgt spid="9"/>
                                        </p:tgtEl>
                                        <p:attrNameLst>
                                          <p:attrName>style.visibility</p:attrName>
                                        </p:attrNameLst>
                                      </p:cBhvr>
                                      <p:to>
                                        <p:strVal val="hidden"/>
                                      </p:to>
                                    </p:set>
                                  </p:childTnLst>
                                </p:cTn>
                              </p:par>
                              <p:par>
                                <p:cTn id="44" presetID="6" presetClass="exit" presetSubtype="32" fill="hold" grpId="1" nodeType="withEffect">
                                  <p:stCondLst>
                                    <p:cond delay="0"/>
                                  </p:stCondLst>
                                  <p:childTnLst>
                                    <p:animEffect transition="out" filter="circle(out)">
                                      <p:cBhvr>
                                        <p:cTn id="45" dur="2000"/>
                                        <p:tgtEl>
                                          <p:spTgt spid="6"/>
                                        </p:tgtEl>
                                      </p:cBhvr>
                                    </p:animEffect>
                                    <p:set>
                                      <p:cBhvr>
                                        <p:cTn id="46" dur="1" fill="hold">
                                          <p:stCondLst>
                                            <p:cond delay="1999"/>
                                          </p:stCondLst>
                                        </p:cTn>
                                        <p:tgtEl>
                                          <p:spTgt spid="6"/>
                                        </p:tgtEl>
                                        <p:attrNameLst>
                                          <p:attrName>style.visibility</p:attrName>
                                        </p:attrNameLst>
                                      </p:cBhvr>
                                      <p:to>
                                        <p:strVal val="hidden"/>
                                      </p:to>
                                    </p:set>
                                  </p:childTnLst>
                                </p:cTn>
                              </p:par>
                              <p:par>
                                <p:cTn id="47" presetID="6" presetClass="exit" presetSubtype="32" fill="hold" nodeType="withEffect">
                                  <p:stCondLst>
                                    <p:cond delay="0"/>
                                  </p:stCondLst>
                                  <p:childTnLst>
                                    <p:animEffect transition="out" filter="circle(out)">
                                      <p:cBhvr>
                                        <p:cTn id="48" dur="2000"/>
                                        <p:tgtEl>
                                          <p:spTgt spid="3075"/>
                                        </p:tgtEl>
                                      </p:cBhvr>
                                    </p:animEffect>
                                    <p:set>
                                      <p:cBhvr>
                                        <p:cTn id="49" dur="1" fill="hold">
                                          <p:stCondLst>
                                            <p:cond delay="1999"/>
                                          </p:stCondLst>
                                        </p:cTn>
                                        <p:tgtEl>
                                          <p:spTgt spid="3075"/>
                                        </p:tgtEl>
                                        <p:attrNameLst>
                                          <p:attrName>style.visibility</p:attrName>
                                        </p:attrNameLst>
                                      </p:cBhvr>
                                      <p:to>
                                        <p:strVal val="hidden"/>
                                      </p:to>
                                    </p:set>
                                  </p:childTnLst>
                                </p:cTn>
                              </p:par>
                              <p:par>
                                <p:cTn id="50" presetID="6" presetClass="exit" presetSubtype="32" fill="hold" nodeType="withEffect">
                                  <p:stCondLst>
                                    <p:cond delay="0"/>
                                  </p:stCondLst>
                                  <p:childTnLst>
                                    <p:animEffect transition="out" filter="circle(out)">
                                      <p:cBhvr>
                                        <p:cTn id="51" dur="2000"/>
                                        <p:tgtEl>
                                          <p:spTgt spid="3076"/>
                                        </p:tgtEl>
                                      </p:cBhvr>
                                    </p:animEffect>
                                    <p:set>
                                      <p:cBhvr>
                                        <p:cTn id="52" dur="1" fill="hold">
                                          <p:stCondLst>
                                            <p:cond delay="1999"/>
                                          </p:stCondLst>
                                        </p:cTn>
                                        <p:tgtEl>
                                          <p:spTgt spid="3076"/>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circle(in)">
                                      <p:cBhvr>
                                        <p:cTn id="57" dur="2000"/>
                                        <p:tgtEl>
                                          <p:spTgt spid="13"/>
                                        </p:tgtEl>
                                      </p:cBhvr>
                                    </p:animEffect>
                                  </p:childTnLst>
                                </p:cTn>
                              </p:par>
                              <p:par>
                                <p:cTn id="58" presetID="6" presetClass="entr" presetSubtype="16" fill="hold" grpId="0" nodeType="with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circle(in)">
                                      <p:cBhvr>
                                        <p:cTn id="60" dur="2000"/>
                                        <p:tgtEl>
                                          <p:spTgt spid="8"/>
                                        </p:tgtEl>
                                      </p:cBhvr>
                                    </p:animEffect>
                                  </p:childTnLst>
                                </p:cTn>
                              </p:par>
                              <p:par>
                                <p:cTn id="61" presetID="6" presetClass="entr" presetSubtype="16" fill="hold" nodeType="withEffect">
                                  <p:stCondLst>
                                    <p:cond delay="0"/>
                                  </p:stCondLst>
                                  <p:childTnLst>
                                    <p:set>
                                      <p:cBhvr>
                                        <p:cTn id="62" dur="1" fill="hold">
                                          <p:stCondLst>
                                            <p:cond delay="0"/>
                                          </p:stCondLst>
                                        </p:cTn>
                                        <p:tgtEl>
                                          <p:spTgt spid="3078"/>
                                        </p:tgtEl>
                                        <p:attrNameLst>
                                          <p:attrName>style.visibility</p:attrName>
                                        </p:attrNameLst>
                                      </p:cBhvr>
                                      <p:to>
                                        <p:strVal val="visible"/>
                                      </p:to>
                                    </p:set>
                                    <p:animEffect transition="in" filter="circle(in)">
                                      <p:cBhvr>
                                        <p:cTn id="63" dur="2000"/>
                                        <p:tgtEl>
                                          <p:spTgt spid="3078"/>
                                        </p:tgtEl>
                                      </p:cBhvr>
                                    </p:animEffect>
                                  </p:childTnLst>
                                </p:cTn>
                              </p:par>
                              <p:par>
                                <p:cTn id="64" presetID="6" presetClass="entr" presetSubtype="16" fill="hold" nodeType="withEffect">
                                  <p:stCondLst>
                                    <p:cond delay="0"/>
                                  </p:stCondLst>
                                  <p:childTnLst>
                                    <p:set>
                                      <p:cBhvr>
                                        <p:cTn id="65" dur="1" fill="hold">
                                          <p:stCondLst>
                                            <p:cond delay="0"/>
                                          </p:stCondLst>
                                        </p:cTn>
                                        <p:tgtEl>
                                          <p:spTgt spid="3077"/>
                                        </p:tgtEl>
                                        <p:attrNameLst>
                                          <p:attrName>style.visibility</p:attrName>
                                        </p:attrNameLst>
                                      </p:cBhvr>
                                      <p:to>
                                        <p:strVal val="visible"/>
                                      </p:to>
                                    </p:set>
                                    <p:animEffect transition="in" filter="circle(in)">
                                      <p:cBhvr>
                                        <p:cTn id="66" dur="20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7" grpId="0" animBg="1"/>
      <p:bldP spid="7" grpId="1" animBg="1"/>
      <p:bldP spid="6" grpId="0"/>
      <p:bldP spid="6" grpId="1"/>
      <p:bldP spid="9" grpId="0" animBg="1"/>
      <p:bldP spid="9" grpId="1" animBg="1"/>
      <p:bldP spid="8" grpId="0"/>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981200" y="751838"/>
            <a:ext cx="5181600" cy="707886"/>
          </a:xfrm>
          <a:prstGeom prst="rect">
            <a:avLst/>
          </a:prstGeom>
          <a:noFill/>
        </p:spPr>
        <p:txBody>
          <a:bodyPr wrap="square" rtlCol="0">
            <a:spAutoFit/>
          </a:bodyPr>
          <a:lstStyle/>
          <a:p>
            <a:pPr algn="ctr"/>
            <a:r>
              <a:rPr lang="bn-IN" sz="4000" b="1" u="sng" dirty="0" smtClean="0">
                <a:latin typeface="Nikosh" pitchFamily="2" charset="0"/>
                <a:cs typeface="Nikosh" pitchFamily="2" charset="0"/>
              </a:rPr>
              <a:t>দলগত কাজ </a:t>
            </a:r>
            <a:endParaRPr lang="en-US" sz="4000" b="1" u="sng" dirty="0">
              <a:latin typeface="Nikosh" pitchFamily="2" charset="0"/>
              <a:cs typeface="Nikosh" pitchFamily="2" charset="0"/>
            </a:endParaRPr>
          </a:p>
        </p:txBody>
      </p:sp>
      <p:sp>
        <p:nvSpPr>
          <p:cNvPr id="4" name="TextBox 3"/>
          <p:cNvSpPr txBox="1"/>
          <p:nvPr/>
        </p:nvSpPr>
        <p:spPr>
          <a:xfrm>
            <a:off x="1676400" y="3962400"/>
            <a:ext cx="6553200" cy="523220"/>
          </a:xfrm>
          <a:prstGeom prst="rect">
            <a:avLst/>
          </a:prstGeom>
          <a:noFill/>
        </p:spPr>
        <p:txBody>
          <a:bodyPr wrap="square" rtlCol="0">
            <a:spAutoFit/>
          </a:bodyPr>
          <a:lstStyle/>
          <a:p>
            <a:r>
              <a:rPr lang="bn-IN" sz="2800" b="1" dirty="0" smtClean="0">
                <a:latin typeface="Nikosh" pitchFamily="2" charset="0"/>
                <a:cs typeface="Nikosh" pitchFamily="2" charset="0"/>
              </a:rPr>
              <a:t>২। কৃত্রিম উপগ্রহের ব্যবহারের গুরুত্ব আলোচনা কর। </a:t>
            </a:r>
            <a:endParaRPr lang="en-US" sz="2800" b="1" dirty="0">
              <a:latin typeface="Nikosh" pitchFamily="2" charset="0"/>
              <a:cs typeface="Nikosh" pitchFamily="2" charset="0"/>
            </a:endParaRPr>
          </a:p>
        </p:txBody>
      </p:sp>
      <p:sp>
        <p:nvSpPr>
          <p:cNvPr id="5" name="TextBox 4"/>
          <p:cNvSpPr txBox="1"/>
          <p:nvPr/>
        </p:nvSpPr>
        <p:spPr>
          <a:xfrm>
            <a:off x="1666240" y="3167390"/>
            <a:ext cx="5410200" cy="523220"/>
          </a:xfrm>
          <a:prstGeom prst="rect">
            <a:avLst/>
          </a:prstGeom>
          <a:noFill/>
        </p:spPr>
        <p:txBody>
          <a:bodyPr wrap="square" rtlCol="0">
            <a:spAutoFit/>
          </a:bodyPr>
          <a:lstStyle/>
          <a:p>
            <a:r>
              <a:rPr lang="bn-IN" sz="2800" b="1" dirty="0" smtClean="0">
                <a:latin typeface="Nikosh" pitchFamily="2" charset="0"/>
                <a:cs typeface="Nikosh" pitchFamily="2" charset="0"/>
              </a:rPr>
              <a:t>১। সংক্ষিপ্তকারে কৃত্রিম উপগ্রহের ব্যাখ্যা দাও। </a:t>
            </a:r>
            <a:endParaRPr lang="en-US" sz="2800" b="1" dirty="0">
              <a:latin typeface="Nikosh" pitchFamily="2" charset="0"/>
              <a:cs typeface="Nikosh" pitchFamily="2" charset="0"/>
            </a:endParaRPr>
          </a:p>
        </p:txBody>
      </p:sp>
    </p:spTree>
    <p:extLst>
      <p:ext uri="{BB962C8B-B14F-4D97-AF65-F5344CB8AC3E}">
        <p14:creationId xmlns:p14="http://schemas.microsoft.com/office/powerpoint/2010/main" val="328851603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2000"/>
                                        <p:tgtEl>
                                          <p:spTgt spid="5"/>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741680"/>
            <a:ext cx="5562600" cy="707886"/>
          </a:xfrm>
          <a:prstGeom prst="rect">
            <a:avLst/>
          </a:prstGeom>
          <a:noFill/>
        </p:spPr>
        <p:txBody>
          <a:bodyPr wrap="square" rtlCol="0">
            <a:spAutoFit/>
          </a:bodyPr>
          <a:lstStyle/>
          <a:p>
            <a:pPr algn="ctr"/>
            <a:r>
              <a:rPr lang="bn-IN" sz="4000" b="1" u="sng" dirty="0" smtClean="0">
                <a:latin typeface="Nikosh" pitchFamily="2" charset="0"/>
                <a:cs typeface="Nikosh" pitchFamily="2" charset="0"/>
              </a:rPr>
              <a:t>মূল্যায়ন </a:t>
            </a:r>
            <a:endParaRPr lang="en-US" sz="4000" b="1" u="sng" dirty="0">
              <a:latin typeface="Nikosh" pitchFamily="2" charset="0"/>
              <a:cs typeface="Nikosh" pitchFamily="2" charset="0"/>
            </a:endParaRPr>
          </a:p>
        </p:txBody>
      </p:sp>
      <p:sp>
        <p:nvSpPr>
          <p:cNvPr id="3" name="TextBox 2"/>
          <p:cNvSpPr txBox="1"/>
          <p:nvPr/>
        </p:nvSpPr>
        <p:spPr>
          <a:xfrm>
            <a:off x="1676400" y="2057400"/>
            <a:ext cx="4800600" cy="523220"/>
          </a:xfrm>
          <a:prstGeom prst="rect">
            <a:avLst/>
          </a:prstGeom>
          <a:noFill/>
        </p:spPr>
        <p:txBody>
          <a:bodyPr wrap="square" rtlCol="0">
            <a:spAutoFit/>
          </a:bodyPr>
          <a:lstStyle/>
          <a:p>
            <a:r>
              <a:rPr lang="bn-IN" sz="2800" dirty="0" smtClean="0">
                <a:latin typeface="Nikosh" pitchFamily="2" charset="0"/>
                <a:cs typeface="Nikosh" pitchFamily="2" charset="0"/>
              </a:rPr>
              <a:t>১। কৃত্রিম উপগ্রহ কাকে বলে? </a:t>
            </a:r>
            <a:endParaRPr lang="en-US" sz="2800" dirty="0">
              <a:latin typeface="Nikosh" pitchFamily="2" charset="0"/>
              <a:cs typeface="Nikosh" pitchFamily="2" charset="0"/>
            </a:endParaRPr>
          </a:p>
        </p:txBody>
      </p:sp>
      <p:sp>
        <p:nvSpPr>
          <p:cNvPr id="4" name="TextBox 3"/>
          <p:cNvSpPr txBox="1"/>
          <p:nvPr/>
        </p:nvSpPr>
        <p:spPr>
          <a:xfrm>
            <a:off x="1676400" y="2885440"/>
            <a:ext cx="4114800" cy="523220"/>
          </a:xfrm>
          <a:prstGeom prst="rect">
            <a:avLst/>
          </a:prstGeom>
          <a:noFill/>
        </p:spPr>
        <p:txBody>
          <a:bodyPr wrap="square" rtlCol="0">
            <a:spAutoFit/>
          </a:bodyPr>
          <a:lstStyle/>
          <a:p>
            <a:r>
              <a:rPr lang="bn-IN" sz="2800" dirty="0" smtClean="0">
                <a:latin typeface="Nikosh" pitchFamily="2" charset="0"/>
                <a:cs typeface="Nikosh" pitchFamily="2" charset="0"/>
              </a:rPr>
              <a:t>২। স্পুটনিক শব্দের অর্থ কি? </a:t>
            </a:r>
            <a:endParaRPr lang="en-US" sz="2800" dirty="0">
              <a:latin typeface="Nikosh" pitchFamily="2" charset="0"/>
              <a:cs typeface="Nikosh" pitchFamily="2" charset="0"/>
            </a:endParaRPr>
          </a:p>
        </p:txBody>
      </p:sp>
      <p:sp>
        <p:nvSpPr>
          <p:cNvPr id="5" name="TextBox 4"/>
          <p:cNvSpPr txBox="1"/>
          <p:nvPr/>
        </p:nvSpPr>
        <p:spPr>
          <a:xfrm>
            <a:off x="1676400" y="3581401"/>
            <a:ext cx="7086600" cy="523220"/>
          </a:xfrm>
          <a:prstGeom prst="rect">
            <a:avLst/>
          </a:prstGeom>
          <a:noFill/>
        </p:spPr>
        <p:txBody>
          <a:bodyPr wrap="square" rtlCol="0">
            <a:spAutoFit/>
          </a:bodyPr>
          <a:lstStyle/>
          <a:p>
            <a:r>
              <a:rPr lang="bn-IN" sz="2800" dirty="0" smtClean="0">
                <a:latin typeface="Nikosh" pitchFamily="2" charset="0"/>
                <a:cs typeface="Nikosh" pitchFamily="2" charset="0"/>
              </a:rPr>
              <a:t>৩। মহাকাশযাত্রার প্রথম পদক্ষেপটির সূচনা হয়েছিল কত সালে? </a:t>
            </a:r>
            <a:endParaRPr lang="en-US" sz="2800" dirty="0">
              <a:latin typeface="Nikosh" pitchFamily="2" charset="0"/>
              <a:cs typeface="Nikosh" pitchFamily="2" charset="0"/>
            </a:endParaRPr>
          </a:p>
        </p:txBody>
      </p:sp>
    </p:spTree>
    <p:extLst>
      <p:ext uri="{BB962C8B-B14F-4D97-AF65-F5344CB8AC3E}">
        <p14:creationId xmlns:p14="http://schemas.microsoft.com/office/powerpoint/2010/main" val="2188871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heel(1)">
                                      <p:cBhvr>
                                        <p:cTn id="10" dur="2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heel(1)">
                                      <p:cBhvr>
                                        <p:cTn id="15" dur="2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heel(1)">
                                      <p:cBhvr>
                                        <p:cTn id="2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828800" y="990600"/>
            <a:ext cx="4876800" cy="707886"/>
          </a:xfrm>
          <a:prstGeom prst="rect">
            <a:avLst/>
          </a:prstGeom>
          <a:noFill/>
        </p:spPr>
        <p:txBody>
          <a:bodyPr wrap="square" rtlCol="0">
            <a:spAutoFit/>
          </a:bodyPr>
          <a:lstStyle/>
          <a:p>
            <a:pPr algn="ctr"/>
            <a:r>
              <a:rPr lang="bn-IN" sz="4000" b="1" dirty="0" smtClean="0">
                <a:latin typeface="Nikosh" pitchFamily="2" charset="0"/>
                <a:cs typeface="Nikosh" pitchFamily="2" charset="0"/>
              </a:rPr>
              <a:t>বাড়ির কাজ </a:t>
            </a:r>
            <a:endParaRPr lang="en-US" sz="4000" b="1" dirty="0">
              <a:latin typeface="Nikosh" pitchFamily="2" charset="0"/>
              <a:cs typeface="Nikosh" pitchFamily="2" charset="0"/>
            </a:endParaRPr>
          </a:p>
        </p:txBody>
      </p:sp>
      <p:sp>
        <p:nvSpPr>
          <p:cNvPr id="4" name="TextBox 3"/>
          <p:cNvSpPr txBox="1"/>
          <p:nvPr/>
        </p:nvSpPr>
        <p:spPr>
          <a:xfrm>
            <a:off x="1976120" y="2860040"/>
            <a:ext cx="5791200" cy="584775"/>
          </a:xfrm>
          <a:prstGeom prst="rect">
            <a:avLst/>
          </a:prstGeom>
          <a:noFill/>
        </p:spPr>
        <p:txBody>
          <a:bodyPr wrap="square" rtlCol="0">
            <a:spAutoFit/>
          </a:bodyPr>
          <a:lstStyle/>
          <a:p>
            <a:pPr marL="457200" indent="-457200">
              <a:buFont typeface="Wingdings" pitchFamily="2" charset="2"/>
              <a:buChar char="q"/>
            </a:pPr>
            <a:r>
              <a:rPr lang="bn-IN" sz="3200" b="1" dirty="0" smtClean="0">
                <a:latin typeface="Nikosh" pitchFamily="2" charset="0"/>
                <a:cs typeface="Nikosh" pitchFamily="2" charset="0"/>
              </a:rPr>
              <a:t>বিভিন্ন প্রকার উপগ্রহের কাজের বর্ণনা কর। </a:t>
            </a:r>
            <a:endParaRPr lang="en-US" sz="3200" b="1" dirty="0">
              <a:latin typeface="Nikosh" pitchFamily="2" charset="0"/>
              <a:cs typeface="Nikosh" pitchFamily="2" charset="0"/>
            </a:endParaRPr>
          </a:p>
        </p:txBody>
      </p:sp>
    </p:spTree>
    <p:extLst>
      <p:ext uri="{BB962C8B-B14F-4D97-AF65-F5344CB8AC3E}">
        <p14:creationId xmlns:p14="http://schemas.microsoft.com/office/powerpoint/2010/main" val="147658743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heel(1)">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i\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707" y="675640"/>
            <a:ext cx="8244586" cy="54864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600200" y="1600200"/>
            <a:ext cx="5943600" cy="1371600"/>
          </a:xfrm>
          <a:prstGeom prst="rect">
            <a:avLst/>
          </a:prstGeom>
          <a:noFill/>
        </p:spPr>
        <p:txBody>
          <a:bodyPr wrap="square" rtlCol="0">
            <a:prstTxWarp prst="textDoubleWave1">
              <a:avLst/>
            </a:prstTxWarp>
            <a:spAutoFit/>
          </a:bodyPr>
          <a:lstStyle/>
          <a:p>
            <a:pPr algn="ctr"/>
            <a:r>
              <a:rPr lang="bn-IN" sz="2400" dirty="0" smtClean="0">
                <a:solidFill>
                  <a:schemeClr val="bg1"/>
                </a:solidFill>
                <a:latin typeface="Nikosh" pitchFamily="2" charset="0"/>
                <a:cs typeface="Nikosh" pitchFamily="2" charset="0"/>
              </a:rPr>
              <a:t>ধন্যবাদ </a:t>
            </a:r>
            <a:endParaRPr lang="en-US" sz="2400" dirty="0">
              <a:solidFill>
                <a:schemeClr val="bg1"/>
              </a:solidFill>
              <a:latin typeface="Nikosh" pitchFamily="2" charset="0"/>
              <a:cs typeface="Nikosh" pitchFamily="2" charset="0"/>
            </a:endParaRPr>
          </a:p>
        </p:txBody>
      </p:sp>
      <p:sp>
        <p:nvSpPr>
          <p:cNvPr id="4" name="TextBox 3"/>
          <p:cNvSpPr txBox="1"/>
          <p:nvPr/>
        </p:nvSpPr>
        <p:spPr>
          <a:xfrm>
            <a:off x="1600200" y="3733800"/>
            <a:ext cx="6172200" cy="1447800"/>
          </a:xfrm>
          <a:prstGeom prst="rect">
            <a:avLst/>
          </a:prstGeom>
          <a:noFill/>
        </p:spPr>
        <p:txBody>
          <a:bodyPr wrap="square" rtlCol="0">
            <a:prstTxWarp prst="textChevron">
              <a:avLst/>
            </a:prstTxWarp>
            <a:spAutoFit/>
          </a:bodyPr>
          <a:lstStyle/>
          <a:p>
            <a:pPr algn="ctr"/>
            <a:r>
              <a:rPr lang="bn-IN"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 pitchFamily="2" charset="0"/>
                <a:cs typeface="Nikosh" pitchFamily="2" charset="0"/>
              </a:rPr>
              <a:t>সবাই ভাল থাকবে </a:t>
            </a:r>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 pitchFamily="2" charset="0"/>
              <a:cs typeface="Nikosh" pitchFamily="2" charset="0"/>
            </a:endParaRPr>
          </a:p>
        </p:txBody>
      </p:sp>
    </p:spTree>
    <p:extLst>
      <p:ext uri="{BB962C8B-B14F-4D97-AF65-F5344CB8AC3E}">
        <p14:creationId xmlns:p14="http://schemas.microsoft.com/office/powerpoint/2010/main" val="328851603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438400" y="856565"/>
            <a:ext cx="3810000" cy="646331"/>
          </a:xfrm>
          <a:prstGeom prst="rect">
            <a:avLst/>
          </a:prstGeom>
          <a:noFill/>
        </p:spPr>
        <p:txBody>
          <a:bodyPr wrap="square" rtlCol="0">
            <a:spAutoFit/>
          </a:bodyPr>
          <a:lstStyle/>
          <a:p>
            <a:pPr algn="ctr"/>
            <a:r>
              <a:rPr lang="bn-IN" sz="3600" b="1" u="sng" dirty="0" smtClean="0">
                <a:latin typeface="Nikosh" pitchFamily="2" charset="0"/>
                <a:cs typeface="Nikosh" pitchFamily="2" charset="0"/>
              </a:rPr>
              <a:t>পরিচিতি </a:t>
            </a:r>
            <a:endParaRPr lang="en-US" sz="3600" b="1" u="sng" dirty="0">
              <a:latin typeface="Nikosh" pitchFamily="2" charset="0"/>
              <a:cs typeface="Nikosh" pitchFamily="2" charset="0"/>
            </a:endParaRPr>
          </a:p>
        </p:txBody>
      </p:sp>
      <p:sp>
        <p:nvSpPr>
          <p:cNvPr id="4" name="TextBox 3"/>
          <p:cNvSpPr txBox="1"/>
          <p:nvPr/>
        </p:nvSpPr>
        <p:spPr>
          <a:xfrm>
            <a:off x="436880" y="2971800"/>
            <a:ext cx="4211320" cy="2308324"/>
          </a:xfrm>
          <a:prstGeom prst="rect">
            <a:avLst/>
          </a:prstGeom>
          <a:noFill/>
        </p:spPr>
        <p:txBody>
          <a:bodyPr wrap="square" rtlCol="0">
            <a:spAutoFit/>
          </a:bodyPr>
          <a:lstStyle/>
          <a:p>
            <a:r>
              <a:rPr lang="bn-IN" sz="2400" b="1" dirty="0" smtClean="0">
                <a:latin typeface="Nikosh" pitchFamily="2" charset="0"/>
                <a:cs typeface="Nikosh" pitchFamily="2" charset="0"/>
              </a:rPr>
              <a:t>দেলওয়ারা বেগম</a:t>
            </a:r>
          </a:p>
          <a:p>
            <a:r>
              <a:rPr lang="bn-IN" sz="2400" b="1" dirty="0" smtClean="0">
                <a:latin typeface="Nikosh" pitchFamily="2" charset="0"/>
                <a:cs typeface="Nikosh" pitchFamily="2" charset="0"/>
              </a:rPr>
              <a:t>সহকারি শিক্ষক বি,এসসি (গণিত) </a:t>
            </a:r>
          </a:p>
          <a:p>
            <a:r>
              <a:rPr lang="bn-IN" sz="2400" b="1" dirty="0" smtClean="0">
                <a:latin typeface="Nikosh" pitchFamily="2" charset="0"/>
                <a:cs typeface="Nikosh" pitchFamily="2" charset="0"/>
              </a:rPr>
              <a:t>আলতাদীঘি স্নাতক মাদ্রাসা,শেরপুর, বগুড়া। </a:t>
            </a:r>
          </a:p>
          <a:p>
            <a:r>
              <a:rPr lang="bn-IN" sz="2400" b="1" dirty="0" smtClean="0">
                <a:latin typeface="Nikosh" pitchFamily="2" charset="0"/>
                <a:cs typeface="Nikosh" pitchFamily="2" charset="0"/>
              </a:rPr>
              <a:t>মোবাইল- ০১৭২৮২৪৭৯১০</a:t>
            </a:r>
          </a:p>
          <a:p>
            <a:r>
              <a:rPr lang="bn-IN" sz="2400" b="1" dirty="0" smtClean="0">
                <a:latin typeface="Nikosh" pitchFamily="2" charset="0"/>
                <a:cs typeface="Nikosh" pitchFamily="2" charset="0"/>
              </a:rPr>
              <a:t>ই-মেইল </a:t>
            </a:r>
            <a:r>
              <a:rPr lang="en-US" sz="2400" b="1" dirty="0" smtClean="0">
                <a:latin typeface="Nikosh" pitchFamily="2" charset="0"/>
                <a:cs typeface="Nikosh" pitchFamily="2" charset="0"/>
              </a:rPr>
              <a:t>delwara1979@g</a:t>
            </a:r>
            <a:r>
              <a:rPr lang="en-US" sz="2400" dirty="0" smtClean="0">
                <a:latin typeface="Nikosh" pitchFamily="2" charset="0"/>
                <a:cs typeface="Nikosh" pitchFamily="2" charset="0"/>
              </a:rPr>
              <a:t>mail.com</a:t>
            </a:r>
            <a:r>
              <a:rPr lang="bn-IN" sz="2400" dirty="0" smtClean="0">
                <a:latin typeface="Nikosh" pitchFamily="2" charset="0"/>
                <a:cs typeface="Nikosh" pitchFamily="2" charset="0"/>
              </a:rPr>
              <a:t> </a:t>
            </a:r>
            <a:endParaRPr lang="en-US" sz="2400" dirty="0">
              <a:latin typeface="Nikosh" pitchFamily="2" charset="0"/>
              <a:cs typeface="Nikosh" pitchFamily="2" charset="0"/>
            </a:endParaRPr>
          </a:p>
        </p:txBody>
      </p:sp>
      <p:sp>
        <p:nvSpPr>
          <p:cNvPr id="5" name="TextBox 4"/>
          <p:cNvSpPr txBox="1"/>
          <p:nvPr/>
        </p:nvSpPr>
        <p:spPr>
          <a:xfrm>
            <a:off x="6019800" y="3124200"/>
            <a:ext cx="2667000" cy="1938992"/>
          </a:xfrm>
          <a:prstGeom prst="rect">
            <a:avLst/>
          </a:prstGeom>
          <a:noFill/>
        </p:spPr>
        <p:txBody>
          <a:bodyPr wrap="square" rtlCol="0">
            <a:spAutoFit/>
          </a:bodyPr>
          <a:lstStyle/>
          <a:p>
            <a:r>
              <a:rPr lang="bn-IN" sz="2400" b="1" dirty="0" smtClean="0">
                <a:latin typeface="Nikosh" pitchFamily="2" charset="0"/>
                <a:cs typeface="Nikosh" pitchFamily="2" charset="0"/>
              </a:rPr>
              <a:t>শ্রেণীঃ ৮ম </a:t>
            </a:r>
          </a:p>
          <a:p>
            <a:r>
              <a:rPr lang="bn-IN" sz="2400" b="1" dirty="0" smtClean="0">
                <a:latin typeface="Nikosh" pitchFamily="2" charset="0"/>
                <a:cs typeface="Nikosh" pitchFamily="2" charset="0"/>
              </a:rPr>
              <a:t>বিষয়ঃবিজ্ঞান</a:t>
            </a:r>
          </a:p>
          <a:p>
            <a:r>
              <a:rPr lang="bn-IN" sz="2400" b="1" dirty="0" smtClean="0">
                <a:latin typeface="Nikosh" pitchFamily="2" charset="0"/>
                <a:cs typeface="Nikosh" pitchFamily="2" charset="0"/>
              </a:rPr>
              <a:t>অধ্যায়ঃ দ্বাদশ </a:t>
            </a:r>
          </a:p>
          <a:p>
            <a:r>
              <a:rPr lang="bn-IN" sz="2400" b="1" dirty="0" smtClean="0">
                <a:latin typeface="Nikosh" pitchFamily="2" charset="0"/>
                <a:cs typeface="Nikosh" pitchFamily="2" charset="0"/>
              </a:rPr>
              <a:t>সময়ঃ ৪৫ মিনিট </a:t>
            </a:r>
          </a:p>
          <a:p>
            <a:r>
              <a:rPr lang="bn-IN" sz="2400" b="1" dirty="0" smtClean="0">
                <a:latin typeface="Nikosh" pitchFamily="2" charset="0"/>
                <a:cs typeface="Nikosh" pitchFamily="2" charset="0"/>
              </a:rPr>
              <a:t>তারিখঃ ৩১/০১/২০২০ইং</a:t>
            </a:r>
            <a:r>
              <a:rPr lang="bn-IN" dirty="0" smtClean="0"/>
              <a:t>  </a:t>
            </a:r>
            <a:endParaRPr lang="en-US" dirty="0"/>
          </a:p>
        </p:txBody>
      </p:sp>
      <p:pic>
        <p:nvPicPr>
          <p:cNvPr id="2050" name="Picture 2" descr="D:\Image\Copy of 69413891_410833392902020_5683957606402490368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38352">
            <a:off x="4511685" y="3326314"/>
            <a:ext cx="1191182" cy="122207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851603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C:\Users\i\Desktop\download (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0920" y="1716405"/>
            <a:ext cx="2238157" cy="178879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3075" name="Picture 3" descr="C:\Users\i\Desktop\images (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660261"/>
            <a:ext cx="2404672" cy="178879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3076" name="Picture 4" descr="C:\Users\i\Desktop\download (9).jpg"/>
          <p:cNvPicPr>
            <a:picLocks noChangeAspect="1" noChangeArrowheads="1"/>
          </p:cNvPicPr>
          <p:nvPr/>
        </p:nvPicPr>
        <p:blipFill rotWithShape="1">
          <a:blip r:embed="rId4">
            <a:extLst>
              <a:ext uri="{28A0092B-C50C-407E-A947-70E740481C1C}">
                <a14:useLocalDpi xmlns:a14="http://schemas.microsoft.com/office/drawing/2010/main" val="0"/>
              </a:ext>
            </a:extLst>
          </a:blip>
          <a:srcRect l="34134" t="10476" r="7910"/>
          <a:stretch/>
        </p:blipFill>
        <p:spPr bwMode="auto">
          <a:xfrm>
            <a:off x="6019800" y="1650419"/>
            <a:ext cx="2398292" cy="18649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3077" name="Picture 5" descr="C:\Users\i\Desktop\images (10).jpg"/>
          <p:cNvPicPr>
            <a:picLocks noChangeAspect="1" noChangeArrowheads="1"/>
          </p:cNvPicPr>
          <p:nvPr/>
        </p:nvPicPr>
        <p:blipFill rotWithShape="1">
          <a:blip r:embed="rId5">
            <a:extLst>
              <a:ext uri="{28A0092B-C50C-407E-A947-70E740481C1C}">
                <a14:useLocalDpi xmlns:a14="http://schemas.microsoft.com/office/drawing/2010/main" val="0"/>
              </a:ext>
            </a:extLst>
          </a:blip>
          <a:srcRect l="16587" r="17180"/>
          <a:stretch/>
        </p:blipFill>
        <p:spPr bwMode="auto">
          <a:xfrm>
            <a:off x="838200" y="3657600"/>
            <a:ext cx="2438400" cy="185456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590800" y="533400"/>
            <a:ext cx="4876800" cy="646331"/>
          </a:xfrm>
          <a:prstGeom prst="rect">
            <a:avLst/>
          </a:prstGeom>
          <a:noFill/>
        </p:spPr>
        <p:txBody>
          <a:bodyPr wrap="square" rtlCol="0">
            <a:spAutoFit/>
          </a:bodyPr>
          <a:lstStyle/>
          <a:p>
            <a:r>
              <a:rPr lang="bn-IN" sz="3600" b="1" dirty="0" smtClean="0">
                <a:latin typeface="Nikosh" pitchFamily="2" charset="0"/>
                <a:cs typeface="Nikosh" pitchFamily="2" charset="0"/>
              </a:rPr>
              <a:t>চিত্রে আমরা কী দেখতে পাচ্ছি? </a:t>
            </a:r>
            <a:endParaRPr lang="en-US" sz="3600" b="1" dirty="0">
              <a:latin typeface="Nikosh" pitchFamily="2" charset="0"/>
              <a:cs typeface="Nikosh" pitchFamily="2" charset="0"/>
            </a:endParaRPr>
          </a:p>
        </p:txBody>
      </p:sp>
      <p:sp>
        <p:nvSpPr>
          <p:cNvPr id="4" name="TextBox 3"/>
          <p:cNvSpPr txBox="1"/>
          <p:nvPr/>
        </p:nvSpPr>
        <p:spPr>
          <a:xfrm>
            <a:off x="4191000" y="3870960"/>
            <a:ext cx="609600" cy="523220"/>
          </a:xfrm>
          <a:prstGeom prst="rect">
            <a:avLst/>
          </a:prstGeom>
          <a:noFill/>
        </p:spPr>
        <p:txBody>
          <a:bodyPr wrap="square" rtlCol="0">
            <a:spAutoFit/>
          </a:bodyPr>
          <a:lstStyle/>
          <a:p>
            <a:r>
              <a:rPr lang="bn-IN" sz="2800" b="1" dirty="0" smtClean="0">
                <a:latin typeface="Nikosh" pitchFamily="2" charset="0"/>
                <a:cs typeface="Nikosh" pitchFamily="2" charset="0"/>
              </a:rPr>
              <a:t>গ্রহ </a:t>
            </a:r>
            <a:endParaRPr lang="en-US" sz="2800" b="1" dirty="0">
              <a:latin typeface="Nikosh" pitchFamily="2" charset="0"/>
              <a:cs typeface="Nikosh" pitchFamily="2" charset="0"/>
            </a:endParaRPr>
          </a:p>
        </p:txBody>
      </p:sp>
      <p:sp>
        <p:nvSpPr>
          <p:cNvPr id="5" name="TextBox 4"/>
          <p:cNvSpPr txBox="1"/>
          <p:nvPr/>
        </p:nvSpPr>
        <p:spPr>
          <a:xfrm>
            <a:off x="5181600" y="3962400"/>
            <a:ext cx="3236492" cy="523220"/>
          </a:xfrm>
          <a:prstGeom prst="rect">
            <a:avLst/>
          </a:prstGeom>
          <a:noFill/>
        </p:spPr>
        <p:txBody>
          <a:bodyPr wrap="square" rtlCol="0">
            <a:spAutoFit/>
          </a:bodyPr>
          <a:lstStyle/>
          <a:p>
            <a:r>
              <a:rPr lang="bn-IN" sz="2800" b="1" dirty="0" smtClean="0">
                <a:latin typeface="Nikosh" pitchFamily="2" charset="0"/>
                <a:cs typeface="Nikosh" pitchFamily="2" charset="0"/>
              </a:rPr>
              <a:t>বলতো এগুলো কেমন গ্রহ? </a:t>
            </a:r>
            <a:endParaRPr lang="en-US" sz="2800" b="1" dirty="0">
              <a:latin typeface="Nikosh" pitchFamily="2" charset="0"/>
              <a:cs typeface="Nikosh" pitchFamily="2" charset="0"/>
            </a:endParaRPr>
          </a:p>
        </p:txBody>
      </p:sp>
      <p:sp>
        <p:nvSpPr>
          <p:cNvPr id="6" name="TextBox 5"/>
          <p:cNvSpPr txBox="1"/>
          <p:nvPr/>
        </p:nvSpPr>
        <p:spPr>
          <a:xfrm>
            <a:off x="4343400" y="4876800"/>
            <a:ext cx="3505200" cy="523220"/>
          </a:xfrm>
          <a:prstGeom prst="rect">
            <a:avLst/>
          </a:prstGeom>
          <a:noFill/>
        </p:spPr>
        <p:txBody>
          <a:bodyPr wrap="square" rtlCol="0">
            <a:spAutoFit/>
          </a:bodyPr>
          <a:lstStyle/>
          <a:p>
            <a:r>
              <a:rPr lang="bn-IN" sz="2800" b="1" dirty="0" smtClean="0">
                <a:latin typeface="Nikosh" pitchFamily="2" charset="0"/>
                <a:cs typeface="Nikosh" pitchFamily="2" charset="0"/>
              </a:rPr>
              <a:t>প্রাকৃতিক গ্রহ </a:t>
            </a:r>
            <a:endParaRPr lang="en-US" sz="2800" b="1" dirty="0">
              <a:latin typeface="Nikosh" pitchFamily="2" charset="0"/>
              <a:cs typeface="Nikosh" pitchFamily="2" charset="0"/>
            </a:endParaRPr>
          </a:p>
        </p:txBody>
      </p:sp>
      <p:pic>
        <p:nvPicPr>
          <p:cNvPr id="3078" name="Picture 6" descr="C:\Users\i\Desktop\download.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16648" y="1716405"/>
            <a:ext cx="2926752" cy="1947620"/>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C:\Users\i\Desktop\download (3).jpg"/>
          <p:cNvPicPr>
            <a:picLocks noChangeAspect="1" noChangeArrowheads="1"/>
          </p:cNvPicPr>
          <p:nvPr/>
        </p:nvPicPr>
        <p:blipFill rotWithShape="1">
          <a:blip r:embed="rId7">
            <a:extLst>
              <a:ext uri="{28A0092B-C50C-407E-A947-70E740481C1C}">
                <a14:useLocalDpi xmlns:a14="http://schemas.microsoft.com/office/drawing/2010/main" val="0"/>
              </a:ext>
            </a:extLst>
          </a:blip>
          <a:srcRect l="7712" r="7061"/>
          <a:stretch/>
        </p:blipFill>
        <p:spPr bwMode="auto">
          <a:xfrm>
            <a:off x="4343400" y="1711005"/>
            <a:ext cx="3048000" cy="1977574"/>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C:\Users\i\Desktop\download (8).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67056" y="3638604"/>
            <a:ext cx="3025936" cy="1873559"/>
          </a:xfrm>
          <a:prstGeom prst="rect">
            <a:avLst/>
          </a:prstGeom>
          <a:noFill/>
          <a:extLst>
            <a:ext uri="{909E8E84-426E-40DD-AFC4-6F175D3DCCD1}">
              <a14:hiddenFill xmlns:a14="http://schemas.microsoft.com/office/drawing/2010/main">
                <a:solidFill>
                  <a:srgbClr val="FFFFFF"/>
                </a:solidFill>
              </a14:hiddenFill>
            </a:ext>
          </a:extLst>
        </p:spPr>
      </p:pic>
      <p:pic>
        <p:nvPicPr>
          <p:cNvPr id="3081" name="Picture 9" descr="C:\Users\i\Desktop\download (7).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398072" y="3663159"/>
            <a:ext cx="3071048" cy="184900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192936" y="1070074"/>
            <a:ext cx="5257800" cy="646331"/>
          </a:xfrm>
          <a:prstGeom prst="rect">
            <a:avLst/>
          </a:prstGeom>
          <a:noFill/>
        </p:spPr>
        <p:txBody>
          <a:bodyPr wrap="square" rtlCol="0">
            <a:spAutoFit/>
          </a:bodyPr>
          <a:lstStyle/>
          <a:p>
            <a:pPr algn="ctr"/>
            <a:r>
              <a:rPr lang="bn-IN" sz="3600" b="1" dirty="0" smtClean="0">
                <a:latin typeface="Nikosh" pitchFamily="2" charset="0"/>
                <a:cs typeface="Nikosh" pitchFamily="2" charset="0"/>
              </a:rPr>
              <a:t>আবার চেষ্টা কর </a:t>
            </a:r>
            <a:endParaRPr lang="en-US" sz="3600" b="1" dirty="0">
              <a:latin typeface="Nikosh" pitchFamily="2" charset="0"/>
              <a:cs typeface="Nikosh" pitchFamily="2" charset="0"/>
            </a:endParaRPr>
          </a:p>
        </p:txBody>
      </p:sp>
    </p:spTree>
    <p:extLst>
      <p:ext uri="{BB962C8B-B14F-4D97-AF65-F5344CB8AC3E}">
        <p14:creationId xmlns:p14="http://schemas.microsoft.com/office/powerpoint/2010/main" val="328851603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xit" presetSubtype="0" fill="hold" grpId="1" nodeType="clickEffect">
                                  <p:stCondLst>
                                    <p:cond delay="0"/>
                                  </p:stCondLst>
                                  <p:childTnLst>
                                    <p:anim calcmode="lin" valueType="num">
                                      <p:cBhvr>
                                        <p:cTn id="27" dur="1000"/>
                                        <p:tgtEl>
                                          <p:spTgt spid="4"/>
                                        </p:tgtEl>
                                        <p:attrNameLst>
                                          <p:attrName>ppt_w</p:attrName>
                                        </p:attrNameLst>
                                      </p:cBhvr>
                                      <p:tavLst>
                                        <p:tav tm="0">
                                          <p:val>
                                            <p:strVal val="ppt_w"/>
                                          </p:val>
                                        </p:tav>
                                        <p:tav tm="100000">
                                          <p:val>
                                            <p:fltVal val="0"/>
                                          </p:val>
                                        </p:tav>
                                      </p:tavLst>
                                    </p:anim>
                                    <p:anim calcmode="lin" valueType="num">
                                      <p:cBhvr>
                                        <p:cTn id="28" dur="1000"/>
                                        <p:tgtEl>
                                          <p:spTgt spid="4"/>
                                        </p:tgtEl>
                                        <p:attrNameLst>
                                          <p:attrName>ppt_h</p:attrName>
                                        </p:attrNameLst>
                                      </p:cBhvr>
                                      <p:tavLst>
                                        <p:tav tm="0">
                                          <p:val>
                                            <p:strVal val="ppt_h"/>
                                          </p:val>
                                        </p:tav>
                                        <p:tav tm="100000">
                                          <p:val>
                                            <p:fltVal val="0"/>
                                          </p:val>
                                        </p:tav>
                                      </p:tavLst>
                                    </p:anim>
                                    <p:anim calcmode="lin" valueType="num">
                                      <p:cBhvr>
                                        <p:cTn id="29" dur="1000"/>
                                        <p:tgtEl>
                                          <p:spTgt spid="4"/>
                                        </p:tgtEl>
                                        <p:attrNameLst>
                                          <p:attrName>style.rotation</p:attrName>
                                        </p:attrNameLst>
                                      </p:cBhvr>
                                      <p:tavLst>
                                        <p:tav tm="0">
                                          <p:val>
                                            <p:fltVal val="0"/>
                                          </p:val>
                                        </p:tav>
                                        <p:tav tm="100000">
                                          <p:val>
                                            <p:fltVal val="90"/>
                                          </p:val>
                                        </p:tav>
                                      </p:tavLst>
                                    </p:anim>
                                    <p:animEffect transition="out" filter="fade">
                                      <p:cBhvr>
                                        <p:cTn id="30" dur="1000"/>
                                        <p:tgtEl>
                                          <p:spTgt spid="4"/>
                                        </p:tgtEl>
                                      </p:cBhvr>
                                    </p:animEffect>
                                    <p:set>
                                      <p:cBhvr>
                                        <p:cTn id="31" dur="1" fill="hold">
                                          <p:stCondLst>
                                            <p:cond delay="999"/>
                                          </p:stCondLst>
                                        </p:cTn>
                                        <p:tgtEl>
                                          <p:spTgt spid="4"/>
                                        </p:tgtEl>
                                        <p:attrNameLst>
                                          <p:attrName>style.visibility</p:attrName>
                                        </p:attrNameLst>
                                      </p:cBhvr>
                                      <p:to>
                                        <p:strVal val="hidden"/>
                                      </p:to>
                                    </p:set>
                                  </p:childTnLst>
                                </p:cTn>
                              </p:par>
                              <p:par>
                                <p:cTn id="32" presetID="31" presetClass="exit" presetSubtype="0" fill="hold" grpId="1" nodeType="withEffect">
                                  <p:stCondLst>
                                    <p:cond delay="0"/>
                                  </p:stCondLst>
                                  <p:childTnLst>
                                    <p:anim calcmode="lin" valueType="num">
                                      <p:cBhvr>
                                        <p:cTn id="33" dur="1000"/>
                                        <p:tgtEl>
                                          <p:spTgt spid="5"/>
                                        </p:tgtEl>
                                        <p:attrNameLst>
                                          <p:attrName>ppt_w</p:attrName>
                                        </p:attrNameLst>
                                      </p:cBhvr>
                                      <p:tavLst>
                                        <p:tav tm="0">
                                          <p:val>
                                            <p:strVal val="ppt_w"/>
                                          </p:val>
                                        </p:tav>
                                        <p:tav tm="100000">
                                          <p:val>
                                            <p:fltVal val="0"/>
                                          </p:val>
                                        </p:tav>
                                      </p:tavLst>
                                    </p:anim>
                                    <p:anim calcmode="lin" valueType="num">
                                      <p:cBhvr>
                                        <p:cTn id="34" dur="1000"/>
                                        <p:tgtEl>
                                          <p:spTgt spid="5"/>
                                        </p:tgtEl>
                                        <p:attrNameLst>
                                          <p:attrName>ppt_h</p:attrName>
                                        </p:attrNameLst>
                                      </p:cBhvr>
                                      <p:tavLst>
                                        <p:tav tm="0">
                                          <p:val>
                                            <p:strVal val="ppt_h"/>
                                          </p:val>
                                        </p:tav>
                                        <p:tav tm="100000">
                                          <p:val>
                                            <p:fltVal val="0"/>
                                          </p:val>
                                        </p:tav>
                                      </p:tavLst>
                                    </p:anim>
                                    <p:anim calcmode="lin" valueType="num">
                                      <p:cBhvr>
                                        <p:cTn id="35" dur="1000"/>
                                        <p:tgtEl>
                                          <p:spTgt spid="5"/>
                                        </p:tgtEl>
                                        <p:attrNameLst>
                                          <p:attrName>style.rotation</p:attrName>
                                        </p:attrNameLst>
                                      </p:cBhvr>
                                      <p:tavLst>
                                        <p:tav tm="0">
                                          <p:val>
                                            <p:fltVal val="0"/>
                                          </p:val>
                                        </p:tav>
                                        <p:tav tm="100000">
                                          <p:val>
                                            <p:fltVal val="90"/>
                                          </p:val>
                                        </p:tav>
                                      </p:tavLst>
                                    </p:anim>
                                    <p:animEffect transition="out" filter="fade">
                                      <p:cBhvr>
                                        <p:cTn id="36" dur="1000"/>
                                        <p:tgtEl>
                                          <p:spTgt spid="5"/>
                                        </p:tgtEl>
                                      </p:cBhvr>
                                    </p:animEffect>
                                    <p:set>
                                      <p:cBhvr>
                                        <p:cTn id="37" dur="1" fill="hold">
                                          <p:stCondLst>
                                            <p:cond delay="999"/>
                                          </p:stCondLst>
                                        </p:cTn>
                                        <p:tgtEl>
                                          <p:spTgt spid="5"/>
                                        </p:tgtEl>
                                        <p:attrNameLst>
                                          <p:attrName>style.visibility</p:attrName>
                                        </p:attrNameLst>
                                      </p:cBhvr>
                                      <p:to>
                                        <p:strVal val="hidden"/>
                                      </p:to>
                                    </p:set>
                                  </p:childTnLst>
                                </p:cTn>
                              </p:par>
                              <p:par>
                                <p:cTn id="38" presetID="31" presetClass="exit" presetSubtype="0" fill="hold" grpId="1" nodeType="withEffect">
                                  <p:stCondLst>
                                    <p:cond delay="0"/>
                                  </p:stCondLst>
                                  <p:childTnLst>
                                    <p:anim calcmode="lin" valueType="num">
                                      <p:cBhvr>
                                        <p:cTn id="39" dur="1000"/>
                                        <p:tgtEl>
                                          <p:spTgt spid="6"/>
                                        </p:tgtEl>
                                        <p:attrNameLst>
                                          <p:attrName>ppt_w</p:attrName>
                                        </p:attrNameLst>
                                      </p:cBhvr>
                                      <p:tavLst>
                                        <p:tav tm="0">
                                          <p:val>
                                            <p:strVal val="ppt_w"/>
                                          </p:val>
                                        </p:tav>
                                        <p:tav tm="100000">
                                          <p:val>
                                            <p:fltVal val="0"/>
                                          </p:val>
                                        </p:tav>
                                      </p:tavLst>
                                    </p:anim>
                                    <p:anim calcmode="lin" valueType="num">
                                      <p:cBhvr>
                                        <p:cTn id="40" dur="1000"/>
                                        <p:tgtEl>
                                          <p:spTgt spid="6"/>
                                        </p:tgtEl>
                                        <p:attrNameLst>
                                          <p:attrName>ppt_h</p:attrName>
                                        </p:attrNameLst>
                                      </p:cBhvr>
                                      <p:tavLst>
                                        <p:tav tm="0">
                                          <p:val>
                                            <p:strVal val="ppt_h"/>
                                          </p:val>
                                        </p:tav>
                                        <p:tav tm="100000">
                                          <p:val>
                                            <p:fltVal val="0"/>
                                          </p:val>
                                        </p:tav>
                                      </p:tavLst>
                                    </p:anim>
                                    <p:anim calcmode="lin" valueType="num">
                                      <p:cBhvr>
                                        <p:cTn id="41" dur="1000"/>
                                        <p:tgtEl>
                                          <p:spTgt spid="6"/>
                                        </p:tgtEl>
                                        <p:attrNameLst>
                                          <p:attrName>style.rotation</p:attrName>
                                        </p:attrNameLst>
                                      </p:cBhvr>
                                      <p:tavLst>
                                        <p:tav tm="0">
                                          <p:val>
                                            <p:fltVal val="0"/>
                                          </p:val>
                                        </p:tav>
                                        <p:tav tm="100000">
                                          <p:val>
                                            <p:fltVal val="90"/>
                                          </p:val>
                                        </p:tav>
                                      </p:tavLst>
                                    </p:anim>
                                    <p:animEffect transition="out" filter="fade">
                                      <p:cBhvr>
                                        <p:cTn id="42" dur="1000"/>
                                        <p:tgtEl>
                                          <p:spTgt spid="6"/>
                                        </p:tgtEl>
                                      </p:cBhvr>
                                    </p:animEffect>
                                    <p:set>
                                      <p:cBhvr>
                                        <p:cTn id="43" dur="1" fill="hold">
                                          <p:stCondLst>
                                            <p:cond delay="999"/>
                                          </p:stCondLst>
                                        </p:cTn>
                                        <p:tgtEl>
                                          <p:spTgt spid="6"/>
                                        </p:tgtEl>
                                        <p:attrNameLst>
                                          <p:attrName>style.visibility</p:attrName>
                                        </p:attrNameLst>
                                      </p:cBhvr>
                                      <p:to>
                                        <p:strVal val="hidden"/>
                                      </p:to>
                                    </p:set>
                                  </p:childTnLst>
                                </p:cTn>
                              </p:par>
                              <p:par>
                                <p:cTn id="44" presetID="31" presetClass="exit" presetSubtype="0" fill="hold" nodeType="withEffect">
                                  <p:stCondLst>
                                    <p:cond delay="0"/>
                                  </p:stCondLst>
                                  <p:childTnLst>
                                    <p:anim calcmode="lin" valueType="num">
                                      <p:cBhvr>
                                        <p:cTn id="45" dur="1000"/>
                                        <p:tgtEl>
                                          <p:spTgt spid="3075"/>
                                        </p:tgtEl>
                                        <p:attrNameLst>
                                          <p:attrName>ppt_w</p:attrName>
                                        </p:attrNameLst>
                                      </p:cBhvr>
                                      <p:tavLst>
                                        <p:tav tm="0">
                                          <p:val>
                                            <p:strVal val="ppt_w"/>
                                          </p:val>
                                        </p:tav>
                                        <p:tav tm="100000">
                                          <p:val>
                                            <p:fltVal val="0"/>
                                          </p:val>
                                        </p:tav>
                                      </p:tavLst>
                                    </p:anim>
                                    <p:anim calcmode="lin" valueType="num">
                                      <p:cBhvr>
                                        <p:cTn id="46" dur="1000"/>
                                        <p:tgtEl>
                                          <p:spTgt spid="3075"/>
                                        </p:tgtEl>
                                        <p:attrNameLst>
                                          <p:attrName>ppt_h</p:attrName>
                                        </p:attrNameLst>
                                      </p:cBhvr>
                                      <p:tavLst>
                                        <p:tav tm="0">
                                          <p:val>
                                            <p:strVal val="ppt_h"/>
                                          </p:val>
                                        </p:tav>
                                        <p:tav tm="100000">
                                          <p:val>
                                            <p:fltVal val="0"/>
                                          </p:val>
                                        </p:tav>
                                      </p:tavLst>
                                    </p:anim>
                                    <p:anim calcmode="lin" valueType="num">
                                      <p:cBhvr>
                                        <p:cTn id="47" dur="1000"/>
                                        <p:tgtEl>
                                          <p:spTgt spid="3075"/>
                                        </p:tgtEl>
                                        <p:attrNameLst>
                                          <p:attrName>style.rotation</p:attrName>
                                        </p:attrNameLst>
                                      </p:cBhvr>
                                      <p:tavLst>
                                        <p:tav tm="0">
                                          <p:val>
                                            <p:fltVal val="0"/>
                                          </p:val>
                                        </p:tav>
                                        <p:tav tm="100000">
                                          <p:val>
                                            <p:fltVal val="90"/>
                                          </p:val>
                                        </p:tav>
                                      </p:tavLst>
                                    </p:anim>
                                    <p:animEffect transition="out" filter="fade">
                                      <p:cBhvr>
                                        <p:cTn id="48" dur="1000"/>
                                        <p:tgtEl>
                                          <p:spTgt spid="3075"/>
                                        </p:tgtEl>
                                      </p:cBhvr>
                                    </p:animEffect>
                                    <p:set>
                                      <p:cBhvr>
                                        <p:cTn id="49" dur="1" fill="hold">
                                          <p:stCondLst>
                                            <p:cond delay="999"/>
                                          </p:stCondLst>
                                        </p:cTn>
                                        <p:tgtEl>
                                          <p:spTgt spid="3075"/>
                                        </p:tgtEl>
                                        <p:attrNameLst>
                                          <p:attrName>style.visibility</p:attrName>
                                        </p:attrNameLst>
                                      </p:cBhvr>
                                      <p:to>
                                        <p:strVal val="hidden"/>
                                      </p:to>
                                    </p:set>
                                  </p:childTnLst>
                                </p:cTn>
                              </p:par>
                              <p:par>
                                <p:cTn id="50" presetID="31" presetClass="exit" presetSubtype="0" fill="hold" nodeType="withEffect">
                                  <p:stCondLst>
                                    <p:cond delay="0"/>
                                  </p:stCondLst>
                                  <p:childTnLst>
                                    <p:anim calcmode="lin" valueType="num">
                                      <p:cBhvr>
                                        <p:cTn id="51" dur="1000"/>
                                        <p:tgtEl>
                                          <p:spTgt spid="3074"/>
                                        </p:tgtEl>
                                        <p:attrNameLst>
                                          <p:attrName>ppt_w</p:attrName>
                                        </p:attrNameLst>
                                      </p:cBhvr>
                                      <p:tavLst>
                                        <p:tav tm="0">
                                          <p:val>
                                            <p:strVal val="ppt_w"/>
                                          </p:val>
                                        </p:tav>
                                        <p:tav tm="100000">
                                          <p:val>
                                            <p:fltVal val="0"/>
                                          </p:val>
                                        </p:tav>
                                      </p:tavLst>
                                    </p:anim>
                                    <p:anim calcmode="lin" valueType="num">
                                      <p:cBhvr>
                                        <p:cTn id="52" dur="1000"/>
                                        <p:tgtEl>
                                          <p:spTgt spid="3074"/>
                                        </p:tgtEl>
                                        <p:attrNameLst>
                                          <p:attrName>ppt_h</p:attrName>
                                        </p:attrNameLst>
                                      </p:cBhvr>
                                      <p:tavLst>
                                        <p:tav tm="0">
                                          <p:val>
                                            <p:strVal val="ppt_h"/>
                                          </p:val>
                                        </p:tav>
                                        <p:tav tm="100000">
                                          <p:val>
                                            <p:fltVal val="0"/>
                                          </p:val>
                                        </p:tav>
                                      </p:tavLst>
                                    </p:anim>
                                    <p:anim calcmode="lin" valueType="num">
                                      <p:cBhvr>
                                        <p:cTn id="53" dur="1000"/>
                                        <p:tgtEl>
                                          <p:spTgt spid="3074"/>
                                        </p:tgtEl>
                                        <p:attrNameLst>
                                          <p:attrName>style.rotation</p:attrName>
                                        </p:attrNameLst>
                                      </p:cBhvr>
                                      <p:tavLst>
                                        <p:tav tm="0">
                                          <p:val>
                                            <p:fltVal val="0"/>
                                          </p:val>
                                        </p:tav>
                                        <p:tav tm="100000">
                                          <p:val>
                                            <p:fltVal val="90"/>
                                          </p:val>
                                        </p:tav>
                                      </p:tavLst>
                                    </p:anim>
                                    <p:animEffect transition="out" filter="fade">
                                      <p:cBhvr>
                                        <p:cTn id="54" dur="1000"/>
                                        <p:tgtEl>
                                          <p:spTgt spid="3074"/>
                                        </p:tgtEl>
                                      </p:cBhvr>
                                    </p:animEffect>
                                    <p:set>
                                      <p:cBhvr>
                                        <p:cTn id="55" dur="1" fill="hold">
                                          <p:stCondLst>
                                            <p:cond delay="999"/>
                                          </p:stCondLst>
                                        </p:cTn>
                                        <p:tgtEl>
                                          <p:spTgt spid="3074"/>
                                        </p:tgtEl>
                                        <p:attrNameLst>
                                          <p:attrName>style.visibility</p:attrName>
                                        </p:attrNameLst>
                                      </p:cBhvr>
                                      <p:to>
                                        <p:strVal val="hidden"/>
                                      </p:to>
                                    </p:set>
                                  </p:childTnLst>
                                </p:cTn>
                              </p:par>
                              <p:par>
                                <p:cTn id="56" presetID="31" presetClass="exit" presetSubtype="0" fill="hold" nodeType="withEffect">
                                  <p:stCondLst>
                                    <p:cond delay="0"/>
                                  </p:stCondLst>
                                  <p:childTnLst>
                                    <p:anim calcmode="lin" valueType="num">
                                      <p:cBhvr>
                                        <p:cTn id="57" dur="1000"/>
                                        <p:tgtEl>
                                          <p:spTgt spid="3076"/>
                                        </p:tgtEl>
                                        <p:attrNameLst>
                                          <p:attrName>ppt_w</p:attrName>
                                        </p:attrNameLst>
                                      </p:cBhvr>
                                      <p:tavLst>
                                        <p:tav tm="0">
                                          <p:val>
                                            <p:strVal val="ppt_w"/>
                                          </p:val>
                                        </p:tav>
                                        <p:tav tm="100000">
                                          <p:val>
                                            <p:fltVal val="0"/>
                                          </p:val>
                                        </p:tav>
                                      </p:tavLst>
                                    </p:anim>
                                    <p:anim calcmode="lin" valueType="num">
                                      <p:cBhvr>
                                        <p:cTn id="58" dur="1000"/>
                                        <p:tgtEl>
                                          <p:spTgt spid="3076"/>
                                        </p:tgtEl>
                                        <p:attrNameLst>
                                          <p:attrName>ppt_h</p:attrName>
                                        </p:attrNameLst>
                                      </p:cBhvr>
                                      <p:tavLst>
                                        <p:tav tm="0">
                                          <p:val>
                                            <p:strVal val="ppt_h"/>
                                          </p:val>
                                        </p:tav>
                                        <p:tav tm="100000">
                                          <p:val>
                                            <p:fltVal val="0"/>
                                          </p:val>
                                        </p:tav>
                                      </p:tavLst>
                                    </p:anim>
                                    <p:anim calcmode="lin" valueType="num">
                                      <p:cBhvr>
                                        <p:cTn id="59" dur="1000"/>
                                        <p:tgtEl>
                                          <p:spTgt spid="3076"/>
                                        </p:tgtEl>
                                        <p:attrNameLst>
                                          <p:attrName>style.rotation</p:attrName>
                                        </p:attrNameLst>
                                      </p:cBhvr>
                                      <p:tavLst>
                                        <p:tav tm="0">
                                          <p:val>
                                            <p:fltVal val="0"/>
                                          </p:val>
                                        </p:tav>
                                        <p:tav tm="100000">
                                          <p:val>
                                            <p:fltVal val="90"/>
                                          </p:val>
                                        </p:tav>
                                      </p:tavLst>
                                    </p:anim>
                                    <p:animEffect transition="out" filter="fade">
                                      <p:cBhvr>
                                        <p:cTn id="60" dur="1000"/>
                                        <p:tgtEl>
                                          <p:spTgt spid="3076"/>
                                        </p:tgtEl>
                                      </p:cBhvr>
                                    </p:animEffect>
                                    <p:set>
                                      <p:cBhvr>
                                        <p:cTn id="61" dur="1" fill="hold">
                                          <p:stCondLst>
                                            <p:cond delay="999"/>
                                          </p:stCondLst>
                                        </p:cTn>
                                        <p:tgtEl>
                                          <p:spTgt spid="3076"/>
                                        </p:tgtEl>
                                        <p:attrNameLst>
                                          <p:attrName>style.visibility</p:attrName>
                                        </p:attrNameLst>
                                      </p:cBhvr>
                                      <p:to>
                                        <p:strVal val="hidden"/>
                                      </p:to>
                                    </p:set>
                                  </p:childTnLst>
                                </p:cTn>
                              </p:par>
                              <p:par>
                                <p:cTn id="62" presetID="31" presetClass="exit" presetSubtype="0" fill="hold" nodeType="withEffect">
                                  <p:stCondLst>
                                    <p:cond delay="0"/>
                                  </p:stCondLst>
                                  <p:childTnLst>
                                    <p:anim calcmode="lin" valueType="num">
                                      <p:cBhvr>
                                        <p:cTn id="63" dur="1000"/>
                                        <p:tgtEl>
                                          <p:spTgt spid="3077"/>
                                        </p:tgtEl>
                                        <p:attrNameLst>
                                          <p:attrName>ppt_w</p:attrName>
                                        </p:attrNameLst>
                                      </p:cBhvr>
                                      <p:tavLst>
                                        <p:tav tm="0">
                                          <p:val>
                                            <p:strVal val="ppt_w"/>
                                          </p:val>
                                        </p:tav>
                                        <p:tav tm="100000">
                                          <p:val>
                                            <p:fltVal val="0"/>
                                          </p:val>
                                        </p:tav>
                                      </p:tavLst>
                                    </p:anim>
                                    <p:anim calcmode="lin" valueType="num">
                                      <p:cBhvr>
                                        <p:cTn id="64" dur="1000"/>
                                        <p:tgtEl>
                                          <p:spTgt spid="3077"/>
                                        </p:tgtEl>
                                        <p:attrNameLst>
                                          <p:attrName>ppt_h</p:attrName>
                                        </p:attrNameLst>
                                      </p:cBhvr>
                                      <p:tavLst>
                                        <p:tav tm="0">
                                          <p:val>
                                            <p:strVal val="ppt_h"/>
                                          </p:val>
                                        </p:tav>
                                        <p:tav tm="100000">
                                          <p:val>
                                            <p:fltVal val="0"/>
                                          </p:val>
                                        </p:tav>
                                      </p:tavLst>
                                    </p:anim>
                                    <p:anim calcmode="lin" valueType="num">
                                      <p:cBhvr>
                                        <p:cTn id="65" dur="1000"/>
                                        <p:tgtEl>
                                          <p:spTgt spid="3077"/>
                                        </p:tgtEl>
                                        <p:attrNameLst>
                                          <p:attrName>style.rotation</p:attrName>
                                        </p:attrNameLst>
                                      </p:cBhvr>
                                      <p:tavLst>
                                        <p:tav tm="0">
                                          <p:val>
                                            <p:fltVal val="0"/>
                                          </p:val>
                                        </p:tav>
                                        <p:tav tm="100000">
                                          <p:val>
                                            <p:fltVal val="90"/>
                                          </p:val>
                                        </p:tav>
                                      </p:tavLst>
                                    </p:anim>
                                    <p:animEffect transition="out" filter="fade">
                                      <p:cBhvr>
                                        <p:cTn id="66" dur="1000"/>
                                        <p:tgtEl>
                                          <p:spTgt spid="3077"/>
                                        </p:tgtEl>
                                      </p:cBhvr>
                                    </p:animEffect>
                                    <p:set>
                                      <p:cBhvr>
                                        <p:cTn id="67" dur="1" fill="hold">
                                          <p:stCondLst>
                                            <p:cond delay="999"/>
                                          </p:stCondLst>
                                        </p:cTn>
                                        <p:tgtEl>
                                          <p:spTgt spid="3077"/>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21" presetClass="entr" presetSubtype="1" fill="hold" nodeType="clickEffect">
                                  <p:stCondLst>
                                    <p:cond delay="0"/>
                                  </p:stCondLst>
                                  <p:childTnLst>
                                    <p:set>
                                      <p:cBhvr>
                                        <p:cTn id="71" dur="1" fill="hold">
                                          <p:stCondLst>
                                            <p:cond delay="0"/>
                                          </p:stCondLst>
                                        </p:cTn>
                                        <p:tgtEl>
                                          <p:spTgt spid="3078"/>
                                        </p:tgtEl>
                                        <p:attrNameLst>
                                          <p:attrName>style.visibility</p:attrName>
                                        </p:attrNameLst>
                                      </p:cBhvr>
                                      <p:to>
                                        <p:strVal val="visible"/>
                                      </p:to>
                                    </p:set>
                                    <p:animEffect transition="in" filter="wheel(1)">
                                      <p:cBhvr>
                                        <p:cTn id="72" dur="2000"/>
                                        <p:tgtEl>
                                          <p:spTgt spid="3078"/>
                                        </p:tgtEl>
                                      </p:cBhvr>
                                    </p:animEffect>
                                  </p:childTnLst>
                                </p:cTn>
                              </p:par>
                              <p:par>
                                <p:cTn id="73" presetID="21" presetClass="entr" presetSubtype="1" fill="hold" nodeType="withEffect">
                                  <p:stCondLst>
                                    <p:cond delay="0"/>
                                  </p:stCondLst>
                                  <p:childTnLst>
                                    <p:set>
                                      <p:cBhvr>
                                        <p:cTn id="74" dur="1" fill="hold">
                                          <p:stCondLst>
                                            <p:cond delay="0"/>
                                          </p:stCondLst>
                                        </p:cTn>
                                        <p:tgtEl>
                                          <p:spTgt spid="3079"/>
                                        </p:tgtEl>
                                        <p:attrNameLst>
                                          <p:attrName>style.visibility</p:attrName>
                                        </p:attrNameLst>
                                      </p:cBhvr>
                                      <p:to>
                                        <p:strVal val="visible"/>
                                      </p:to>
                                    </p:set>
                                    <p:animEffect transition="in" filter="wheel(1)">
                                      <p:cBhvr>
                                        <p:cTn id="75" dur="2000"/>
                                        <p:tgtEl>
                                          <p:spTgt spid="3079"/>
                                        </p:tgtEl>
                                      </p:cBhvr>
                                    </p:animEffect>
                                  </p:childTnLst>
                                </p:cTn>
                              </p:par>
                              <p:par>
                                <p:cTn id="76" presetID="21" presetClass="entr" presetSubtype="1" fill="hold" nodeType="withEffect">
                                  <p:stCondLst>
                                    <p:cond delay="0"/>
                                  </p:stCondLst>
                                  <p:childTnLst>
                                    <p:set>
                                      <p:cBhvr>
                                        <p:cTn id="77" dur="1" fill="hold">
                                          <p:stCondLst>
                                            <p:cond delay="0"/>
                                          </p:stCondLst>
                                        </p:cTn>
                                        <p:tgtEl>
                                          <p:spTgt spid="3080"/>
                                        </p:tgtEl>
                                        <p:attrNameLst>
                                          <p:attrName>style.visibility</p:attrName>
                                        </p:attrNameLst>
                                      </p:cBhvr>
                                      <p:to>
                                        <p:strVal val="visible"/>
                                      </p:to>
                                    </p:set>
                                    <p:animEffect transition="in" filter="wheel(1)">
                                      <p:cBhvr>
                                        <p:cTn id="78" dur="2000"/>
                                        <p:tgtEl>
                                          <p:spTgt spid="3080"/>
                                        </p:tgtEl>
                                      </p:cBhvr>
                                    </p:animEffect>
                                  </p:childTnLst>
                                </p:cTn>
                              </p:par>
                              <p:par>
                                <p:cTn id="79" presetID="21" presetClass="entr" presetSubtype="1" fill="hold" nodeType="withEffect">
                                  <p:stCondLst>
                                    <p:cond delay="0"/>
                                  </p:stCondLst>
                                  <p:childTnLst>
                                    <p:set>
                                      <p:cBhvr>
                                        <p:cTn id="80" dur="1" fill="hold">
                                          <p:stCondLst>
                                            <p:cond delay="0"/>
                                          </p:stCondLst>
                                        </p:cTn>
                                        <p:tgtEl>
                                          <p:spTgt spid="3081"/>
                                        </p:tgtEl>
                                        <p:attrNameLst>
                                          <p:attrName>style.visibility</p:attrName>
                                        </p:attrNameLst>
                                      </p:cBhvr>
                                      <p:to>
                                        <p:strVal val="visible"/>
                                      </p:to>
                                    </p:set>
                                    <p:animEffect transition="in" filter="wheel(1)">
                                      <p:cBhvr>
                                        <p:cTn id="81" dur="2000"/>
                                        <p:tgtEl>
                                          <p:spTgt spid="3081"/>
                                        </p:tgtEl>
                                      </p:cBhvr>
                                    </p:animEffect>
                                  </p:childTnLst>
                                </p:cTn>
                              </p:par>
                            </p:childTnLst>
                          </p:cTn>
                        </p:par>
                      </p:childTnLst>
                    </p:cTn>
                  </p:par>
                  <p:par>
                    <p:cTn id="82" fill="hold">
                      <p:stCondLst>
                        <p:cond delay="indefinite"/>
                      </p:stCondLst>
                      <p:childTnLst>
                        <p:par>
                          <p:cTn id="83" fill="hold">
                            <p:stCondLst>
                              <p:cond delay="0"/>
                            </p:stCondLst>
                            <p:childTnLst>
                              <p:par>
                                <p:cTn id="84" presetID="21" presetClass="entr" presetSubtype="1" fill="hold" grpId="0" nodeType="clickEffect">
                                  <p:stCondLst>
                                    <p:cond delay="0"/>
                                  </p:stCondLst>
                                  <p:childTnLst>
                                    <p:set>
                                      <p:cBhvr>
                                        <p:cTn id="85" dur="1" fill="hold">
                                          <p:stCondLst>
                                            <p:cond delay="0"/>
                                          </p:stCondLst>
                                        </p:cTn>
                                        <p:tgtEl>
                                          <p:spTgt spid="7"/>
                                        </p:tgtEl>
                                        <p:attrNameLst>
                                          <p:attrName>style.visibility</p:attrName>
                                        </p:attrNameLst>
                                      </p:cBhvr>
                                      <p:to>
                                        <p:strVal val="visible"/>
                                      </p:to>
                                    </p:set>
                                    <p:animEffect transition="in" filter="wheel(1)">
                                      <p:cBhvr>
                                        <p:cTn id="8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6" grpId="0"/>
      <p:bldP spid="6" grpId="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943100" y="609600"/>
            <a:ext cx="5257800" cy="461665"/>
          </a:xfrm>
          <a:prstGeom prst="rect">
            <a:avLst/>
          </a:prstGeom>
          <a:noFill/>
        </p:spPr>
        <p:txBody>
          <a:bodyPr wrap="square" rtlCol="0">
            <a:prstTxWarp prst="textPlain">
              <a:avLst/>
            </a:prstTxWarp>
            <a:spAutoFit/>
          </a:bodyPr>
          <a:lstStyle/>
          <a:p>
            <a:pPr algn="ctr"/>
            <a:r>
              <a:rPr lang="bn-IN" sz="2400" b="1" dirty="0" smtClean="0">
                <a:latin typeface="Nikosh" pitchFamily="2" charset="0"/>
                <a:cs typeface="Nikosh" pitchFamily="2" charset="0"/>
              </a:rPr>
              <a:t>আজকের পাঠ </a:t>
            </a:r>
            <a:endParaRPr lang="en-US" sz="2400" b="1" dirty="0">
              <a:latin typeface="Nikosh" pitchFamily="2" charset="0"/>
              <a:cs typeface="Nikosh" pitchFamily="2" charset="0"/>
            </a:endParaRPr>
          </a:p>
        </p:txBody>
      </p:sp>
      <p:pic>
        <p:nvPicPr>
          <p:cNvPr id="4098" name="Picture 2" descr="C:\Users\i\Desktop\download (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697" y="1371600"/>
            <a:ext cx="8236606" cy="495906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943100" y="4343400"/>
            <a:ext cx="5372100" cy="461665"/>
          </a:xfrm>
          <a:prstGeom prst="rect">
            <a:avLst/>
          </a:prstGeom>
          <a:solidFill>
            <a:schemeClr val="tx1"/>
          </a:solidFill>
        </p:spPr>
        <p:txBody>
          <a:bodyPr wrap="square" rtlCol="0">
            <a:prstTxWarp prst="textPlain">
              <a:avLst/>
            </a:prstTxWarp>
            <a:spAutoFit/>
          </a:bodyPr>
          <a:lstStyle/>
          <a:p>
            <a:pPr algn="ctr"/>
            <a:r>
              <a:rPr lang="bn-IN" sz="2400" b="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 pitchFamily="2" charset="0"/>
                <a:cs typeface="Nikosh" pitchFamily="2" charset="0"/>
              </a:rPr>
              <a:t>কৃ</a:t>
            </a:r>
            <a:r>
              <a:rPr lang="bn-IN" sz="2400" b="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 pitchFamily="2" charset="0"/>
                <a:cs typeface="Nikosh" pitchFamily="2" charset="0"/>
              </a:rPr>
              <a:t>ত্রি</a:t>
            </a:r>
            <a:r>
              <a:rPr lang="bn-IN" sz="2400" b="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 pitchFamily="2" charset="0"/>
                <a:cs typeface="Nikosh" pitchFamily="2" charset="0"/>
              </a:rPr>
              <a:t>ম </a:t>
            </a:r>
            <a:r>
              <a:rPr lang="bn-IN"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 pitchFamily="2" charset="0"/>
                <a:cs typeface="Nikosh" pitchFamily="2" charset="0"/>
              </a:rPr>
              <a:t>উপগ্রহ </a:t>
            </a:r>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 pitchFamily="2" charset="0"/>
              <a:cs typeface="Nikosh" pitchFamily="2" charset="0"/>
            </a:endParaRPr>
          </a:p>
        </p:txBody>
      </p:sp>
    </p:spTree>
    <p:extLst>
      <p:ext uri="{BB962C8B-B14F-4D97-AF65-F5344CB8AC3E}">
        <p14:creationId xmlns:p14="http://schemas.microsoft.com/office/powerpoint/2010/main" val="328851603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447800" y="1066800"/>
            <a:ext cx="5257800" cy="584775"/>
          </a:xfrm>
          <a:prstGeom prst="rect">
            <a:avLst/>
          </a:prstGeom>
          <a:noFill/>
        </p:spPr>
        <p:txBody>
          <a:bodyPr wrap="square" rtlCol="0">
            <a:spAutoFit/>
          </a:bodyPr>
          <a:lstStyle/>
          <a:p>
            <a:r>
              <a:rPr lang="bn-IN" sz="3200" b="1" dirty="0" smtClean="0">
                <a:latin typeface="Nikosh" pitchFamily="2" charset="0"/>
                <a:cs typeface="Nikosh" pitchFamily="2" charset="0"/>
              </a:rPr>
              <a:t>পাঠ শেষে শিক্ষার্থীরা......... </a:t>
            </a:r>
            <a:endParaRPr lang="en-US" sz="3200" b="1" dirty="0">
              <a:latin typeface="Nikosh" pitchFamily="2" charset="0"/>
              <a:cs typeface="Nikosh" pitchFamily="2" charset="0"/>
            </a:endParaRPr>
          </a:p>
        </p:txBody>
      </p:sp>
      <p:sp>
        <p:nvSpPr>
          <p:cNvPr id="4" name="TextBox 3"/>
          <p:cNvSpPr txBox="1"/>
          <p:nvPr/>
        </p:nvSpPr>
        <p:spPr>
          <a:xfrm>
            <a:off x="2209800" y="2153922"/>
            <a:ext cx="5867400" cy="1384995"/>
          </a:xfrm>
          <a:prstGeom prst="rect">
            <a:avLst/>
          </a:prstGeom>
          <a:noFill/>
        </p:spPr>
        <p:txBody>
          <a:bodyPr wrap="square" rtlCol="0">
            <a:spAutoFit/>
          </a:bodyPr>
          <a:lstStyle/>
          <a:p>
            <a:r>
              <a:rPr lang="bn-IN" sz="2800" b="1" dirty="0" smtClean="0">
                <a:latin typeface="Nikosh" pitchFamily="2" charset="0"/>
                <a:cs typeface="Nikosh" pitchFamily="2" charset="0"/>
              </a:rPr>
              <a:t>১। কৃত্রিম উপগ্রহ কী তা বলতে পারবে;  </a:t>
            </a:r>
          </a:p>
          <a:p>
            <a:r>
              <a:rPr lang="bn-IN" sz="2800" b="1" dirty="0" smtClean="0">
                <a:latin typeface="Nikosh" pitchFamily="2" charset="0"/>
                <a:cs typeface="Nikosh" pitchFamily="2" charset="0"/>
              </a:rPr>
              <a:t>২। কৃত্রিম উপগ্রহ সম্পর্কে ব্যাখ্যা করতে পারবে; </a:t>
            </a:r>
          </a:p>
          <a:p>
            <a:r>
              <a:rPr lang="bn-IN" sz="2800" b="1" dirty="0" smtClean="0">
                <a:latin typeface="Nikosh" pitchFamily="2" charset="0"/>
                <a:cs typeface="Nikosh" pitchFamily="2" charset="0"/>
              </a:rPr>
              <a:t>৩। কৃত্রিম উপগ্রহের ব্যবহার ব্যাখ্যা করতে পারবে। </a:t>
            </a:r>
            <a:endParaRPr lang="en-US" sz="2800" b="1" dirty="0">
              <a:latin typeface="Nikosh" pitchFamily="2" charset="0"/>
              <a:cs typeface="Nikosh" pitchFamily="2" charset="0"/>
            </a:endParaRPr>
          </a:p>
        </p:txBody>
      </p:sp>
    </p:spTree>
    <p:extLst>
      <p:ext uri="{BB962C8B-B14F-4D97-AF65-F5344CB8AC3E}">
        <p14:creationId xmlns:p14="http://schemas.microsoft.com/office/powerpoint/2010/main" val="328851603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i\Desktop\images (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635001"/>
            <a:ext cx="3200400" cy="239721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914400" y="3032212"/>
            <a:ext cx="7315200" cy="3539430"/>
          </a:xfrm>
          <a:prstGeom prst="rect">
            <a:avLst/>
          </a:prstGeom>
          <a:noFill/>
        </p:spPr>
        <p:txBody>
          <a:bodyPr wrap="square" rtlCol="0">
            <a:spAutoFit/>
          </a:bodyPr>
          <a:lstStyle/>
          <a:p>
            <a:r>
              <a:rPr lang="bn-IN" sz="2800" dirty="0" smtClean="0">
                <a:latin typeface="Nikosh" pitchFamily="2" charset="0"/>
                <a:cs typeface="Nikosh" pitchFamily="2" charset="0"/>
              </a:rPr>
              <a:t>মানুষের পাঠানো যেসব বস্তু বা মহাকাশযান পৃথিবীকে কেন্দ্র করে নির্দিষ্ট কক্ষপ্তথে ঘুরে তাদের বলা হয় কৃত্রিম উপগ্রহ।রকেটের সাহায্যে এদের উৎক্ষেপণ করা হয়।কৃত্রিম উপগ্রহ চাঁদের তুলনায় অনেক ছোট এবং চাঁদের তুলনায় অনেক নিচু দিয়ে পৃথিবীর চারদিকে ঘুরে।সোভিয়েত ইউনিয়ন ১৯৫৭ সালে ৪ঠা অক্টোবর সর্বপ্রথম মহাকাশ যাত্রা শুরু করেন। তারা স্পুটনিক-১ নামক কৃত্রিম উপগ্রহ মহাকাশে উৎক্ষেপণ করে।স্পুটনিক শব্দের অর্থ হলো ভ্রমণসংগী।  </a:t>
            </a:r>
            <a:endParaRPr lang="en-US" sz="2800" dirty="0">
              <a:latin typeface="Nikosh" pitchFamily="2" charset="0"/>
              <a:cs typeface="Nikosh" pitchFamily="2" charset="0"/>
            </a:endParaRPr>
          </a:p>
        </p:txBody>
      </p:sp>
    </p:spTree>
    <p:extLst>
      <p:ext uri="{BB962C8B-B14F-4D97-AF65-F5344CB8AC3E}">
        <p14:creationId xmlns:p14="http://schemas.microsoft.com/office/powerpoint/2010/main" val="328851603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heel(1)">
                                      <p:cBhvr>
                                        <p:cTn id="7" dur="2000"/>
                                        <p:tgtEl>
                                          <p:spTgt spid="1026"/>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heel(1)">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600200" y="990599"/>
            <a:ext cx="5486400" cy="707886"/>
          </a:xfrm>
          <a:prstGeom prst="rect">
            <a:avLst/>
          </a:prstGeom>
          <a:noFill/>
        </p:spPr>
        <p:txBody>
          <a:bodyPr wrap="square" rtlCol="0">
            <a:spAutoFit/>
          </a:bodyPr>
          <a:lstStyle/>
          <a:p>
            <a:pPr algn="ctr"/>
            <a:r>
              <a:rPr lang="bn-IN" sz="4000" b="1" u="sng" dirty="0" smtClean="0">
                <a:latin typeface="Nikosh" pitchFamily="2" charset="0"/>
                <a:cs typeface="Nikosh" pitchFamily="2" charset="0"/>
              </a:rPr>
              <a:t>একক কাজ  </a:t>
            </a:r>
            <a:endParaRPr lang="en-US" sz="4000" b="1" u="sng" dirty="0">
              <a:latin typeface="Nikosh" pitchFamily="2" charset="0"/>
              <a:cs typeface="Nikosh" pitchFamily="2" charset="0"/>
            </a:endParaRPr>
          </a:p>
        </p:txBody>
      </p:sp>
      <p:sp>
        <p:nvSpPr>
          <p:cNvPr id="4" name="TextBox 3"/>
          <p:cNvSpPr txBox="1"/>
          <p:nvPr/>
        </p:nvSpPr>
        <p:spPr>
          <a:xfrm>
            <a:off x="990600" y="3429000"/>
            <a:ext cx="7239000" cy="523220"/>
          </a:xfrm>
          <a:prstGeom prst="rect">
            <a:avLst/>
          </a:prstGeom>
          <a:noFill/>
        </p:spPr>
        <p:txBody>
          <a:bodyPr wrap="square" rtlCol="0">
            <a:spAutoFit/>
          </a:bodyPr>
          <a:lstStyle/>
          <a:p>
            <a:pPr marL="457200" indent="-457200">
              <a:buFont typeface="Wingdings" pitchFamily="2" charset="2"/>
              <a:buChar char="q"/>
            </a:pPr>
            <a:r>
              <a:rPr lang="bn-IN" sz="2800" b="1" dirty="0" smtClean="0">
                <a:latin typeface="Nikosh" pitchFamily="2" charset="0"/>
                <a:cs typeface="Nikosh" pitchFamily="2" charset="0"/>
              </a:rPr>
              <a:t>কৃত্রিম উপগ্রহ বলতে কী বোঝ?প্রথম মহাকাশযানের নাম কি? </a:t>
            </a:r>
            <a:endParaRPr lang="en-US" sz="2800" b="1" dirty="0">
              <a:latin typeface="Nikosh" pitchFamily="2" charset="0"/>
              <a:cs typeface="Nikosh" pitchFamily="2" charset="0"/>
            </a:endParaRPr>
          </a:p>
        </p:txBody>
      </p:sp>
    </p:spTree>
    <p:extLst>
      <p:ext uri="{BB962C8B-B14F-4D97-AF65-F5344CB8AC3E}">
        <p14:creationId xmlns:p14="http://schemas.microsoft.com/office/powerpoint/2010/main" val="328851603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heel(1)">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0" y="2971800"/>
            <a:ext cx="7696200" cy="2246769"/>
          </a:xfrm>
          <a:prstGeom prst="rect">
            <a:avLst/>
          </a:prstGeom>
          <a:solidFill>
            <a:schemeClr val="bg2"/>
          </a:solidFill>
          <a:ln w="9525" cap="flat" cmpd="sng" algn="ctr">
            <a:solidFill>
              <a:schemeClr val="bg2">
                <a:lumMod val="75000"/>
              </a:schemeClr>
            </a:solidFill>
            <a:prstDash val="solid"/>
          </a:ln>
          <a:effectLst>
            <a:outerShdw blurRad="63500" dist="50800" dir="5400000" sx="98000" sy="98000" rotWithShape="0">
              <a:srgbClr val="000000">
                <a:alpha val="20000"/>
              </a:srgbClr>
            </a:outerShdw>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পৃথিবীর</a:t>
            </a:r>
            <a:r>
              <a:rPr kumimoji="0" lang="en-US" sz="28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8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প্রায়</a:t>
            </a:r>
            <a:r>
              <a:rPr kumimoji="0" lang="en-US" sz="28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২৫০কি.মি </a:t>
            </a:r>
            <a:r>
              <a:rPr kumimoji="0" lang="en-US" sz="28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উপরে</a:t>
            </a:r>
            <a:r>
              <a:rPr kumimoji="0" lang="en-US" sz="28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8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তুলে</a:t>
            </a:r>
            <a:r>
              <a:rPr kumimoji="0" lang="en-US" sz="28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8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ভূপৃষ্ঠের</a:t>
            </a:r>
            <a:r>
              <a:rPr kumimoji="0" lang="en-US" sz="28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8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সমান্তরালভাবে</a:t>
            </a:r>
            <a:r>
              <a:rPr kumimoji="0" lang="en-US" sz="28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8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যদি</a:t>
            </a:r>
            <a:r>
              <a:rPr kumimoji="0" lang="en-US" sz="28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8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সেকেন্ডে</a:t>
            </a:r>
            <a:r>
              <a:rPr kumimoji="0" lang="en-US" sz="28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8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প্রায়</a:t>
            </a:r>
            <a:r>
              <a:rPr kumimoji="0" lang="en-US" sz="28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৮কি.মি </a:t>
            </a:r>
            <a:r>
              <a:rPr kumimoji="0" lang="en-US" sz="28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বেগ</a:t>
            </a:r>
            <a:r>
              <a:rPr kumimoji="0" lang="en-US" sz="28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8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দেয়া</a:t>
            </a:r>
            <a:r>
              <a:rPr kumimoji="0" lang="en-US" sz="28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8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যায়</a:t>
            </a:r>
            <a:r>
              <a:rPr kumimoji="0" lang="en-US" sz="28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8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তবে</a:t>
            </a:r>
            <a:r>
              <a:rPr kumimoji="0" lang="en-US" sz="28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8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তা</a:t>
            </a:r>
            <a:r>
              <a:rPr kumimoji="0" lang="bn-IN" sz="28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8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পৃথিবীর</a:t>
            </a:r>
            <a:r>
              <a:rPr kumimoji="0" lang="en-US" sz="28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8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চারিদিকে</a:t>
            </a:r>
            <a:r>
              <a:rPr kumimoji="0" lang="en-US" sz="28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8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ঘুরতে</a:t>
            </a:r>
            <a:r>
              <a:rPr kumimoji="0" lang="en-US" sz="28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8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থাকবে</a:t>
            </a:r>
            <a:r>
              <a:rPr kumimoji="0" lang="en-US" sz="28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8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ব্যপারটি</a:t>
            </a:r>
            <a:r>
              <a:rPr kumimoji="0" lang="en-US" sz="28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8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সহজসাধ্য</a:t>
            </a:r>
            <a:r>
              <a:rPr kumimoji="0" lang="en-US" sz="28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8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নয়।তিনটি</a:t>
            </a:r>
            <a:r>
              <a:rPr kumimoji="0" lang="en-US" sz="28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8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রকেটের</a:t>
            </a:r>
            <a:r>
              <a:rPr kumimoji="0" lang="en-US" sz="28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8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সাহায্যে</a:t>
            </a:r>
            <a:r>
              <a:rPr kumimoji="0" lang="en-US" sz="28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8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নির্দিষ্ট</a:t>
            </a:r>
            <a:r>
              <a:rPr kumimoji="0" lang="en-US" sz="28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8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উচ্চতায়</a:t>
            </a:r>
            <a:r>
              <a:rPr kumimoji="0" lang="en-US" sz="28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8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তুলে</a:t>
            </a:r>
            <a:r>
              <a:rPr kumimoji="0" lang="en-US" sz="28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8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উক্ত</a:t>
            </a:r>
            <a:r>
              <a:rPr kumimoji="0" lang="en-US" sz="28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8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বেগ</a:t>
            </a:r>
            <a:r>
              <a:rPr kumimoji="0" lang="en-US" sz="28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8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দেয়া</a:t>
            </a:r>
            <a:r>
              <a:rPr kumimoji="0" lang="en-US" sz="28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 </a:t>
            </a:r>
            <a:r>
              <a:rPr kumimoji="0" lang="en-US" sz="2800" b="0" i="0" u="none" strike="noStrike" kern="0" cap="none" spc="0" normalizeH="0" baseline="0" noProof="0" dirty="0" err="1" smtClean="0">
                <a:ln>
                  <a:noFill/>
                </a:ln>
                <a:solidFill>
                  <a:sysClr val="windowText" lastClr="000000"/>
                </a:solidFill>
                <a:effectLst/>
                <a:uLnTx/>
                <a:uFillTx/>
                <a:latin typeface="NikoshBAN" pitchFamily="2" charset="0"/>
                <a:cs typeface="NikoshBAN" pitchFamily="2" charset="0"/>
              </a:rPr>
              <a:t>হয়</a:t>
            </a:r>
            <a:r>
              <a:rPr kumimoji="0" lang="en-US" sz="28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a:t>
            </a:r>
            <a:r>
              <a:rPr kumimoji="0" lang="bn-IN" sz="2800" b="0" i="0" u="none" strike="noStrike" kern="0" cap="none" spc="0" normalizeH="0" baseline="0" noProof="0" dirty="0" smtClean="0">
                <a:ln>
                  <a:noFill/>
                </a:ln>
                <a:solidFill>
                  <a:sysClr val="windowText" lastClr="000000"/>
                </a:solidFill>
                <a:effectLst/>
                <a:uLnTx/>
                <a:uFillTx/>
                <a:latin typeface="NikoshBAN" pitchFamily="2" charset="0"/>
                <a:cs typeface="NikoshBAN" pitchFamily="2" charset="0"/>
              </a:rPr>
              <a:t>তখন</a:t>
            </a:r>
            <a:r>
              <a:rPr kumimoji="0" lang="bn-IN" sz="2800" b="0" i="0" u="none" strike="noStrike" kern="0" cap="none" spc="0" normalizeH="0" noProof="0" dirty="0" smtClean="0">
                <a:ln>
                  <a:noFill/>
                </a:ln>
                <a:solidFill>
                  <a:sysClr val="windowText" lastClr="000000"/>
                </a:solidFill>
                <a:effectLst/>
                <a:uLnTx/>
                <a:uFillTx/>
                <a:latin typeface="NikoshBAN" pitchFamily="2" charset="0"/>
                <a:cs typeface="NikoshBAN" pitchFamily="2" charset="0"/>
              </a:rPr>
              <a:t> কৃত্রিম উপগ্রহটি পৃথিবীর চারপাশে ঘুরতে থাকে। </a:t>
            </a:r>
            <a:endParaRPr kumimoji="0" lang="en-US" sz="2800" b="0" i="0" u="none" strike="noStrike" kern="0" cap="none" spc="0" normalizeH="0" baseline="0" noProof="0" dirty="0">
              <a:ln>
                <a:noFill/>
              </a:ln>
              <a:solidFill>
                <a:sysClr val="windowText" lastClr="000000"/>
              </a:solidFill>
              <a:effectLst/>
              <a:uLnTx/>
              <a:uFillTx/>
              <a:latin typeface="NikoshBAN" pitchFamily="2" charset="0"/>
              <a:cs typeface="NikoshBAN" pitchFamily="2" charset="0"/>
            </a:endParaRPr>
          </a:p>
        </p:txBody>
      </p:sp>
      <p:pic>
        <p:nvPicPr>
          <p:cNvPr id="1026" name="Picture 2" descr="C:\Users\i\Desktop\hqdefau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891499"/>
            <a:ext cx="3149600" cy="17907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i\Desktop\images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2782" y="940035"/>
            <a:ext cx="3537389" cy="17421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5800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par>
                                <p:cTn id="8" presetID="21" presetClass="entr" presetSubtype="1"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wheel(1)">
                                      <p:cBhvr>
                                        <p:cTn id="10" dur="2000"/>
                                        <p:tgtEl>
                                          <p:spTgt spid="1026"/>
                                        </p:tgtEl>
                                      </p:cBhvr>
                                    </p:animEffect>
                                  </p:childTnLst>
                                </p:cTn>
                              </p:par>
                              <p:par>
                                <p:cTn id="11" presetID="21" presetClass="entr" presetSubtype="1" fill="hold" nodeType="withEffect">
                                  <p:stCondLst>
                                    <p:cond delay="0"/>
                                  </p:stCondLst>
                                  <p:childTnLst>
                                    <p:set>
                                      <p:cBhvr>
                                        <p:cTn id="12" dur="1" fill="hold">
                                          <p:stCondLst>
                                            <p:cond delay="0"/>
                                          </p:stCondLst>
                                        </p:cTn>
                                        <p:tgtEl>
                                          <p:spTgt spid="1027"/>
                                        </p:tgtEl>
                                        <p:attrNameLst>
                                          <p:attrName>style.visibility</p:attrName>
                                        </p:attrNameLst>
                                      </p:cBhvr>
                                      <p:to>
                                        <p:strVal val="visible"/>
                                      </p:to>
                                    </p:set>
                                    <p:animEffect transition="in" filter="wheel(1)">
                                      <p:cBhvr>
                                        <p:cTn id="13"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295400" y="2260244"/>
            <a:ext cx="5943600" cy="2677656"/>
          </a:xfrm>
          <a:prstGeom prst="rect">
            <a:avLst/>
          </a:prstGeom>
          <a:noFill/>
        </p:spPr>
        <p:txBody>
          <a:bodyPr wrap="square" rtlCol="0">
            <a:spAutoFit/>
          </a:bodyPr>
          <a:lstStyle/>
          <a:p>
            <a:pPr algn="ctr"/>
            <a:r>
              <a:rPr lang="bn-IN" sz="2800" b="1" dirty="0" smtClean="0">
                <a:latin typeface="Nikosh" pitchFamily="2" charset="0"/>
                <a:cs typeface="Nikosh" pitchFamily="2" charset="0"/>
              </a:rPr>
              <a:t>১। যোগাযোগ উপগ্রহ</a:t>
            </a:r>
          </a:p>
          <a:p>
            <a:pPr algn="ctr"/>
            <a:r>
              <a:rPr lang="bn-IN" sz="2800" b="1" dirty="0" smtClean="0">
                <a:latin typeface="Nikosh" pitchFamily="2" charset="0"/>
                <a:cs typeface="Nikosh" pitchFamily="2" charset="0"/>
              </a:rPr>
              <a:t>২।আবহাওয়া উপগ্রহ</a:t>
            </a:r>
          </a:p>
          <a:p>
            <a:pPr algn="ctr"/>
            <a:r>
              <a:rPr lang="bn-IN" sz="2800" b="1" dirty="0" smtClean="0">
                <a:latin typeface="Nikosh" pitchFamily="2" charset="0"/>
                <a:cs typeface="Nikosh" pitchFamily="2" charset="0"/>
              </a:rPr>
              <a:t>             ৩।পৃথিবী প্রর্যবেক্ষণকারী উপগ্রহ</a:t>
            </a:r>
          </a:p>
          <a:p>
            <a:pPr algn="ctr"/>
            <a:r>
              <a:rPr lang="bn-IN" sz="2800" b="1" dirty="0" smtClean="0">
                <a:latin typeface="Nikosh" pitchFamily="2" charset="0"/>
                <a:cs typeface="Nikosh" pitchFamily="2" charset="0"/>
              </a:rPr>
              <a:t>              ৪। সাময়িক বা গোয়েন্দা উপগ্রহ</a:t>
            </a:r>
          </a:p>
          <a:p>
            <a:pPr algn="ctr"/>
            <a:r>
              <a:rPr lang="bn-IN" sz="2800" b="1" dirty="0" smtClean="0">
                <a:latin typeface="Nikosh" pitchFamily="2" charset="0"/>
                <a:cs typeface="Nikosh" pitchFamily="2" charset="0"/>
              </a:rPr>
              <a:t> ৫।নৌপরিবহন উপগ্রহ</a:t>
            </a:r>
          </a:p>
          <a:p>
            <a:pPr algn="ctr"/>
            <a:r>
              <a:rPr lang="bn-IN" sz="2800" b="1" dirty="0" smtClean="0">
                <a:latin typeface="Nikosh" pitchFamily="2" charset="0"/>
                <a:cs typeface="Nikosh" pitchFamily="2" charset="0"/>
              </a:rPr>
              <a:t>              ৬। জ্যোতির্বিদ্যাবিষয়ক উপ গ্রহ।  </a:t>
            </a:r>
            <a:endParaRPr lang="en-US" sz="2800" b="1" dirty="0">
              <a:latin typeface="Nikosh" pitchFamily="2" charset="0"/>
              <a:cs typeface="Nikosh" pitchFamily="2" charset="0"/>
            </a:endParaRPr>
          </a:p>
        </p:txBody>
      </p:sp>
      <p:sp>
        <p:nvSpPr>
          <p:cNvPr id="4" name="TextBox 3"/>
          <p:cNvSpPr txBox="1"/>
          <p:nvPr/>
        </p:nvSpPr>
        <p:spPr>
          <a:xfrm>
            <a:off x="2057400" y="671209"/>
            <a:ext cx="5562600" cy="646331"/>
          </a:xfrm>
          <a:prstGeom prst="rect">
            <a:avLst/>
          </a:prstGeom>
          <a:noFill/>
        </p:spPr>
        <p:txBody>
          <a:bodyPr wrap="square" rtlCol="0">
            <a:spAutoFit/>
          </a:bodyPr>
          <a:lstStyle/>
          <a:p>
            <a:pPr algn="ctr"/>
            <a:r>
              <a:rPr lang="bn-IN" sz="3600" b="1" dirty="0" smtClean="0">
                <a:latin typeface="Nikosh" pitchFamily="2" charset="0"/>
                <a:cs typeface="Nikosh" pitchFamily="2" charset="0"/>
              </a:rPr>
              <a:t>বিভিন্ন প্রকার কৃত্রিম উপগ্রহ </a:t>
            </a:r>
            <a:endParaRPr lang="en-US" sz="3600" b="1" dirty="0">
              <a:latin typeface="Nikosh" pitchFamily="2" charset="0"/>
              <a:cs typeface="Nikosh" pitchFamily="2" charset="0"/>
            </a:endParaRPr>
          </a:p>
        </p:txBody>
      </p:sp>
    </p:spTree>
    <p:extLst>
      <p:ext uri="{BB962C8B-B14F-4D97-AF65-F5344CB8AC3E}">
        <p14:creationId xmlns:p14="http://schemas.microsoft.com/office/powerpoint/2010/main" val="328851603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heel(1)">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539</TotalTime>
  <Words>607</Words>
  <Application>Microsoft Office PowerPoint</Application>
  <PresentationFormat>On-screen Show (4:3)</PresentationFormat>
  <Paragraphs>75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dc:creator>
  <cp:lastModifiedBy>i</cp:lastModifiedBy>
  <cp:revision>52</cp:revision>
  <dcterms:created xsi:type="dcterms:W3CDTF">2006-08-16T00:00:00Z</dcterms:created>
  <dcterms:modified xsi:type="dcterms:W3CDTF">2020-03-11T14:47:08Z</dcterms:modified>
</cp:coreProperties>
</file>