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60" r:id="rId3"/>
    <p:sldId id="295" r:id="rId4"/>
    <p:sldId id="257" r:id="rId5"/>
    <p:sldId id="288" r:id="rId6"/>
    <p:sldId id="261" r:id="rId7"/>
    <p:sldId id="262" r:id="rId8"/>
    <p:sldId id="263" r:id="rId9"/>
    <p:sldId id="286" r:id="rId10"/>
    <p:sldId id="264" r:id="rId11"/>
    <p:sldId id="292" r:id="rId12"/>
    <p:sldId id="265" r:id="rId13"/>
    <p:sldId id="294" r:id="rId14"/>
    <p:sldId id="266" r:id="rId15"/>
    <p:sldId id="293" r:id="rId16"/>
    <p:sldId id="287" r:id="rId17"/>
    <p:sldId id="267"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86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50454-02A1-4E45-970F-95C4D1ADE4C3}" type="datetimeFigureOut">
              <a:rPr lang="en-US" smtClean="0"/>
              <a:pPr/>
              <a:t>3/10/2020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5E58A0-998C-4182-BA45-2CD5B4C5D201}" type="slidenum">
              <a:rPr lang="en-US" smtClean="0"/>
              <a:pPr/>
              <a:t>‹#›</a:t>
            </a:fld>
            <a:endParaRPr lang="en-US"/>
          </a:p>
        </p:txBody>
      </p:sp>
    </p:spTree>
    <p:extLst>
      <p:ext uri="{BB962C8B-B14F-4D97-AF65-F5344CB8AC3E}">
        <p14:creationId xmlns:p14="http://schemas.microsoft.com/office/powerpoint/2010/main" val="1918393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5E58A0-998C-4182-BA45-2CD5B4C5D201}" type="slidenum">
              <a:rPr lang="en-US" smtClean="0"/>
              <a:pPr/>
              <a:t>2</a:t>
            </a:fld>
            <a:endParaRPr lang="en-US"/>
          </a:p>
        </p:txBody>
      </p:sp>
    </p:spTree>
    <p:extLst>
      <p:ext uri="{BB962C8B-B14F-4D97-AF65-F5344CB8AC3E}">
        <p14:creationId xmlns:p14="http://schemas.microsoft.com/office/powerpoint/2010/main" val="921776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C4D146-A8B1-4BD4-99D5-590F4F4A87FC}" type="slidenum">
              <a:rPr lang="en-US" smtClean="0"/>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A9FDAA-6C2F-4604-A10D-D507D968410D}"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85ED6-59EF-4241-A798-C17E5AA357CB}" type="slidenum">
              <a:rPr lang="en-US" smtClean="0"/>
              <a:pPr/>
              <a:t>‹#›</a:t>
            </a:fld>
            <a:endParaRPr lang="en-US"/>
          </a:p>
        </p:txBody>
      </p:sp>
    </p:spTree>
    <p:extLst>
      <p:ext uri="{BB962C8B-B14F-4D97-AF65-F5344CB8AC3E}">
        <p14:creationId xmlns:p14="http://schemas.microsoft.com/office/powerpoint/2010/main" val="3118961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9FDAA-6C2F-4604-A10D-D507D968410D}"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85ED6-59EF-4241-A798-C17E5AA357CB}" type="slidenum">
              <a:rPr lang="en-US" smtClean="0"/>
              <a:pPr/>
              <a:t>‹#›</a:t>
            </a:fld>
            <a:endParaRPr lang="en-US"/>
          </a:p>
        </p:txBody>
      </p:sp>
    </p:spTree>
    <p:extLst>
      <p:ext uri="{BB962C8B-B14F-4D97-AF65-F5344CB8AC3E}">
        <p14:creationId xmlns:p14="http://schemas.microsoft.com/office/powerpoint/2010/main" val="3991316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9FDAA-6C2F-4604-A10D-D507D968410D}"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85ED6-59EF-4241-A798-C17E5AA357CB}" type="slidenum">
              <a:rPr lang="en-US" smtClean="0"/>
              <a:pPr/>
              <a:t>‹#›</a:t>
            </a:fld>
            <a:endParaRPr lang="en-US"/>
          </a:p>
        </p:txBody>
      </p:sp>
    </p:spTree>
    <p:extLst>
      <p:ext uri="{BB962C8B-B14F-4D97-AF65-F5344CB8AC3E}">
        <p14:creationId xmlns:p14="http://schemas.microsoft.com/office/powerpoint/2010/main" val="793222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9FDAA-6C2F-4604-A10D-D507D968410D}"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85ED6-59EF-4241-A798-C17E5AA357CB}" type="slidenum">
              <a:rPr lang="en-US" smtClean="0"/>
              <a:pPr/>
              <a:t>‹#›</a:t>
            </a:fld>
            <a:endParaRPr lang="en-US"/>
          </a:p>
        </p:txBody>
      </p:sp>
    </p:spTree>
    <p:extLst>
      <p:ext uri="{BB962C8B-B14F-4D97-AF65-F5344CB8AC3E}">
        <p14:creationId xmlns:p14="http://schemas.microsoft.com/office/powerpoint/2010/main" val="303118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A9FDAA-6C2F-4604-A10D-D507D968410D}"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85ED6-59EF-4241-A798-C17E5AA357CB}" type="slidenum">
              <a:rPr lang="en-US" smtClean="0"/>
              <a:pPr/>
              <a:t>‹#›</a:t>
            </a:fld>
            <a:endParaRPr lang="en-US"/>
          </a:p>
        </p:txBody>
      </p:sp>
    </p:spTree>
    <p:extLst>
      <p:ext uri="{BB962C8B-B14F-4D97-AF65-F5344CB8AC3E}">
        <p14:creationId xmlns:p14="http://schemas.microsoft.com/office/powerpoint/2010/main" val="4207676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A9FDAA-6C2F-4604-A10D-D507D968410D}" type="datetimeFigureOut">
              <a:rPr lang="en-US" smtClean="0"/>
              <a:pPr/>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85ED6-59EF-4241-A798-C17E5AA357CB}" type="slidenum">
              <a:rPr lang="en-US" smtClean="0"/>
              <a:pPr/>
              <a:t>‹#›</a:t>
            </a:fld>
            <a:endParaRPr lang="en-US"/>
          </a:p>
        </p:txBody>
      </p:sp>
    </p:spTree>
    <p:extLst>
      <p:ext uri="{BB962C8B-B14F-4D97-AF65-F5344CB8AC3E}">
        <p14:creationId xmlns:p14="http://schemas.microsoft.com/office/powerpoint/2010/main" val="3061683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A9FDAA-6C2F-4604-A10D-D507D968410D}" type="datetimeFigureOut">
              <a:rPr lang="en-US" smtClean="0"/>
              <a:pPr/>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C85ED6-59EF-4241-A798-C17E5AA357CB}" type="slidenum">
              <a:rPr lang="en-US" smtClean="0"/>
              <a:pPr/>
              <a:t>‹#›</a:t>
            </a:fld>
            <a:endParaRPr lang="en-US"/>
          </a:p>
        </p:txBody>
      </p:sp>
    </p:spTree>
    <p:extLst>
      <p:ext uri="{BB962C8B-B14F-4D97-AF65-F5344CB8AC3E}">
        <p14:creationId xmlns:p14="http://schemas.microsoft.com/office/powerpoint/2010/main" val="4235496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A9FDAA-6C2F-4604-A10D-D507D968410D}" type="datetimeFigureOut">
              <a:rPr lang="en-US" smtClean="0"/>
              <a:pPr/>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C85ED6-59EF-4241-A798-C17E5AA357CB}" type="slidenum">
              <a:rPr lang="en-US" smtClean="0"/>
              <a:pPr/>
              <a:t>‹#›</a:t>
            </a:fld>
            <a:endParaRPr lang="en-US"/>
          </a:p>
        </p:txBody>
      </p:sp>
    </p:spTree>
    <p:extLst>
      <p:ext uri="{BB962C8B-B14F-4D97-AF65-F5344CB8AC3E}">
        <p14:creationId xmlns:p14="http://schemas.microsoft.com/office/powerpoint/2010/main" val="165213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A9FDAA-6C2F-4604-A10D-D507D968410D}" type="datetimeFigureOut">
              <a:rPr lang="en-US" smtClean="0"/>
              <a:pPr/>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C85ED6-59EF-4241-A798-C17E5AA357CB}" type="slidenum">
              <a:rPr lang="en-US" smtClean="0"/>
              <a:pPr/>
              <a:t>‹#›</a:t>
            </a:fld>
            <a:endParaRPr lang="en-US"/>
          </a:p>
        </p:txBody>
      </p:sp>
    </p:spTree>
    <p:extLst>
      <p:ext uri="{BB962C8B-B14F-4D97-AF65-F5344CB8AC3E}">
        <p14:creationId xmlns:p14="http://schemas.microsoft.com/office/powerpoint/2010/main" val="2552655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9FDAA-6C2F-4604-A10D-D507D968410D}" type="datetimeFigureOut">
              <a:rPr lang="en-US" smtClean="0"/>
              <a:pPr/>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85ED6-59EF-4241-A798-C17E5AA357CB}" type="slidenum">
              <a:rPr lang="en-US" smtClean="0"/>
              <a:pPr/>
              <a:t>‹#›</a:t>
            </a:fld>
            <a:endParaRPr lang="en-US"/>
          </a:p>
        </p:txBody>
      </p:sp>
    </p:spTree>
    <p:extLst>
      <p:ext uri="{BB962C8B-B14F-4D97-AF65-F5344CB8AC3E}">
        <p14:creationId xmlns:p14="http://schemas.microsoft.com/office/powerpoint/2010/main" val="247012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9FDAA-6C2F-4604-A10D-D507D968410D}" type="datetimeFigureOut">
              <a:rPr lang="en-US" smtClean="0"/>
              <a:pPr/>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85ED6-59EF-4241-A798-C17E5AA357CB}" type="slidenum">
              <a:rPr lang="en-US" smtClean="0"/>
              <a:pPr/>
              <a:t>‹#›</a:t>
            </a:fld>
            <a:endParaRPr lang="en-US"/>
          </a:p>
        </p:txBody>
      </p:sp>
    </p:spTree>
    <p:extLst>
      <p:ext uri="{BB962C8B-B14F-4D97-AF65-F5344CB8AC3E}">
        <p14:creationId xmlns:p14="http://schemas.microsoft.com/office/powerpoint/2010/main" val="2607796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9FDAA-6C2F-4604-A10D-D507D968410D}" type="datetimeFigureOut">
              <a:rPr lang="en-US" smtClean="0"/>
              <a:pPr/>
              <a:t>3/10/2020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85ED6-59EF-4241-A798-C17E5AA357CB}" type="slidenum">
              <a:rPr lang="en-US" smtClean="0"/>
              <a:pPr/>
              <a:t>‹#›</a:t>
            </a:fld>
            <a:endParaRPr lang="en-US"/>
          </a:p>
        </p:txBody>
      </p:sp>
    </p:spTree>
    <p:extLst>
      <p:ext uri="{BB962C8B-B14F-4D97-AF65-F5344CB8AC3E}">
        <p14:creationId xmlns:p14="http://schemas.microsoft.com/office/powerpoint/2010/main" val="4161008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8" name="Picture 4" descr="D:\Photoshop agent folder\CUTTING IMEAG\R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990600"/>
            <a:ext cx="2209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Photoshop agent folder\CUTTING IMEAG\R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5565"/>
            <a:ext cx="1962727" cy="55474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bwMode="hidden">
          <a:xfrm>
            <a:off x="2480953" y="1569780"/>
            <a:ext cx="4152900" cy="4152900"/>
          </a:xfrm>
          <a:prstGeom prst="ellipse">
            <a:avLst/>
          </a:prstGeom>
          <a:ln>
            <a:noFill/>
          </a:ln>
          <a:effectLst>
            <a:softEdge rad="112500"/>
          </a:effectLst>
        </p:spPr>
      </p:pic>
      <p:sp>
        <p:nvSpPr>
          <p:cNvPr id="2" name="TextBox 1"/>
          <p:cNvSpPr txBox="1"/>
          <p:nvPr/>
        </p:nvSpPr>
        <p:spPr>
          <a:xfrm>
            <a:off x="533400" y="152400"/>
            <a:ext cx="8305800" cy="646331"/>
          </a:xfrm>
          <a:prstGeom prst="rect">
            <a:avLst/>
          </a:prstGeom>
          <a:noFill/>
        </p:spPr>
        <p:txBody>
          <a:bodyPr wrap="square" rtlCol="0">
            <a:spAutoFit/>
          </a:bodyPr>
          <a:lstStyle/>
          <a:p>
            <a:pPr algn="ctr"/>
            <a:r>
              <a:rPr lang="bn-BD"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PadmaOMJ" pitchFamily="2" charset="0"/>
                <a:cs typeface="PadmaOMJ" pitchFamily="2" charset="0"/>
              </a:rPr>
              <a:t>আমার কনটেন্ট এ আপনাদের সবাই কে স্বাগতম</a:t>
            </a:r>
            <a:r>
              <a:rPr lang="en-US" sz="3600" dirty="0" smtClean="0">
                <a:solidFill>
                  <a:srgbClr val="00B050"/>
                </a:solidFill>
                <a:latin typeface="PadmaOMJ" pitchFamily="2" charset="0"/>
                <a:cs typeface="PadmaOMJ" pitchFamily="2" charset="0"/>
              </a:rPr>
              <a:t> </a:t>
            </a:r>
            <a:endParaRPr lang="en-US" sz="3600" dirty="0">
              <a:solidFill>
                <a:srgbClr val="00B050"/>
              </a:solidFill>
              <a:latin typeface="PadmaOMJ" pitchFamily="2" charset="0"/>
              <a:cs typeface="PadmaOMJ" pitchFamily="2" charset="0"/>
            </a:endParaRPr>
          </a:p>
        </p:txBody>
      </p:sp>
    </p:spTree>
    <p:custDataLst>
      <p:tags r:id="rId1"/>
    </p:custDataLst>
    <p:extLst>
      <p:ext uri="{BB962C8B-B14F-4D97-AF65-F5344CB8AC3E}">
        <p14:creationId xmlns:p14="http://schemas.microsoft.com/office/powerpoint/2010/main" val="3783075176"/>
      </p:ext>
    </p:extLst>
  </p:cSld>
  <p:clrMapOvr>
    <a:masterClrMapping/>
  </p:clrMapOvr>
  <p:transition advTm="89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00">
              <a:srgbClr val="A6AAB5"/>
            </a:gs>
            <a:gs pos="55000">
              <a:srgbClr val="E6E6E6"/>
            </a:gs>
            <a:gs pos="25000">
              <a:srgbClr val="7D8496"/>
            </a:gs>
            <a:gs pos="39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bn-BD" sz="7200" b="1" u="sng" dirty="0">
                <a:solidFill>
                  <a:srgbClr val="FF0000"/>
                </a:solidFill>
                <a:latin typeface="NikoshBAN" pitchFamily="2" charset="0"/>
                <a:cs typeface="NikoshBAN" pitchFamily="2" charset="0"/>
              </a:rPr>
              <a:t>কোমরের বেল্ট আলগা করা</a:t>
            </a:r>
            <a:r>
              <a:rPr lang="bn-BD" sz="5400" b="1" u="sng" dirty="0"/>
              <a:t> </a:t>
            </a:r>
            <a:endParaRPr lang="en-US" sz="5400" b="1" dirty="0"/>
          </a:p>
        </p:txBody>
      </p:sp>
      <p:pic>
        <p:nvPicPr>
          <p:cNvPr id="4" name="Picture 2" descr="D:\FMS Picture 1\Belt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3936" y="1295400"/>
            <a:ext cx="5489864"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733520"/>
            <a:ext cx="9144000" cy="4247317"/>
          </a:xfrm>
          <a:prstGeom prst="rect">
            <a:avLst/>
          </a:prstGeom>
        </p:spPr>
        <p:txBody>
          <a:bodyPr wrap="square">
            <a:spAutoFit/>
          </a:bodyPr>
          <a:lstStyle/>
          <a:p>
            <a:pPr algn="just"/>
            <a:r>
              <a:rPr lang="bn-BD"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PadmaOMJ" pitchFamily="2" charset="0"/>
                <a:cs typeface="PadmaOMJ" pitchFamily="2" charset="0"/>
              </a:rPr>
              <a:t>খাওয়া </a:t>
            </a:r>
            <a:r>
              <a:rPr lang="bn-BD"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PadmaOMJ" pitchFamily="2" charset="0"/>
                <a:cs typeface="PadmaOMJ" pitchFamily="2" charset="0"/>
              </a:rPr>
              <a:t>শেষে অনেকে কোমরের বেল্ট আলগা করে দেয়। কিন্ত এতে পেটের ভেতরে খাদ্য নালীতে প্যাচ লেগে বন্ধ হয়ে যেতে পারে।</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PadmaOMJ" pitchFamily="2" charset="0"/>
              <a:cs typeface="PadmaOMJ" pitchFamily="2" charset="0"/>
            </a:endParaRPr>
          </a:p>
        </p:txBody>
      </p:sp>
    </p:spTree>
    <p:extLst>
      <p:ext uri="{BB962C8B-B14F-4D97-AF65-F5344CB8AC3E}">
        <p14:creationId xmlns:p14="http://schemas.microsoft.com/office/powerpoint/2010/main" val="190906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3">
                                            <p:txEl>
                                              <p:pRg st="0" end="0"/>
                                            </p:txEl>
                                          </p:spTgt>
                                        </p:tgtEl>
                                        <p:attrNameLst>
                                          <p:attrName>ppt_w</p:attrName>
                                        </p:attrNameLst>
                                      </p:cBhvr>
                                    </p:anim>
                                    <p:anim by="(#ppt_w*0.50)" calcmode="lin" valueType="num">
                                      <p:cBhvr>
                                        <p:cTn id="13" dur="500" decel="50000" autoRev="1" fill="hold">
                                          <p:stCondLst>
                                            <p:cond delay="0"/>
                                          </p:stCondLst>
                                        </p:cTn>
                                        <p:tgtEl>
                                          <p:spTgt spid="3">
                                            <p:txEl>
                                              <p:pRg st="0" end="0"/>
                                            </p:txEl>
                                          </p:spTgt>
                                        </p:tgtEl>
                                        <p:attrNameLst>
                                          <p:attrName>ppt_x</p:attrName>
                                        </p:attrNameLst>
                                      </p:cBhvr>
                                    </p:anim>
                                    <p:anim from="(-#ppt_h/2)" to="(#ppt_y)" calcmode="lin" valueType="num">
                                      <p:cBhvr>
                                        <p:cTn id="14" dur="1000" fill="hold">
                                          <p:stCondLst>
                                            <p:cond delay="0"/>
                                          </p:stCondLst>
                                        </p:cTn>
                                        <p:tgtEl>
                                          <p:spTgt spid="3">
                                            <p:txEl>
                                              <p:pRg st="0" end="0"/>
                                            </p:txEl>
                                          </p:spTgt>
                                        </p:tgtEl>
                                        <p:attrNameLst>
                                          <p:attrName>ppt_y</p:attrName>
                                        </p:attrNameLst>
                                      </p:cBhvr>
                                    </p:anim>
                                    <p:animRot by="21600000">
                                      <p:cBhvr>
                                        <p:cTn id="15" dur="1000" fill="hold">
                                          <p:stCondLst>
                                            <p:cond delay="0"/>
                                          </p:stCondLst>
                                        </p:cTn>
                                        <p:tgtEl>
                                          <p:spTgt spid="3">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00">
              <a:srgbClr val="A6AAB5"/>
            </a:gs>
            <a:gs pos="55000">
              <a:srgbClr val="E6E6E6"/>
            </a:gs>
            <a:gs pos="25000">
              <a:srgbClr val="7D8496"/>
            </a:gs>
            <a:gs pos="39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pic>
        <p:nvPicPr>
          <p:cNvPr id="3074" name="Picture 2" descr="D:\FMS Picture 1\Bath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28800"/>
            <a:ext cx="7162800" cy="464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43000" y="535908"/>
            <a:ext cx="7162800" cy="1200329"/>
          </a:xfrm>
          <a:prstGeom prst="rect">
            <a:avLst/>
          </a:prstGeom>
        </p:spPr>
        <p:txBody>
          <a:bodyPr wrap="square">
            <a:spAutoFit/>
          </a:bodyPr>
          <a:lstStyle/>
          <a:p>
            <a:r>
              <a:rPr lang="bn-BD" sz="7200" u="sng" dirty="0">
                <a:solidFill>
                  <a:srgbClr val="FF0000"/>
                </a:solidFill>
                <a:latin typeface="NikoshBAN" pitchFamily="2" charset="0"/>
                <a:cs typeface="NikoshBAN" pitchFamily="2" charset="0"/>
              </a:rPr>
              <a:t>খাওয়ার পরে গোসল করা </a:t>
            </a:r>
            <a:endParaRPr lang="en-US" sz="7200" dirty="0"/>
          </a:p>
        </p:txBody>
      </p:sp>
    </p:spTree>
    <p:extLst>
      <p:ext uri="{BB962C8B-B14F-4D97-AF65-F5344CB8AC3E}">
        <p14:creationId xmlns:p14="http://schemas.microsoft.com/office/powerpoint/2010/main" val="298691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1000" fill="hold"/>
                                        <p:tgtEl>
                                          <p:spTgt spid="3074"/>
                                        </p:tgtEl>
                                        <p:attrNameLst>
                                          <p:attrName>ppt_w</p:attrName>
                                        </p:attrNameLst>
                                      </p:cBhvr>
                                      <p:tavLst>
                                        <p:tav tm="0">
                                          <p:val>
                                            <p:fltVal val="0"/>
                                          </p:val>
                                        </p:tav>
                                        <p:tav tm="100000">
                                          <p:val>
                                            <p:strVal val="#ppt_w"/>
                                          </p:val>
                                        </p:tav>
                                      </p:tavLst>
                                    </p:anim>
                                    <p:anim calcmode="lin" valueType="num">
                                      <p:cBhvr>
                                        <p:cTn id="13" dur="1000" fill="hold"/>
                                        <p:tgtEl>
                                          <p:spTgt spid="3074"/>
                                        </p:tgtEl>
                                        <p:attrNameLst>
                                          <p:attrName>ppt_h</p:attrName>
                                        </p:attrNameLst>
                                      </p:cBhvr>
                                      <p:tavLst>
                                        <p:tav tm="0">
                                          <p:val>
                                            <p:fltVal val="0"/>
                                          </p:val>
                                        </p:tav>
                                        <p:tav tm="100000">
                                          <p:val>
                                            <p:strVal val="#ppt_h"/>
                                          </p:val>
                                        </p:tav>
                                      </p:tavLst>
                                    </p:anim>
                                    <p:anim calcmode="lin" valueType="num">
                                      <p:cBhvr>
                                        <p:cTn id="14" dur="1000" fill="hold"/>
                                        <p:tgtEl>
                                          <p:spTgt spid="3074"/>
                                        </p:tgtEl>
                                        <p:attrNameLst>
                                          <p:attrName>style.rotation</p:attrName>
                                        </p:attrNameLst>
                                      </p:cBhvr>
                                      <p:tavLst>
                                        <p:tav tm="0">
                                          <p:val>
                                            <p:fltVal val="90"/>
                                          </p:val>
                                        </p:tav>
                                        <p:tav tm="100000">
                                          <p:val>
                                            <p:fltVal val="0"/>
                                          </p:val>
                                        </p:tav>
                                      </p:tavLst>
                                    </p:anim>
                                    <p:animEffect transition="in" filter="fade">
                                      <p:cBhvr>
                                        <p:cTn id="15"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00">
              <a:srgbClr val="A6AAB5"/>
            </a:gs>
            <a:gs pos="55000">
              <a:srgbClr val="E6E6E6"/>
            </a:gs>
            <a:gs pos="25000">
              <a:srgbClr val="7D8496"/>
            </a:gs>
            <a:gs pos="39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BD" sz="6600" u="sng" dirty="0">
                <a:solidFill>
                  <a:srgbClr val="FF0000"/>
                </a:solidFill>
                <a:latin typeface="NikoshBAN" pitchFamily="2" charset="0"/>
                <a:cs typeface="NikoshBAN" pitchFamily="2" charset="0"/>
              </a:rPr>
              <a:t>খাওয়ার পরে গোসল করা :-</a:t>
            </a:r>
            <a:endParaRPr lang="en-US" sz="6600" dirty="0">
              <a:solidFill>
                <a:srgbClr val="FF0000"/>
              </a:solidFill>
            </a:endParaRPr>
          </a:p>
        </p:txBody>
      </p:sp>
      <p:sp>
        <p:nvSpPr>
          <p:cNvPr id="3" name="Rectangle 2"/>
          <p:cNvSpPr/>
          <p:nvPr/>
        </p:nvSpPr>
        <p:spPr>
          <a:xfrm>
            <a:off x="0" y="1371600"/>
            <a:ext cx="8991600" cy="4524315"/>
          </a:xfrm>
          <a:prstGeom prst="rect">
            <a:avLst/>
          </a:prstGeom>
        </p:spPr>
        <p:txBody>
          <a:bodyPr wrap="square">
            <a:spAutoFit/>
          </a:bodyPr>
          <a:lstStyle/>
          <a:p>
            <a:pPr algn="just"/>
            <a:r>
              <a:rPr lang="bn-BD"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PadmaOMJ" pitchFamily="2" charset="0"/>
                <a:cs typeface="PadmaOMJ" pitchFamily="2" charset="0"/>
              </a:rPr>
              <a:t>খাওয়ার </a:t>
            </a:r>
            <a:r>
              <a:rPr lang="bn-BD"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PadmaOMJ" pitchFamily="2" charset="0"/>
                <a:cs typeface="PadmaOMJ" pitchFamily="2" charset="0"/>
              </a:rPr>
              <a:t>পরপর গোসল করলে হাত পা এবং দেহের অন্যান্য অংশে রক্ত সরবরাহ বৃদ্ধি পায়। যার ফলে পাকস্থলীতে রক্ত প্রবাহ কমে গিয়ে পরিপাক প্রক্রিয়াকে দূর্বল করে ফেলে।</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PadmaOMJ" pitchFamily="2" charset="0"/>
              <a:cs typeface="PadmaOMJ" pitchFamily="2" charset="0"/>
            </a:endParaRPr>
          </a:p>
        </p:txBody>
      </p:sp>
    </p:spTree>
    <p:extLst>
      <p:ext uri="{BB962C8B-B14F-4D97-AF65-F5344CB8AC3E}">
        <p14:creationId xmlns:p14="http://schemas.microsoft.com/office/powerpoint/2010/main" val="175489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3">
                                            <p:txEl>
                                              <p:pRg st="0" end="0"/>
                                            </p:txEl>
                                          </p:spTgt>
                                        </p:tgtEl>
                                        <p:attrNameLst>
                                          <p:attrName>ppt_w</p:attrName>
                                        </p:attrNameLst>
                                      </p:cBhvr>
                                    </p:anim>
                                    <p:anim by="(#ppt_w*0.50)" calcmode="lin" valueType="num">
                                      <p:cBhvr>
                                        <p:cTn id="13" dur="500" decel="50000" autoRev="1" fill="hold">
                                          <p:stCondLst>
                                            <p:cond delay="0"/>
                                          </p:stCondLst>
                                        </p:cTn>
                                        <p:tgtEl>
                                          <p:spTgt spid="3">
                                            <p:txEl>
                                              <p:pRg st="0" end="0"/>
                                            </p:txEl>
                                          </p:spTgt>
                                        </p:tgtEl>
                                        <p:attrNameLst>
                                          <p:attrName>ppt_x</p:attrName>
                                        </p:attrNameLst>
                                      </p:cBhvr>
                                    </p:anim>
                                    <p:anim from="(-#ppt_h/2)" to="(#ppt_y)" calcmode="lin" valueType="num">
                                      <p:cBhvr>
                                        <p:cTn id="14" dur="1000" fill="hold">
                                          <p:stCondLst>
                                            <p:cond delay="0"/>
                                          </p:stCondLst>
                                        </p:cTn>
                                        <p:tgtEl>
                                          <p:spTgt spid="3">
                                            <p:txEl>
                                              <p:pRg st="0" end="0"/>
                                            </p:txEl>
                                          </p:spTgt>
                                        </p:tgtEl>
                                        <p:attrNameLst>
                                          <p:attrName>ppt_y</p:attrName>
                                        </p:attrNameLst>
                                      </p:cBhvr>
                                    </p:anim>
                                    <p:animRot by="21600000">
                                      <p:cBhvr>
                                        <p:cTn id="15"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9000">
              <a:srgbClr val="FFFFFF"/>
            </a:gs>
            <a:gs pos="70000">
              <a:srgbClr val="A6AAB5"/>
            </a:gs>
            <a:gs pos="55000">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pic>
        <p:nvPicPr>
          <p:cNvPr id="4098" name="Picture 2" descr="D:\FMS Picture 1\walk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113" y="4191000"/>
            <a:ext cx="6237287" cy="25146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FMS Picture 1\walk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685800"/>
            <a:ext cx="35814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FMS Picture 1\walk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685800"/>
            <a:ext cx="3276600"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5217" y="-660"/>
            <a:ext cx="6172200" cy="1323439"/>
          </a:xfrm>
          <a:prstGeom prst="rect">
            <a:avLst/>
          </a:prstGeom>
        </p:spPr>
        <p:txBody>
          <a:bodyPr wrap="square">
            <a:spAutoFit/>
          </a:bodyPr>
          <a:lstStyle/>
          <a:p>
            <a:pPr algn="ctr"/>
            <a:r>
              <a:rPr lang="bn-BD" sz="8000" b="1" u="sng" dirty="0">
                <a:solidFill>
                  <a:srgbClr val="FF0000"/>
                </a:solidFill>
                <a:latin typeface="NikoshBAN" pitchFamily="2" charset="0"/>
                <a:cs typeface="NikoshBAN" pitchFamily="2" charset="0"/>
              </a:rPr>
              <a:t>হাটা</a:t>
            </a:r>
            <a:endParaRPr lang="en-US" sz="8000" b="1" dirty="0"/>
          </a:p>
        </p:txBody>
      </p:sp>
    </p:spTree>
    <p:extLst>
      <p:ext uri="{BB962C8B-B14F-4D97-AF65-F5344CB8AC3E}">
        <p14:creationId xmlns:p14="http://schemas.microsoft.com/office/powerpoint/2010/main" val="122677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wheel(1)">
                                      <p:cBhvr>
                                        <p:cTn id="12" dur="20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barn(inVertical)">
                                      <p:cBhvr>
                                        <p:cTn id="17" dur="5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calcmode="lin" valueType="num">
                                      <p:cBhvr additive="base">
                                        <p:cTn id="22" dur="500" fill="hold"/>
                                        <p:tgtEl>
                                          <p:spTgt spid="4098"/>
                                        </p:tgtEl>
                                        <p:attrNameLst>
                                          <p:attrName>ppt_x</p:attrName>
                                        </p:attrNameLst>
                                      </p:cBhvr>
                                      <p:tavLst>
                                        <p:tav tm="0">
                                          <p:val>
                                            <p:strVal val="#ppt_x"/>
                                          </p:val>
                                        </p:tav>
                                        <p:tav tm="100000">
                                          <p:val>
                                            <p:strVal val="#ppt_x"/>
                                          </p:val>
                                        </p:tav>
                                      </p:tavLst>
                                    </p:anim>
                                    <p:anim calcmode="lin" valueType="num">
                                      <p:cBhvr additive="base">
                                        <p:cTn id="2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9000">
              <a:srgbClr val="FFFFFF"/>
            </a:gs>
            <a:gs pos="70000">
              <a:srgbClr val="A6AAB5"/>
            </a:gs>
            <a:gs pos="55000">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bn-BD" sz="8000" u="sng" dirty="0">
                <a:solidFill>
                  <a:srgbClr val="FF0000"/>
                </a:solidFill>
                <a:latin typeface="NikoshBAN" pitchFamily="2" charset="0"/>
                <a:cs typeface="NikoshBAN" pitchFamily="2" charset="0"/>
              </a:rPr>
              <a:t>হাটা </a:t>
            </a:r>
            <a:endParaRPr lang="en-US" sz="8000" dirty="0">
              <a:solidFill>
                <a:srgbClr val="FF0000"/>
              </a:solidFill>
            </a:endParaRPr>
          </a:p>
        </p:txBody>
      </p:sp>
      <p:sp>
        <p:nvSpPr>
          <p:cNvPr id="3" name="Rectangle 2"/>
          <p:cNvSpPr/>
          <p:nvPr/>
        </p:nvSpPr>
        <p:spPr>
          <a:xfrm>
            <a:off x="0" y="1676400"/>
            <a:ext cx="9144000" cy="5139869"/>
          </a:xfrm>
          <a:prstGeom prst="rect">
            <a:avLst/>
          </a:prstGeom>
        </p:spPr>
        <p:txBody>
          <a:bodyPr wrap="square">
            <a:spAutoFit/>
          </a:bodyPr>
          <a:lstStyle/>
          <a:p>
            <a:pPr algn="just"/>
            <a:r>
              <a:rPr lang="bn-BD" sz="4800" dirty="0" smtClean="0">
                <a:solidFill>
                  <a:srgbClr val="00B0F0"/>
                </a:solidFill>
                <a:latin typeface="NikoshBAN" pitchFamily="2" charset="0"/>
                <a:cs typeface="NikoshBAN" pitchFamily="2" charset="0"/>
              </a:rPr>
              <a:t> </a:t>
            </a:r>
            <a:r>
              <a:rPr lang="bn-BD"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PadmaOMJ" pitchFamily="2" charset="0"/>
                <a:cs typeface="PadmaOMJ" pitchFamily="2" charset="0"/>
              </a:rPr>
              <a:t>খাবার পরে হাটার কথা অনেকেই বলে থাকেন। বলেন খাবার পর </a:t>
            </a:r>
            <a:r>
              <a:rPr lang="bn-BD"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PadmaOMJ" pitchFamily="2" charset="0"/>
                <a:cs typeface="PadmaOMJ" pitchFamily="2" charset="0"/>
              </a:rPr>
              <a:t>অন্তত </a:t>
            </a:r>
            <a:r>
              <a:rPr lang="bn-BD"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PadmaOMJ" pitchFamily="2" charset="0"/>
                <a:cs typeface="PadmaOMJ" pitchFamily="2" charset="0"/>
              </a:rPr>
              <a:t>১০০ কদম বা ৩০ মিনিট হাটতে হবে। কিন্ত এটি সম্পূর্ন ভুল ধারনা। কারণ এতে আপনার পরিপাকতন্ত্র খাবার থেকে প্রয়োজনীয় পুষ্টি গ্রহন করতে পারেনা। তাই খাবার পর হাটতে হবে তবে তা অন্তত ১ ঘন্টা পর।</a:t>
            </a:r>
            <a:endParaRPr lang="en-US" sz="4000" dirty="0">
              <a:solidFill>
                <a:srgbClr val="00B0F0"/>
              </a:solidFill>
              <a:latin typeface="PadmaOMJ" pitchFamily="2" charset="0"/>
              <a:cs typeface="PadmaOMJ" pitchFamily="2" charset="0"/>
            </a:endParaRPr>
          </a:p>
        </p:txBody>
      </p:sp>
    </p:spTree>
    <p:extLst>
      <p:ext uri="{BB962C8B-B14F-4D97-AF65-F5344CB8AC3E}">
        <p14:creationId xmlns:p14="http://schemas.microsoft.com/office/powerpoint/2010/main" val="91921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3">
                                            <p:txEl>
                                              <p:pRg st="0" end="0"/>
                                            </p:txEl>
                                          </p:spTgt>
                                        </p:tgtEl>
                                        <p:attrNameLst>
                                          <p:attrName>ppt_w</p:attrName>
                                        </p:attrNameLst>
                                      </p:cBhvr>
                                    </p:anim>
                                    <p:anim by="(#ppt_w*0.50)" calcmode="lin" valueType="num">
                                      <p:cBhvr>
                                        <p:cTn id="13" dur="500" decel="50000" autoRev="1" fill="hold">
                                          <p:stCondLst>
                                            <p:cond delay="0"/>
                                          </p:stCondLst>
                                        </p:cTn>
                                        <p:tgtEl>
                                          <p:spTgt spid="3">
                                            <p:txEl>
                                              <p:pRg st="0" end="0"/>
                                            </p:txEl>
                                          </p:spTgt>
                                        </p:tgtEl>
                                        <p:attrNameLst>
                                          <p:attrName>ppt_x</p:attrName>
                                        </p:attrNameLst>
                                      </p:cBhvr>
                                    </p:anim>
                                    <p:anim from="(-#ppt_h/2)" to="(#ppt_y)" calcmode="lin" valueType="num">
                                      <p:cBhvr>
                                        <p:cTn id="14" dur="1000" fill="hold">
                                          <p:stCondLst>
                                            <p:cond delay="0"/>
                                          </p:stCondLst>
                                        </p:cTn>
                                        <p:tgtEl>
                                          <p:spTgt spid="3">
                                            <p:txEl>
                                              <p:pRg st="0" end="0"/>
                                            </p:txEl>
                                          </p:spTgt>
                                        </p:tgtEl>
                                        <p:attrNameLst>
                                          <p:attrName>ppt_y</p:attrName>
                                        </p:attrNameLst>
                                      </p:cBhvr>
                                    </p:anim>
                                    <p:animRot by="21600000">
                                      <p:cBhvr>
                                        <p:cTn id="15"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9000">
              <a:srgbClr val="FFFFFF"/>
            </a:gs>
            <a:gs pos="70000">
              <a:srgbClr val="A6AAB5"/>
            </a:gs>
            <a:gs pos="55000">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pic>
        <p:nvPicPr>
          <p:cNvPr id="6146" name="Picture 2" descr="D:\FMS Picture 1\Sleep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2072748"/>
            <a:ext cx="3962400" cy="379465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FMS Picture 1\Sleep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0" y="1905000"/>
            <a:ext cx="3651250" cy="3962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29024" y="228600"/>
            <a:ext cx="2314576" cy="1446550"/>
          </a:xfrm>
          <a:prstGeom prst="rect">
            <a:avLst/>
          </a:prstGeom>
        </p:spPr>
        <p:txBody>
          <a:bodyPr wrap="square">
            <a:spAutoFit/>
          </a:bodyPr>
          <a:lstStyle/>
          <a:p>
            <a:pPr algn="ctr"/>
            <a:r>
              <a:rPr lang="bn-BD" sz="8800" u="sng" dirty="0">
                <a:solidFill>
                  <a:srgbClr val="FF0000"/>
                </a:solidFill>
                <a:latin typeface="NikoshBAN" pitchFamily="2" charset="0"/>
                <a:cs typeface="NikoshBAN" pitchFamily="2" charset="0"/>
              </a:rPr>
              <a:t>ঘুম</a:t>
            </a:r>
            <a:r>
              <a:rPr lang="bn-BD" u="sng" dirty="0">
                <a:latin typeface="NikoshBAN" pitchFamily="2" charset="0"/>
                <a:cs typeface="NikoshBAN" pitchFamily="2" charset="0"/>
              </a:rPr>
              <a:t> </a:t>
            </a:r>
            <a:endParaRPr lang="en-US" dirty="0"/>
          </a:p>
        </p:txBody>
      </p:sp>
    </p:spTree>
    <p:extLst>
      <p:ext uri="{BB962C8B-B14F-4D97-AF65-F5344CB8AC3E}">
        <p14:creationId xmlns:p14="http://schemas.microsoft.com/office/powerpoint/2010/main" val="272436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circle(in)">
                                      <p:cBhvr>
                                        <p:cTn id="12" dur="20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wheel(1)">
                                      <p:cBhvr>
                                        <p:cTn id="17"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9000">
              <a:srgbClr val="FFFFFF"/>
            </a:gs>
            <a:gs pos="70000">
              <a:srgbClr val="A6AAB5"/>
            </a:gs>
            <a:gs pos="55000">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pic>
        <p:nvPicPr>
          <p:cNvPr id="5122" name="Picture 2" descr="D:\FMS Picture 1\Sleep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39624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FMS Picture 1\Sleep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79950"/>
            <a:ext cx="3810000" cy="3735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05200" y="533400"/>
            <a:ext cx="2133600" cy="1446550"/>
          </a:xfrm>
          <a:prstGeom prst="rect">
            <a:avLst/>
          </a:prstGeom>
        </p:spPr>
        <p:txBody>
          <a:bodyPr wrap="square">
            <a:spAutoFit/>
          </a:bodyPr>
          <a:lstStyle/>
          <a:p>
            <a:pPr algn="ctr"/>
            <a:r>
              <a:rPr lang="bn-BD" sz="8800" u="sng" dirty="0">
                <a:solidFill>
                  <a:srgbClr val="FF0000"/>
                </a:solidFill>
                <a:latin typeface="NikoshBAN" pitchFamily="2" charset="0"/>
                <a:cs typeface="NikoshBAN" pitchFamily="2" charset="0"/>
              </a:rPr>
              <a:t>ঘুম</a:t>
            </a:r>
            <a:r>
              <a:rPr lang="bn-BD" sz="8800" u="sng" dirty="0">
                <a:latin typeface="NikoshBAN" pitchFamily="2" charset="0"/>
                <a:cs typeface="NikoshBAN" pitchFamily="2" charset="0"/>
              </a:rPr>
              <a:t> </a:t>
            </a:r>
            <a:endParaRPr lang="en-US" sz="8800" dirty="0"/>
          </a:p>
        </p:txBody>
      </p:sp>
    </p:spTree>
    <p:extLst>
      <p:ext uri="{BB962C8B-B14F-4D97-AF65-F5344CB8AC3E}">
        <p14:creationId xmlns:p14="http://schemas.microsoft.com/office/powerpoint/2010/main" val="118771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circle(in)">
                                      <p:cBhvr>
                                        <p:cTn id="12" dur="20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wheel(1)">
                                      <p:cBhvr>
                                        <p:cTn id="17"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9000">
              <a:srgbClr val="FFFFFF"/>
            </a:gs>
            <a:gs pos="70000">
              <a:srgbClr val="A6AAB5"/>
            </a:gs>
            <a:gs pos="55000">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bn-BD" sz="8000" b="1" dirty="0">
                <a:solidFill>
                  <a:srgbClr val="FF0000"/>
                </a:solidFill>
                <a:latin typeface="NikoshBAN" pitchFamily="2" charset="0"/>
                <a:cs typeface="NikoshBAN" pitchFamily="2" charset="0"/>
              </a:rPr>
              <a:t>ঘুম</a:t>
            </a:r>
            <a:r>
              <a:rPr lang="bn-BD" sz="8000" u="sng" dirty="0">
                <a:latin typeface="NikoshBAN" pitchFamily="2" charset="0"/>
                <a:cs typeface="NikoshBAN" pitchFamily="2" charset="0"/>
              </a:rPr>
              <a:t> </a:t>
            </a:r>
            <a:endParaRPr lang="en-US" sz="8000" dirty="0"/>
          </a:p>
        </p:txBody>
      </p:sp>
      <p:sp>
        <p:nvSpPr>
          <p:cNvPr id="3" name="Rectangle 2"/>
          <p:cNvSpPr/>
          <p:nvPr/>
        </p:nvSpPr>
        <p:spPr>
          <a:xfrm>
            <a:off x="0" y="1524000"/>
            <a:ext cx="9144000" cy="5509200"/>
          </a:xfrm>
          <a:prstGeom prst="rect">
            <a:avLst/>
          </a:prstGeom>
        </p:spPr>
        <p:txBody>
          <a:bodyPr wrap="square">
            <a:spAutoFit/>
          </a:bodyPr>
          <a:lstStyle/>
          <a:p>
            <a:pPr algn="just"/>
            <a:r>
              <a:rPr lang="bn-BD"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PadmaOMJ" pitchFamily="2" charset="0"/>
                <a:cs typeface="PadmaOMJ" pitchFamily="2" charset="0"/>
              </a:rPr>
              <a:t>খাবার </a:t>
            </a:r>
            <a:r>
              <a:rPr lang="bn-BD"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PadmaOMJ" pitchFamily="2" charset="0"/>
                <a:cs typeface="PadmaOMJ" pitchFamily="2" charset="0"/>
              </a:rPr>
              <a:t>পর পরই ঘুমিয়ে পড়া একটি বাজে অভ্যাস। তাতে খাবার ভালভাবে হজম হয়না। যার ফলে মানুষ মোটা হয়ে যেতে থাকে। তার চেয়ে বড় সমস্যা হলো এই অভ্যাসের কারণে গ্যাষ্ট্রিক এবং খাদ্য নালীতে ঘায়ের সৃষ্টি হতে পারে।</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PadmaOMJ" pitchFamily="2" charset="0"/>
              <a:cs typeface="PadmaOMJ" pitchFamily="2" charset="0"/>
            </a:endParaRPr>
          </a:p>
        </p:txBody>
      </p:sp>
    </p:spTree>
    <p:extLst>
      <p:ext uri="{BB962C8B-B14F-4D97-AF65-F5344CB8AC3E}">
        <p14:creationId xmlns:p14="http://schemas.microsoft.com/office/powerpoint/2010/main" val="111107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4" name="Oval 3"/>
          <p:cNvSpPr/>
          <p:nvPr/>
        </p:nvSpPr>
        <p:spPr>
          <a:xfrm>
            <a:off x="0" y="-51690"/>
            <a:ext cx="8991600" cy="6858000"/>
          </a:xfrm>
          <a:prstGeom prst="ellipse">
            <a:avLst/>
          </a:prstGeom>
          <a:blipFill>
            <a:blip r:embed="rId3"/>
            <a:stretch>
              <a:fillRect/>
            </a:stretch>
          </a:blip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9600" dirty="0" smtClean="0">
                <a:latin typeface="NikoshBAN" pitchFamily="2" charset="0"/>
                <a:cs typeface="NikoshBAN" pitchFamily="2" charset="0"/>
              </a:rPr>
              <a:t>ধন্যবাদ সবাইকে</a:t>
            </a:r>
            <a:endParaRPr lang="en-US" sz="9600" dirty="0">
              <a:latin typeface="NikoshBAN" pitchFamily="2" charset="0"/>
              <a:cs typeface="NikoshBAN" pitchFamily="2" charset="0"/>
            </a:endParaRPr>
          </a:p>
        </p:txBody>
      </p:sp>
    </p:spTree>
    <p:extLst>
      <p:ext uri="{BB962C8B-B14F-4D97-AF65-F5344CB8AC3E}">
        <p14:creationId xmlns:p14="http://schemas.microsoft.com/office/powerpoint/2010/main" val="3511379710"/>
      </p:ext>
    </p:extLst>
  </p:cSld>
  <p:clrMapOvr>
    <a:masterClrMapping/>
  </p:clrMapOvr>
  <p:transition advTm="308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9000">
              <a:srgbClr val="FFC000">
                <a:lumMod val="0"/>
                <a:lumOff val="100000"/>
                <a:alpha val="0"/>
              </a:srgbClr>
            </a:gs>
            <a:gs pos="61000">
              <a:srgbClr val="FEE7F2"/>
            </a:gs>
            <a:gs pos="12000">
              <a:srgbClr val="FAC77D"/>
            </a:gs>
            <a:gs pos="61000">
              <a:srgbClr val="FBA97D"/>
            </a:gs>
            <a:gs pos="67000">
              <a:srgbClr val="FBD49C"/>
            </a:gs>
            <a:gs pos="100000">
              <a:srgbClr val="FEE7F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78775"/>
            <a:ext cx="9144000" cy="990600"/>
          </a:xfrm>
          <a:ln w="38100"/>
        </p:spPr>
        <p:style>
          <a:lnRef idx="1">
            <a:schemeClr val="accent6"/>
          </a:lnRef>
          <a:fillRef idx="2">
            <a:schemeClr val="accent6"/>
          </a:fillRef>
          <a:effectRef idx="1">
            <a:schemeClr val="accent6"/>
          </a:effectRef>
          <a:fontRef idx="minor">
            <a:schemeClr val="dk1"/>
          </a:fontRef>
        </p:style>
        <p:txBody>
          <a:bodyPr>
            <a:noAutofit/>
          </a:bodyPr>
          <a:lstStyle/>
          <a:p>
            <a:r>
              <a:rPr lang="bn-BD"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PadmaOMJ" pitchFamily="2" charset="0"/>
                <a:cs typeface="PadmaOMJ" pitchFamily="2" charset="0"/>
              </a:rPr>
              <a:t>শিক্ষক পরিচিতি</a:t>
            </a:r>
            <a:endPar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PadmaOMJ" pitchFamily="2" charset="0"/>
              <a:cs typeface="PadmaOMJ" pitchFamily="2"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76400"/>
            <a:ext cx="9525000" cy="129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81000" y="2828836"/>
            <a:ext cx="8153400" cy="2123658"/>
          </a:xfrm>
          <a:prstGeom prst="rect">
            <a:avLst/>
          </a:prstGeom>
        </p:spPr>
        <p:txBody>
          <a:bodyPr wrap="square">
            <a:spAutoFit/>
          </a:bodyPr>
          <a:lstStyle/>
          <a:p>
            <a:r>
              <a:rPr lang="as-IN" sz="4400" b="1" dirty="0"/>
              <a:t>সহকারি শিক্ষক </a:t>
            </a:r>
            <a:r>
              <a:rPr lang="en-US" sz="4400" b="1" dirty="0" smtClean="0"/>
              <a:t>(</a:t>
            </a:r>
            <a:r>
              <a:rPr lang="as-IN" sz="4400" b="1" dirty="0" smtClean="0"/>
              <a:t>কৃষি</a:t>
            </a:r>
            <a:r>
              <a:rPr lang="en-US" sz="4400" b="1" dirty="0" smtClean="0"/>
              <a:t>)</a:t>
            </a:r>
            <a:endParaRPr lang="as-IN" sz="4400" b="1" dirty="0"/>
          </a:p>
          <a:p>
            <a:r>
              <a:rPr lang="as-IN" sz="4400" b="1" dirty="0"/>
              <a:t>ভি,এস,এ উচ্চবিদ্যালয় </a:t>
            </a:r>
          </a:p>
          <a:p>
            <a:r>
              <a:rPr lang="as-IN" sz="4400" b="1" dirty="0" smtClean="0"/>
              <a:t>ভায়াট,তাড়াশ,সিরাজগঞ্জ</a:t>
            </a:r>
            <a:r>
              <a:rPr lang="en-US" sz="4400" b="1" dirty="0" smtClean="0"/>
              <a:t>। </a:t>
            </a:r>
            <a:endParaRPr lang="as-IN" sz="4400" b="1" dirty="0"/>
          </a:p>
        </p:txBody>
      </p:sp>
    </p:spTree>
    <p:custDataLst>
      <p:tags r:id="rId1"/>
    </p:custDataLst>
    <p:extLst>
      <p:ext uri="{BB962C8B-B14F-4D97-AF65-F5344CB8AC3E}">
        <p14:creationId xmlns:p14="http://schemas.microsoft.com/office/powerpoint/2010/main" val="3643413895"/>
      </p:ext>
    </p:extLst>
  </p:cSld>
  <p:clrMapOvr>
    <a:masterClrMapping/>
  </p:clrMapOvr>
  <p:transition advTm="4411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4286739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90000">
              <a:srgbClr val="03D4A8"/>
            </a:gs>
            <a:gs pos="70822">
              <a:srgbClr val="02B2C4"/>
            </a:gs>
            <a:gs pos="60000">
              <a:srgbClr val="21D6E0"/>
            </a:gs>
            <a:gs pos="14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6" name="Oval 5"/>
          <p:cNvSpPr/>
          <p:nvPr/>
        </p:nvSpPr>
        <p:spPr>
          <a:xfrm>
            <a:off x="838200" y="2792197"/>
            <a:ext cx="7772400" cy="269420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Rectangle 4"/>
          <p:cNvSpPr/>
          <p:nvPr/>
        </p:nvSpPr>
        <p:spPr>
          <a:xfrm>
            <a:off x="228600" y="2819400"/>
            <a:ext cx="8686800" cy="2554545"/>
          </a:xfrm>
          <a:prstGeom prst="rect">
            <a:avLst/>
          </a:prstGeom>
        </p:spPr>
        <p:txBody>
          <a:bodyPr wrap="square">
            <a:spAutoFit/>
          </a:bodyPr>
          <a:lstStyle/>
          <a:p>
            <a:pPr algn="ctr"/>
            <a:r>
              <a:rPr lang="as-IN" sz="80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PadmaOMJ" pitchFamily="2" charset="0"/>
                <a:cs typeface="PadmaOMJ" pitchFamily="2" charset="0"/>
              </a:rPr>
              <a:t>খাবার পরে ৭টি </a:t>
            </a:r>
            <a:endParaRPr lang="bn-BD" sz="80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PadmaOMJ" pitchFamily="2" charset="0"/>
              <a:cs typeface="PadmaOMJ" pitchFamily="2" charset="0"/>
            </a:endParaRPr>
          </a:p>
          <a:p>
            <a:pPr algn="ctr"/>
            <a:r>
              <a:rPr lang="as-IN" sz="80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PadmaOMJ" pitchFamily="2" charset="0"/>
                <a:cs typeface="PadmaOMJ" pitchFamily="2" charset="0"/>
              </a:rPr>
              <a:t>ভয়ংকর অভ্যাস</a:t>
            </a:r>
            <a:endParaRPr lang="en-US" sz="80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PadmaOMJ" pitchFamily="2" charset="0"/>
              <a:cs typeface="PadmaOMJ" pitchFamily="2" charset="0"/>
            </a:endParaRPr>
          </a:p>
        </p:txBody>
      </p:sp>
      <p:sp>
        <p:nvSpPr>
          <p:cNvPr id="3" name="Rounded Rectangle 2"/>
          <p:cNvSpPr/>
          <p:nvPr/>
        </p:nvSpPr>
        <p:spPr>
          <a:xfrm>
            <a:off x="228600" y="403300"/>
            <a:ext cx="8763000" cy="162938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 name="Rectangle 1"/>
          <p:cNvSpPr/>
          <p:nvPr/>
        </p:nvSpPr>
        <p:spPr>
          <a:xfrm>
            <a:off x="228600" y="278356"/>
            <a:ext cx="8763000"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bn-BD"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PadmaOMJ" pitchFamily="2" charset="0"/>
                <a:cs typeface="PadmaOMJ" pitchFamily="2" charset="0"/>
              </a:rPr>
              <a:t>আমার কনটেন্ট </a:t>
            </a:r>
            <a:r>
              <a:rPr lang="bn-BD"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PadmaOMJ" pitchFamily="2" charset="0"/>
                <a:cs typeface="PadmaOMJ" pitchFamily="2" charset="0"/>
              </a:rPr>
              <a:t>এর বিষয় বস্ত:- </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PadmaOMJ" pitchFamily="2" charset="0"/>
              <a:cs typeface="PadmaOMJ" pitchFamily="2" charset="0"/>
            </a:endParaRPr>
          </a:p>
        </p:txBody>
      </p:sp>
      <p:sp>
        <p:nvSpPr>
          <p:cNvPr id="4" name="Down Arrow 3"/>
          <p:cNvSpPr/>
          <p:nvPr/>
        </p:nvSpPr>
        <p:spPr>
          <a:xfrm>
            <a:off x="4495800" y="2032682"/>
            <a:ext cx="685800" cy="685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018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3" grpId="0" animBg="1"/>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21784">
            <a:off x="3590719" y="3265694"/>
            <a:ext cx="61912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descr="D:\Photoshop agent folder\Downloads\ss-100417-iceland-01.ss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236" y="1479137"/>
            <a:ext cx="3276600" cy="415966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1349170"/>
            <a:ext cx="3505200" cy="4159662"/>
          </a:xfrm>
          <a:prstGeom prst="rect">
            <a:avLst/>
          </a:prstGeom>
        </p:spPr>
      </p:pic>
      <p:sp>
        <p:nvSpPr>
          <p:cNvPr id="4" name="Rectangle 3"/>
          <p:cNvSpPr/>
          <p:nvPr/>
        </p:nvSpPr>
        <p:spPr>
          <a:xfrm>
            <a:off x="2168236" y="155698"/>
            <a:ext cx="4267200" cy="1323439"/>
          </a:xfrm>
          <a:prstGeom prst="rect">
            <a:avLst/>
          </a:prstGeom>
        </p:spPr>
        <p:txBody>
          <a:bodyPr wrap="square">
            <a:spAutoFit/>
          </a:bodyPr>
          <a:lstStyle/>
          <a:p>
            <a:pPr algn="ctr"/>
            <a:r>
              <a:rPr lang="as-IN" sz="8000" b="1" dirty="0">
                <a:ln w="31550" cmpd="sng">
                  <a:solidFill>
                    <a:srgbClr val="FF0000"/>
                  </a:solidFill>
                  <a:prstDash val="solid"/>
                </a:ln>
                <a:solidFill>
                  <a:srgbClr val="FF0000"/>
                </a:solidFill>
                <a:effectLst>
                  <a:outerShdw blurRad="50800" dist="40000" dir="5400000" algn="tl" rotWithShape="0">
                    <a:srgbClr val="000000">
                      <a:shade val="5000"/>
                      <a:satMod val="120000"/>
                      <a:alpha val="33000"/>
                    </a:srgbClr>
                  </a:outerShdw>
                </a:effectLst>
                <a:latin typeface="PadmaOMJ" pitchFamily="2" charset="0"/>
                <a:cs typeface="PadmaOMJ" pitchFamily="2" charset="0"/>
              </a:rPr>
              <a:t>ধুমপান</a:t>
            </a:r>
            <a:r>
              <a:rPr lang="as-IN" sz="8000" u="sng" dirty="0">
                <a:solidFill>
                  <a:srgbClr val="0070C0"/>
                </a:solidFill>
                <a:latin typeface="PadmaOMJ" pitchFamily="2" charset="0"/>
                <a:cs typeface="PadmaOMJ" pitchFamily="2" charset="0"/>
              </a:rPr>
              <a:t> </a:t>
            </a:r>
            <a:endParaRPr lang="bn-BD" sz="8000" u="sng" dirty="0">
              <a:solidFill>
                <a:srgbClr val="0070C0"/>
              </a:solidFill>
              <a:latin typeface="PadmaOMJ" pitchFamily="2" charset="0"/>
              <a:cs typeface="PadmaOMJ" pitchFamily="2" charset="0"/>
            </a:endParaRPr>
          </a:p>
        </p:txBody>
      </p:sp>
    </p:spTree>
    <p:extLst>
      <p:ext uri="{BB962C8B-B14F-4D97-AF65-F5344CB8AC3E}">
        <p14:creationId xmlns:p14="http://schemas.microsoft.com/office/powerpoint/2010/main" val="334944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1000" fill="hold"/>
                                        <p:tgtEl>
                                          <p:spTgt spid="5126"/>
                                        </p:tgtEl>
                                        <p:attrNameLst>
                                          <p:attrName>ppt_w</p:attrName>
                                        </p:attrNameLst>
                                      </p:cBhvr>
                                      <p:tavLst>
                                        <p:tav tm="0">
                                          <p:val>
                                            <p:fltVal val="0"/>
                                          </p:val>
                                        </p:tav>
                                        <p:tav tm="100000">
                                          <p:val>
                                            <p:strVal val="#ppt_w"/>
                                          </p:val>
                                        </p:tav>
                                      </p:tavLst>
                                    </p:anim>
                                    <p:anim calcmode="lin" valueType="num">
                                      <p:cBhvr>
                                        <p:cTn id="8" dur="1000" fill="hold"/>
                                        <p:tgtEl>
                                          <p:spTgt spid="5126"/>
                                        </p:tgtEl>
                                        <p:attrNameLst>
                                          <p:attrName>ppt_h</p:attrName>
                                        </p:attrNameLst>
                                      </p:cBhvr>
                                      <p:tavLst>
                                        <p:tav tm="0">
                                          <p:val>
                                            <p:fltVal val="0"/>
                                          </p:val>
                                        </p:tav>
                                        <p:tav tm="100000">
                                          <p:val>
                                            <p:strVal val="#ppt_h"/>
                                          </p:val>
                                        </p:tav>
                                      </p:tavLst>
                                    </p:anim>
                                    <p:anim calcmode="lin" valueType="num">
                                      <p:cBhvr>
                                        <p:cTn id="9" dur="1000" fill="hold"/>
                                        <p:tgtEl>
                                          <p:spTgt spid="5126"/>
                                        </p:tgtEl>
                                        <p:attrNameLst>
                                          <p:attrName>style.rotation</p:attrName>
                                        </p:attrNameLst>
                                      </p:cBhvr>
                                      <p:tavLst>
                                        <p:tav tm="0">
                                          <p:val>
                                            <p:fltVal val="90"/>
                                          </p:val>
                                        </p:tav>
                                        <p:tav tm="100000">
                                          <p:val>
                                            <p:fltVal val="0"/>
                                          </p:val>
                                        </p:tav>
                                      </p:tavLst>
                                    </p:anim>
                                    <p:animEffect transition="in" filter="fade">
                                      <p:cBhvr>
                                        <p:cTn id="10" dur="1000"/>
                                        <p:tgtEl>
                                          <p:spTgt spid="512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5125"/>
                                        </p:tgtEl>
                                        <p:attrNameLst>
                                          <p:attrName>style.visibility</p:attrName>
                                        </p:attrNameLst>
                                      </p:cBhvr>
                                      <p:to>
                                        <p:strVal val="visible"/>
                                      </p:to>
                                    </p:set>
                                    <p:animEffect transition="in" filter="wheel(1)">
                                      <p:cBhvr>
                                        <p:cTn id="15" dur="2000"/>
                                        <p:tgtEl>
                                          <p:spTgt spid="512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D:\Photoshop agent folder\Downloads\ss-100419-volcano-jc-05.ss_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8" y="35626"/>
            <a:ext cx="911629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66018">
            <a:off x="3539035" y="1293941"/>
            <a:ext cx="1529997" cy="480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 y="35626"/>
            <a:ext cx="9144000" cy="6832640"/>
          </a:xfrm>
          <a:prstGeom prst="rect">
            <a:avLst/>
          </a:prstGeom>
        </p:spPr>
        <p:txBody>
          <a:bodyPr wrap="square">
            <a:spAutoFit/>
          </a:bodyPr>
          <a:lstStyle/>
          <a:p>
            <a:pPr algn="ctr"/>
            <a:r>
              <a:rPr lang="as-IN" sz="6000" b="1" dirty="0">
                <a:ln w="31550" cmpd="sng">
                  <a:solidFill>
                    <a:srgbClr val="FF0000"/>
                  </a:solidFill>
                  <a:prstDash val="solid"/>
                </a:ln>
                <a:solidFill>
                  <a:srgbClr val="FF0000"/>
                </a:solidFill>
                <a:effectLst>
                  <a:outerShdw blurRad="50800" dist="40000" dir="5400000" algn="tl" rotWithShape="0">
                    <a:srgbClr val="000000">
                      <a:shade val="5000"/>
                      <a:satMod val="120000"/>
                      <a:alpha val="33000"/>
                    </a:srgbClr>
                  </a:outerShdw>
                </a:effectLst>
                <a:latin typeface="PadmaOMJ" pitchFamily="2" charset="0"/>
                <a:cs typeface="PadmaOMJ" pitchFamily="2" charset="0"/>
              </a:rPr>
              <a:t>ধুমপান</a:t>
            </a:r>
            <a:r>
              <a:rPr lang="as-IN" sz="6000" dirty="0">
                <a:solidFill>
                  <a:srgbClr val="0070C0"/>
                </a:solidFill>
                <a:latin typeface="PadmaOMJ" pitchFamily="2" charset="0"/>
                <a:cs typeface="PadmaOMJ" pitchFamily="2" charset="0"/>
              </a:rPr>
              <a:t> </a:t>
            </a:r>
            <a:endParaRPr lang="bn-BD" sz="6000" dirty="0" smtClean="0">
              <a:solidFill>
                <a:srgbClr val="0070C0"/>
              </a:solidFill>
              <a:latin typeface="PadmaOMJ" pitchFamily="2" charset="0"/>
              <a:cs typeface="PadmaOMJ" pitchFamily="2" charset="0"/>
            </a:endParaRPr>
          </a:p>
          <a:p>
            <a:pPr algn="just"/>
            <a:r>
              <a:rPr lang="as-IN"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PadmaOMJ" pitchFamily="2" charset="0"/>
                <a:cs typeface="PadmaOMJ" pitchFamily="2" charset="0"/>
              </a:rPr>
              <a:t>বিভিন্ন </a:t>
            </a:r>
            <a:r>
              <a:rPr lang="as-IN"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PadmaOMJ" pitchFamily="2" charset="0"/>
                <a:cs typeface="PadmaOMJ" pitchFamily="2" charset="0"/>
              </a:rPr>
              <a:t>গবেষনায় দেখা গেছে খাবার পরপর ধুমপান ক্ষতির মাত্রা বাড়িয়ে দেয়। খাবার পর একটি সিগারেট ১০ টি সিগারেটের সমান ক্ষতি করে যা ক্যান্সারের সম্ভাবনাকে বাড়িয়ে দেয়।</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PadmaOMJ" pitchFamily="2" charset="0"/>
              <a:cs typeface="PadmaOMJ" pitchFamily="2" charset="0"/>
            </a:endParaRPr>
          </a:p>
        </p:txBody>
      </p:sp>
    </p:spTree>
    <p:extLst>
      <p:ext uri="{BB962C8B-B14F-4D97-AF65-F5344CB8AC3E}">
        <p14:creationId xmlns:p14="http://schemas.microsoft.com/office/powerpoint/2010/main" val="289189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1" end="1"/>
                                            </p:txEl>
                                          </p:spTgt>
                                        </p:tgtEl>
                                        <p:attrNameLst>
                                          <p:attrName>ppt_w</p:attrName>
                                        </p:attrNameLst>
                                      </p:cBhvr>
                                    </p:anim>
                                    <p:anim by="(#ppt_w*0.50)" calcmode="lin" valueType="num">
                                      <p:cBhvr>
                                        <p:cTn id="8" dur="500" decel="50000" autoRev="1" fill="hold">
                                          <p:stCondLst>
                                            <p:cond delay="0"/>
                                          </p:stCondLst>
                                        </p:cTn>
                                        <p:tgtEl>
                                          <p:spTgt spid="3">
                                            <p:txEl>
                                              <p:pRg st="1" end="1"/>
                                            </p:txEl>
                                          </p:spTgt>
                                        </p:tgtEl>
                                        <p:attrNameLst>
                                          <p:attrName>ppt_x</p:attrName>
                                        </p:attrNameLst>
                                      </p:cBhvr>
                                    </p:anim>
                                    <p:anim from="(-#ppt_h/2)" to="(#ppt_y)" calcmode="lin" valueType="num">
                                      <p:cBhvr>
                                        <p:cTn id="9" dur="1000" fill="hold">
                                          <p:stCondLst>
                                            <p:cond delay="0"/>
                                          </p:stCondLst>
                                        </p:cTn>
                                        <p:tgtEl>
                                          <p:spTgt spid="3">
                                            <p:txEl>
                                              <p:pRg st="1" end="1"/>
                                            </p:txEl>
                                          </p:spTgt>
                                        </p:tgtEl>
                                        <p:attrNameLst>
                                          <p:attrName>ppt_y</p:attrName>
                                        </p:attrNameLst>
                                      </p:cBhvr>
                                    </p:anim>
                                    <p:animRot by="21600000">
                                      <p:cBhvr>
                                        <p:cTn id="10" dur="1000" fill="hold">
                                          <p:stCondLst>
                                            <p:cond delay="0"/>
                                          </p:stCondLst>
                                        </p:cTn>
                                        <p:tgtEl>
                                          <p:spTgt spid="3">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circle(in)">
                                      <p:cBhvr>
                                        <p:cTn id="15"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9296400" cy="6857999"/>
          </a:xfrm>
          <a:prstGeom prst="rect">
            <a:avLst/>
          </a:prstGeom>
        </p:spPr>
      </p:pic>
      <p:sp>
        <p:nvSpPr>
          <p:cNvPr id="2" name="Title 1"/>
          <p:cNvSpPr>
            <a:spLocks noGrp="1"/>
          </p:cNvSpPr>
          <p:nvPr>
            <p:ph type="title"/>
          </p:nvPr>
        </p:nvSpPr>
        <p:spPr/>
        <p:txBody>
          <a:bodyPr>
            <a:noAutofit/>
          </a:bodyPr>
          <a:lstStyle/>
          <a:p>
            <a:r>
              <a:rPr lang="bn-BD" sz="8800" b="1" u="sng" dirty="0">
                <a:solidFill>
                  <a:srgbClr val="FF0000"/>
                </a:solidFill>
                <a:latin typeface="NikoshBAN" pitchFamily="2" charset="0"/>
                <a:cs typeface="NikoshBAN" pitchFamily="2" charset="0"/>
              </a:rPr>
              <a:t>ফল খাওয়া</a:t>
            </a:r>
            <a:r>
              <a:rPr lang="bn-BD" sz="8800" b="1" u="sng" dirty="0"/>
              <a:t> </a:t>
            </a:r>
            <a:endParaRPr lang="en-US" sz="8800" b="1" dirty="0"/>
          </a:p>
        </p:txBody>
      </p:sp>
      <p:sp>
        <p:nvSpPr>
          <p:cNvPr id="3" name="Rectangle 2"/>
          <p:cNvSpPr/>
          <p:nvPr/>
        </p:nvSpPr>
        <p:spPr>
          <a:xfrm>
            <a:off x="304800" y="1524000"/>
            <a:ext cx="8610600" cy="4708981"/>
          </a:xfrm>
          <a:prstGeom prst="rect">
            <a:avLst/>
          </a:prstGeom>
        </p:spPr>
        <p:txBody>
          <a:bodyPr wrap="square">
            <a:spAutoFit/>
          </a:bodyPr>
          <a:lstStyle/>
          <a:p>
            <a:pPr algn="just"/>
            <a:r>
              <a:rPr lang="bn-BD" sz="6000" b="1" dirty="0" smtClean="0">
                <a:ln w="1905"/>
                <a:solidFill>
                  <a:schemeClr val="tx2">
                    <a:lumMod val="60000"/>
                    <a:lumOff val="40000"/>
                  </a:schemeClr>
                </a:solidFill>
                <a:effectLst>
                  <a:innerShdw blurRad="69850" dist="43180" dir="5400000">
                    <a:srgbClr val="000000">
                      <a:alpha val="65000"/>
                    </a:srgbClr>
                  </a:innerShdw>
                </a:effectLst>
                <a:latin typeface="PadmaOMJ" pitchFamily="2" charset="0"/>
                <a:cs typeface="PadmaOMJ" pitchFamily="2" charset="0"/>
              </a:rPr>
              <a:t>খাবার </a:t>
            </a:r>
            <a:r>
              <a:rPr lang="bn-BD" sz="6000" b="1" dirty="0">
                <a:ln w="1905"/>
                <a:solidFill>
                  <a:schemeClr val="tx2">
                    <a:lumMod val="60000"/>
                    <a:lumOff val="40000"/>
                  </a:schemeClr>
                </a:solidFill>
                <a:effectLst>
                  <a:innerShdw blurRad="69850" dist="43180" dir="5400000">
                    <a:srgbClr val="000000">
                      <a:alpha val="65000"/>
                    </a:srgbClr>
                  </a:innerShdw>
                </a:effectLst>
                <a:latin typeface="PadmaOMJ" pitchFamily="2" charset="0"/>
                <a:cs typeface="PadmaOMJ" pitchFamily="2" charset="0"/>
              </a:rPr>
              <a:t>পরপরই ফল খেলে পাকস্থলীতে গ্যাস তৈরী হয়। তাই খাবার পর অন্তত ১-২ ঘন্টা পরে বা খাবার ১ ঘন্টা আগে ফল খাওয়া উচিত।</a:t>
            </a:r>
            <a:endParaRPr lang="en-US" sz="6000" b="1" dirty="0">
              <a:ln w="1905"/>
              <a:solidFill>
                <a:schemeClr val="tx2">
                  <a:lumMod val="60000"/>
                  <a:lumOff val="40000"/>
                </a:schemeClr>
              </a:solidFill>
              <a:effectLst>
                <a:innerShdw blurRad="69850" dist="43180" dir="5400000">
                  <a:srgbClr val="000000">
                    <a:alpha val="65000"/>
                  </a:srgbClr>
                </a:innerShdw>
              </a:effectLst>
              <a:latin typeface="PadmaOMJ" pitchFamily="2" charset="0"/>
              <a:cs typeface="PadmaOMJ" pitchFamily="2" charset="0"/>
            </a:endParaRPr>
          </a:p>
        </p:txBody>
      </p:sp>
    </p:spTree>
    <p:extLst>
      <p:ext uri="{BB962C8B-B14F-4D97-AF65-F5344CB8AC3E}">
        <p14:creationId xmlns:p14="http://schemas.microsoft.com/office/powerpoint/2010/main" val="275555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3">
                                            <p:txEl>
                                              <p:pRg st="0" end="0"/>
                                            </p:txEl>
                                          </p:spTgt>
                                        </p:tgtEl>
                                        <p:attrNameLst>
                                          <p:attrName>ppt_w</p:attrName>
                                        </p:attrNameLst>
                                      </p:cBhvr>
                                    </p:anim>
                                    <p:anim by="(#ppt_w*0.50)" calcmode="lin" valueType="num">
                                      <p:cBhvr>
                                        <p:cTn id="13" dur="500" decel="50000" autoRev="1" fill="hold">
                                          <p:stCondLst>
                                            <p:cond delay="0"/>
                                          </p:stCondLst>
                                        </p:cTn>
                                        <p:tgtEl>
                                          <p:spTgt spid="3">
                                            <p:txEl>
                                              <p:pRg st="0" end="0"/>
                                            </p:txEl>
                                          </p:spTgt>
                                        </p:tgtEl>
                                        <p:attrNameLst>
                                          <p:attrName>ppt_x</p:attrName>
                                        </p:attrNameLst>
                                      </p:cBhvr>
                                    </p:anim>
                                    <p:anim from="(-#ppt_h/2)" to="(#ppt_y)" calcmode="lin" valueType="num">
                                      <p:cBhvr>
                                        <p:cTn id="14" dur="1000" fill="hold">
                                          <p:stCondLst>
                                            <p:cond delay="0"/>
                                          </p:stCondLst>
                                        </p:cTn>
                                        <p:tgtEl>
                                          <p:spTgt spid="3">
                                            <p:txEl>
                                              <p:pRg st="0" end="0"/>
                                            </p:txEl>
                                          </p:spTgt>
                                        </p:tgtEl>
                                        <p:attrNameLst>
                                          <p:attrName>ppt_y</p:attrName>
                                        </p:attrNameLst>
                                      </p:cBhvr>
                                    </p:anim>
                                    <p:animRot by="21600000">
                                      <p:cBhvr>
                                        <p:cTn id="15" dur="1000" fill="hold">
                                          <p:stCondLst>
                                            <p:cond delay="0"/>
                                          </p:stCondLst>
                                        </p:cTn>
                                        <p:tgtEl>
                                          <p:spTgt spid="3">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FMS Picture 1\Tea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82"/>
            <a:ext cx="9144000" cy="6837218"/>
          </a:xfrm>
          <a:prstGeom prst="rect">
            <a:avLst/>
          </a:prstGeom>
          <a:noFill/>
          <a:effectLst>
            <a:glow rad="139700">
              <a:schemeClr val="accent6">
                <a:satMod val="175000"/>
                <a:alpha val="40000"/>
              </a:schemeClr>
            </a:glow>
            <a:softEdge rad="3175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bn-BD" sz="8000" b="1" u="sng" dirty="0">
                <a:solidFill>
                  <a:srgbClr val="FF0000"/>
                </a:solidFill>
                <a:latin typeface="NikoshBAN" pitchFamily="2" charset="0"/>
                <a:cs typeface="NikoshBAN" pitchFamily="2" charset="0"/>
              </a:rPr>
              <a:t>চা খাওয়া </a:t>
            </a:r>
            <a:endParaRPr lang="en-US" sz="8000" b="1" dirty="0">
              <a:solidFill>
                <a:srgbClr val="FF0000"/>
              </a:solidFill>
            </a:endParaRPr>
          </a:p>
        </p:txBody>
      </p:sp>
      <p:sp>
        <p:nvSpPr>
          <p:cNvPr id="3" name="Rectangle 2"/>
          <p:cNvSpPr/>
          <p:nvPr/>
        </p:nvSpPr>
        <p:spPr>
          <a:xfrm>
            <a:off x="0" y="1905000"/>
            <a:ext cx="9144000" cy="3600986"/>
          </a:xfrm>
          <a:prstGeom prst="rect">
            <a:avLst/>
          </a:prstGeom>
          <a:effectLst>
            <a:outerShdw blurRad="63500" sx="102000" sy="102000" algn="ctr" rotWithShape="0">
              <a:prstClr val="black">
                <a:alpha val="40000"/>
              </a:prstClr>
            </a:outerShdw>
            <a:softEdge rad="63500"/>
          </a:effectLst>
        </p:spPr>
        <p:txBody>
          <a:bodyPr wrap="square">
            <a:spAutoFit/>
          </a:bodyPr>
          <a:lstStyle/>
          <a:p>
            <a:pPr algn="just"/>
            <a:r>
              <a:rPr lang="bn-BD" sz="6600" dirty="0" smtClean="0">
                <a:latin typeface="NikoshBAN" pitchFamily="2" charset="0"/>
                <a:cs typeface="NikoshBAN" pitchFamily="2" charset="0"/>
              </a:rPr>
              <a:t> </a:t>
            </a:r>
            <a:r>
              <a:rPr lang="bn-BD"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PadmaOMJ" pitchFamily="2" charset="0"/>
                <a:cs typeface="PadmaOMJ" pitchFamily="2" charset="0"/>
              </a:rPr>
              <a:t>খাবারের সাথে যে প্রোটিন আমরা গ্রহন করি খাওয়ার পরপর চা খেলে তা হজম হতে বাধা দেয়।</a:t>
            </a:r>
            <a:endParaRPr lang="en-US" sz="5400" dirty="0">
              <a:solidFill>
                <a:srgbClr val="00B0F0"/>
              </a:solidFill>
              <a:latin typeface="PadmaOMJ" pitchFamily="2" charset="0"/>
              <a:cs typeface="PadmaOMJ" pitchFamily="2" charset="0"/>
            </a:endParaRPr>
          </a:p>
        </p:txBody>
      </p:sp>
    </p:spTree>
    <p:extLst>
      <p:ext uri="{BB962C8B-B14F-4D97-AF65-F5344CB8AC3E}">
        <p14:creationId xmlns:p14="http://schemas.microsoft.com/office/powerpoint/2010/main" val="62603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3">
                                            <p:txEl>
                                              <p:pRg st="0" end="0"/>
                                            </p:txEl>
                                          </p:spTgt>
                                        </p:tgtEl>
                                        <p:attrNameLst>
                                          <p:attrName>ppt_w</p:attrName>
                                        </p:attrNameLst>
                                      </p:cBhvr>
                                    </p:anim>
                                    <p:anim by="(#ppt_w*0.50)" calcmode="lin" valueType="num">
                                      <p:cBhvr>
                                        <p:cTn id="13" dur="500" decel="50000" autoRev="1" fill="hold">
                                          <p:stCondLst>
                                            <p:cond delay="0"/>
                                          </p:stCondLst>
                                        </p:cTn>
                                        <p:tgtEl>
                                          <p:spTgt spid="3">
                                            <p:txEl>
                                              <p:pRg st="0" end="0"/>
                                            </p:txEl>
                                          </p:spTgt>
                                        </p:tgtEl>
                                        <p:attrNameLst>
                                          <p:attrName>ppt_x</p:attrName>
                                        </p:attrNameLst>
                                      </p:cBhvr>
                                    </p:anim>
                                    <p:anim from="(-#ppt_h/2)" to="(#ppt_y)" calcmode="lin" valueType="num">
                                      <p:cBhvr>
                                        <p:cTn id="14" dur="1000" fill="hold">
                                          <p:stCondLst>
                                            <p:cond delay="0"/>
                                          </p:stCondLst>
                                        </p:cTn>
                                        <p:tgtEl>
                                          <p:spTgt spid="3">
                                            <p:txEl>
                                              <p:pRg st="0" end="0"/>
                                            </p:txEl>
                                          </p:spTgt>
                                        </p:tgtEl>
                                        <p:attrNameLst>
                                          <p:attrName>ppt_y</p:attrName>
                                        </p:attrNameLst>
                                      </p:cBhvr>
                                    </p:anim>
                                    <p:animRot by="21600000">
                                      <p:cBhvr>
                                        <p:cTn id="15"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6" name="Picture 2" descr="D:\Photoshop agent folder\CUTING IMEGE\JUTHE 444 (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72"/>
            <a:ext cx="9144000" cy="75368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FMS Picture 1\Belt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828800"/>
            <a:ext cx="4724400" cy="42260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90600" y="914400"/>
            <a:ext cx="7543800" cy="1107996"/>
          </a:xfrm>
          <a:prstGeom prst="rect">
            <a:avLst/>
          </a:prstGeom>
        </p:spPr>
        <p:txBody>
          <a:bodyPr wrap="square">
            <a:spAutoFit/>
          </a:bodyPr>
          <a:lstStyle/>
          <a:p>
            <a:r>
              <a:rPr lang="bn-BD" sz="6600" b="1" u="sng" dirty="0">
                <a:solidFill>
                  <a:srgbClr val="FF0000"/>
                </a:solidFill>
                <a:latin typeface="NikoshBAN" pitchFamily="2" charset="0"/>
                <a:cs typeface="NikoshBAN" pitchFamily="2" charset="0"/>
              </a:rPr>
              <a:t>কোমরের বেল্ট আলগা করা</a:t>
            </a:r>
            <a:r>
              <a:rPr lang="bn-BD" sz="6600" b="1" u="sng" dirty="0"/>
              <a:t> </a:t>
            </a:r>
            <a:endParaRPr lang="en-US" sz="6600" dirty="0"/>
          </a:p>
        </p:txBody>
      </p:sp>
    </p:spTree>
    <p:extLst>
      <p:ext uri="{BB962C8B-B14F-4D97-AF65-F5344CB8AC3E}">
        <p14:creationId xmlns:p14="http://schemas.microsoft.com/office/powerpoint/2010/main" val="21155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1000" fill="hold"/>
                                        <p:tgtEl>
                                          <p:spTgt spid="2050"/>
                                        </p:tgtEl>
                                        <p:attrNameLst>
                                          <p:attrName>ppt_w</p:attrName>
                                        </p:attrNameLst>
                                      </p:cBhvr>
                                      <p:tavLst>
                                        <p:tav tm="0">
                                          <p:val>
                                            <p:fltVal val="0"/>
                                          </p:val>
                                        </p:tav>
                                        <p:tav tm="100000">
                                          <p:val>
                                            <p:strVal val="#ppt_w"/>
                                          </p:val>
                                        </p:tav>
                                      </p:tavLst>
                                    </p:anim>
                                    <p:anim calcmode="lin" valueType="num">
                                      <p:cBhvr>
                                        <p:cTn id="13" dur="1000" fill="hold"/>
                                        <p:tgtEl>
                                          <p:spTgt spid="2050"/>
                                        </p:tgtEl>
                                        <p:attrNameLst>
                                          <p:attrName>ppt_h</p:attrName>
                                        </p:attrNameLst>
                                      </p:cBhvr>
                                      <p:tavLst>
                                        <p:tav tm="0">
                                          <p:val>
                                            <p:fltVal val="0"/>
                                          </p:val>
                                        </p:tav>
                                        <p:tav tm="100000">
                                          <p:val>
                                            <p:strVal val="#ppt_h"/>
                                          </p:val>
                                        </p:tav>
                                      </p:tavLst>
                                    </p:anim>
                                    <p:anim calcmode="lin" valueType="num">
                                      <p:cBhvr>
                                        <p:cTn id="14" dur="1000" fill="hold"/>
                                        <p:tgtEl>
                                          <p:spTgt spid="2050"/>
                                        </p:tgtEl>
                                        <p:attrNameLst>
                                          <p:attrName>style.rotation</p:attrName>
                                        </p:attrNameLst>
                                      </p:cBhvr>
                                      <p:tavLst>
                                        <p:tav tm="0">
                                          <p:val>
                                            <p:fltVal val="90"/>
                                          </p:val>
                                        </p:tav>
                                        <p:tav tm="100000">
                                          <p:val>
                                            <p:fltVal val="0"/>
                                          </p:val>
                                        </p:tav>
                                      </p:tavLst>
                                    </p:anim>
                                    <p:animEffect transition="in" filter="fade">
                                      <p:cBhvr>
                                        <p:cTn id="15"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1.8|1.2"/>
</p:tagLst>
</file>

<file path=ppt/tags/tag2.xml><?xml version="1.0" encoding="utf-8"?>
<p:tagLst xmlns:a="http://schemas.openxmlformats.org/drawingml/2006/main" xmlns:r="http://schemas.openxmlformats.org/officeDocument/2006/relationships" xmlns:p="http://schemas.openxmlformats.org/presentationml/2006/main">
  <p:tag name="TIMING" val="|0.3|2.3|1.7|3.9|2.3|3.2|3.6|3.4|7.8|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525</TotalTime>
  <Words>273</Words>
  <Application>Microsoft Office PowerPoint</Application>
  <PresentationFormat>On-screen Show (4:3)</PresentationFormat>
  <Paragraphs>31</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শিক্ষক পরিচিতি</vt:lpstr>
      <vt:lpstr>PowerPoint Presentation</vt:lpstr>
      <vt:lpstr>PowerPoint Presentation</vt:lpstr>
      <vt:lpstr>PowerPoint Presentation</vt:lpstr>
      <vt:lpstr>PowerPoint Presentation</vt:lpstr>
      <vt:lpstr>ফল খাওয়া </vt:lpstr>
      <vt:lpstr>চা খাওয়া </vt:lpstr>
      <vt:lpstr>PowerPoint Presentation</vt:lpstr>
      <vt:lpstr>কোমরের বেল্ট আলগা করা </vt:lpstr>
      <vt:lpstr>PowerPoint Presentation</vt:lpstr>
      <vt:lpstr>খাওয়ার পরে গোসল করা :-</vt:lpstr>
      <vt:lpstr>PowerPoint Presentation</vt:lpstr>
      <vt:lpstr>হাটা </vt:lpstr>
      <vt:lpstr>PowerPoint Presentation</vt:lpstr>
      <vt:lpstr>PowerPoint Presentation</vt:lpstr>
      <vt:lpstr>ঘুম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TSS</dc:creator>
  <cp:lastModifiedBy>USER</cp:lastModifiedBy>
  <cp:revision>61</cp:revision>
  <dcterms:created xsi:type="dcterms:W3CDTF">2013-07-16T08:30:28Z</dcterms:created>
  <dcterms:modified xsi:type="dcterms:W3CDTF">2020-03-10T15:14:26Z</dcterms:modified>
</cp:coreProperties>
</file>