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2"/>
  </p:notesMasterIdLst>
  <p:sldIdLst>
    <p:sldId id="291" r:id="rId2"/>
    <p:sldId id="292" r:id="rId3"/>
    <p:sldId id="293" r:id="rId4"/>
    <p:sldId id="294" r:id="rId5"/>
    <p:sldId id="295" r:id="rId6"/>
    <p:sldId id="296" r:id="rId7"/>
    <p:sldId id="297" r:id="rId8"/>
    <p:sldId id="298" r:id="rId9"/>
    <p:sldId id="299" r:id="rId10"/>
    <p:sldId id="300" r:id="rId11"/>
    <p:sldId id="301" r:id="rId12"/>
    <p:sldId id="302" r:id="rId13"/>
    <p:sldId id="303" r:id="rId14"/>
    <p:sldId id="304" r:id="rId15"/>
    <p:sldId id="305" r:id="rId16"/>
    <p:sldId id="306" r:id="rId17"/>
    <p:sldId id="307" r:id="rId18"/>
    <p:sldId id="308" r:id="rId19"/>
    <p:sldId id="309" r:id="rId20"/>
    <p:sldId id="310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28" autoAdjust="0"/>
  </p:normalViewPr>
  <p:slideViewPr>
    <p:cSldViewPr>
      <p:cViewPr varScale="1">
        <p:scale>
          <a:sx n="70" d="100"/>
          <a:sy n="70" d="100"/>
        </p:scale>
        <p:origin x="-137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8" d="100"/>
        <a:sy n="68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06DCEE-9474-4DA1-B3EB-840F345D0B5F}" type="datetimeFigureOut">
              <a:rPr lang="en-US" smtClean="0"/>
              <a:pPr/>
              <a:t>12-Mar-20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165F9D-7AE3-4F0F-8F4F-6F4A9AEA2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84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97136-F70F-49D4-A1F6-98B64E0C64C8}" type="datetimeFigureOut">
              <a:rPr lang="en-US" smtClean="0"/>
              <a:pPr/>
              <a:t>12-Mar-20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559FDB9-A16C-42C3-AA4C-086F600735D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97136-F70F-49D4-A1F6-98B64E0C64C8}" type="datetimeFigureOut">
              <a:rPr lang="en-US" smtClean="0"/>
              <a:pPr/>
              <a:t>12-Mar-20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9FDB9-A16C-42C3-AA4C-086F600735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97136-F70F-49D4-A1F6-98B64E0C64C8}" type="datetimeFigureOut">
              <a:rPr lang="en-US" smtClean="0"/>
              <a:pPr/>
              <a:t>12-Mar-20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9FDB9-A16C-42C3-AA4C-086F600735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7397136-F70F-49D4-A1F6-98B64E0C64C8}" type="datetimeFigureOut">
              <a:rPr lang="en-US" smtClean="0"/>
              <a:pPr/>
              <a:t>12-Mar-20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0559FDB9-A16C-42C3-AA4C-086F600735D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97136-F70F-49D4-A1F6-98B64E0C64C8}" type="datetimeFigureOut">
              <a:rPr lang="en-US" smtClean="0"/>
              <a:pPr/>
              <a:t>12-Mar-20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9FDB9-A16C-42C3-AA4C-086F600735D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97136-F70F-49D4-A1F6-98B64E0C64C8}" type="datetimeFigureOut">
              <a:rPr lang="en-US" smtClean="0"/>
              <a:pPr/>
              <a:t>12-Mar-20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9FDB9-A16C-42C3-AA4C-086F600735D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9FDB9-A16C-42C3-AA4C-086F600735D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97136-F70F-49D4-A1F6-98B64E0C64C8}" type="datetimeFigureOut">
              <a:rPr lang="en-US" smtClean="0"/>
              <a:pPr/>
              <a:t>12-Mar-20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97136-F70F-49D4-A1F6-98B64E0C64C8}" type="datetimeFigureOut">
              <a:rPr lang="en-US" smtClean="0"/>
              <a:pPr/>
              <a:t>12-Mar-20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9FDB9-A16C-42C3-AA4C-086F600735D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97136-F70F-49D4-A1F6-98B64E0C64C8}" type="datetimeFigureOut">
              <a:rPr lang="en-US" smtClean="0"/>
              <a:pPr/>
              <a:t>12-Mar-20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9FDB9-A16C-42C3-AA4C-086F600735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7397136-F70F-49D4-A1F6-98B64E0C64C8}" type="datetimeFigureOut">
              <a:rPr lang="en-US" smtClean="0"/>
              <a:pPr/>
              <a:t>12-Mar-20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559FDB9-A16C-42C3-AA4C-086F600735D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97136-F70F-49D4-A1F6-98B64E0C64C8}" type="datetimeFigureOut">
              <a:rPr lang="en-US" smtClean="0"/>
              <a:pPr/>
              <a:t>12-Mar-20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559FDB9-A16C-42C3-AA4C-086F600735D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7397136-F70F-49D4-A1F6-98B64E0C64C8}" type="datetimeFigureOut">
              <a:rPr lang="en-US" smtClean="0"/>
              <a:pPr/>
              <a:t>12-Mar-20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0559FDB9-A16C-42C3-AA4C-086F600735D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57274" y="544479"/>
            <a:ext cx="66294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dirty="0" err="1" smtClean="0">
                <a:solidFill>
                  <a:srgbClr val="FF0000"/>
                </a:solidFill>
                <a:effectLst>
                  <a:outerShdw blurRad="76200" dist="63500" dir="5400000" algn="ctr" rotWithShape="0">
                    <a:srgbClr val="000000">
                      <a:alpha val="99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5400" dirty="0" smtClean="0">
                <a:solidFill>
                  <a:srgbClr val="FF0000"/>
                </a:solidFill>
                <a:effectLst>
                  <a:outerShdw blurRad="76200" dist="63500" dir="5400000" algn="ctr" rotWithShape="0">
                    <a:srgbClr val="000000">
                      <a:alpha val="99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effectLst>
                  <a:outerShdw blurRad="76200" dist="63500" dir="5400000" algn="ctr" rotWithShape="0">
                    <a:srgbClr val="000000">
                      <a:alpha val="99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ক্লাসের</a:t>
            </a:r>
            <a:r>
              <a:rPr lang="en-US" sz="5400" dirty="0" smtClean="0">
                <a:solidFill>
                  <a:srgbClr val="FF0000"/>
                </a:solidFill>
                <a:effectLst>
                  <a:outerShdw blurRad="76200" dist="63500" dir="5400000" algn="ctr" rotWithShape="0">
                    <a:srgbClr val="000000">
                      <a:alpha val="99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dirty="0" smtClean="0">
                <a:solidFill>
                  <a:srgbClr val="FF0000"/>
                </a:solidFill>
                <a:effectLst>
                  <a:outerShdw blurRad="76200" dist="63500" dir="5400000" algn="ctr" rotWithShape="0">
                    <a:srgbClr val="000000">
                      <a:alpha val="99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5400" dirty="0">
                <a:solidFill>
                  <a:srgbClr val="FF0000"/>
                </a:solidFill>
                <a:effectLst>
                  <a:outerShdw blurRad="76200" dist="63500" dir="5400000" algn="ctr" rotWithShape="0">
                    <a:srgbClr val="000000">
                      <a:alpha val="99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dirty="0" smtClean="0">
                <a:solidFill>
                  <a:srgbClr val="FF0000"/>
                </a:solidFill>
                <a:effectLst>
                  <a:outerShdw blurRad="76200" dist="63500" dir="5400000" algn="ctr" rotWithShape="0">
                    <a:srgbClr val="000000">
                      <a:alpha val="99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শুভেচ্ছা</a:t>
            </a:r>
            <a:endParaRPr lang="en-US" sz="5400" dirty="0">
              <a:solidFill>
                <a:srgbClr val="FF0000"/>
              </a:solidFill>
              <a:effectLst>
                <a:outerShdw blurRad="76200" dist="63500" dir="5400000" algn="ctr" rotWithShape="0">
                  <a:srgbClr val="000000">
                    <a:alpha val="99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274" y="2438400"/>
            <a:ext cx="6629400" cy="3785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8221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en-US" sz="36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just">
              <a:buNone/>
            </a:pPr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ভাইরাস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সংক্রমিত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প্রোগ্রাম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সফটওয়্যার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চালালে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6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just">
              <a:buNone/>
            </a:pPr>
            <a:endParaRPr lang="en-US" sz="36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just">
              <a:buNone/>
            </a:pPr>
            <a:r>
              <a:rPr lang="en-US" sz="36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ভাইরাস</a:t>
            </a:r>
            <a:r>
              <a:rPr lang="en-US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তাৎক্ষণিকভাবে</a:t>
            </a:r>
            <a:r>
              <a:rPr lang="en-US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সকল</a:t>
            </a:r>
            <a:r>
              <a:rPr lang="en-US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প্রোগ্রম</a:t>
            </a:r>
            <a:r>
              <a:rPr lang="en-US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ফাইলকে</a:t>
            </a:r>
            <a:r>
              <a:rPr lang="en-US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গ্রাস</a:t>
            </a:r>
            <a:r>
              <a:rPr lang="en-US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ভাইরাস</a:t>
            </a:r>
            <a:r>
              <a:rPr lang="en-US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শুধু</a:t>
            </a:r>
            <a:r>
              <a:rPr lang="en-US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প্রোগ্রাম</a:t>
            </a:r>
            <a:r>
              <a:rPr lang="en-US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ফাইল</a:t>
            </a:r>
            <a:r>
              <a:rPr lang="en-US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গুলিকে</a:t>
            </a:r>
            <a:r>
              <a:rPr lang="en-US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আক্রান্ত</a:t>
            </a:r>
            <a:r>
              <a:rPr lang="en-US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marL="0" indent="0" algn="just">
              <a:buNone/>
            </a:pPr>
            <a:endParaRPr lang="en-US" sz="3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সংক্রমনের</a:t>
            </a:r>
            <a:r>
              <a:rPr lang="en-US" sz="4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কারন</a:t>
            </a:r>
            <a:r>
              <a:rPr lang="en-US" sz="4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8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লক্ষন</a:t>
            </a: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81644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285750" indent="-285750">
              <a:buBlip>
                <a:blip r:embed="rId2"/>
              </a:buBlip>
            </a:pP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প্রোগাম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ফাইল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Open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স্বাভাবিক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সময়ের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চেয়ে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বেশি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লাগছে</a:t>
            </a:r>
            <a:r>
              <a:rPr lang="en-US" sz="2800" dirty="0" smtClean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600" dirty="0">
              <a:solidFill>
                <a:srgbClr val="FFC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Blip>
                <a:blip r:embed="rId2"/>
              </a:buBlip>
            </a:pP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মেমোরি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দেখাচ্ছে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ফলে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গতি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কমে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গেছে</a:t>
            </a:r>
            <a:r>
              <a:rPr lang="en-US" sz="2800" dirty="0" smtClean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600" dirty="0">
              <a:solidFill>
                <a:srgbClr val="FFC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Blip>
                <a:blip r:embed="rId2"/>
              </a:buBlip>
            </a:pP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চালু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অবস্থায়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চলমান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কাজের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সংশ্লিষ্ট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নয়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এমন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অপ্রত্যাশিত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বার্তা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প্রদশিত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হচ্ছে</a:t>
            </a:r>
            <a:r>
              <a:rPr lang="en-US" sz="2800" dirty="0" smtClean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800" dirty="0">
              <a:solidFill>
                <a:srgbClr val="FFC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Blip>
                <a:blip r:embed="rId2"/>
              </a:buBlip>
            </a:pP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প্রোগ্রাম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ইনস্টলের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ক্ষেত্রে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বেশি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লাগে</a:t>
            </a:r>
            <a:r>
              <a:rPr lang="en-US" sz="2800" dirty="0" smtClean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800" dirty="0">
              <a:solidFill>
                <a:srgbClr val="FFC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Blip>
                <a:blip r:embed="rId2"/>
              </a:buBlip>
            </a:pP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চলমান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কাজের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ফাইলগুলো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বেশি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জায়গা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দখল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করছে</a:t>
            </a:r>
            <a:r>
              <a:rPr lang="en-US" sz="2800" dirty="0" smtClean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800" dirty="0">
              <a:solidFill>
                <a:srgbClr val="FFC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Blip>
                <a:blip r:embed="rId2"/>
              </a:buBlip>
            </a:pP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যন্ত্র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চালু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করার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চালু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হতে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বন্ধ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শাট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ডাউন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হয়ে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যাচ্ছে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কিংবা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হঠা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বন্ধ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হয়ে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যাচ্ছে</a:t>
            </a:r>
            <a:r>
              <a:rPr lang="en-US" sz="2800" dirty="0" smtClean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000" dirty="0">
              <a:solidFill>
                <a:srgbClr val="FFC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Blip>
                <a:blip r:embed="rId2"/>
              </a:buBlip>
            </a:pP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ফোল্ডারে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বিদ্যমান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ফাইলগুলো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হয়ে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পড়া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এমন</a:t>
            </a:r>
            <a:r>
              <a:rPr lang="en-US" sz="2800" dirty="0" smtClean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আকার</a:t>
            </a:r>
            <a:r>
              <a:rPr lang="en-US" sz="2800" dirty="0" smtClean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ধারণ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করছে</a:t>
            </a:r>
            <a:r>
              <a:rPr lang="en-US" sz="2800" dirty="0" smtClean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ইত্যাদি</a:t>
            </a:r>
            <a:r>
              <a:rPr lang="en-US" sz="28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800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ভাইরাস</a:t>
            </a:r>
            <a:r>
              <a:rPr lang="en-US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আক্রান্ত</a:t>
            </a:r>
            <a:r>
              <a:rPr lang="en-US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আইসিটি</a:t>
            </a:r>
            <a:r>
              <a:rPr lang="en-US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যন্ত্রের</a:t>
            </a:r>
            <a:r>
              <a:rPr lang="en-US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লক্ষণসমুহ</a:t>
            </a:r>
            <a:r>
              <a:rPr lang="en-US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endParaRPr lang="en-US" sz="3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80498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endParaRPr lang="en-US" sz="3200" dirty="0" smtClean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 algn="just">
              <a:lnSpc>
                <a:spcPct val="150000"/>
              </a:lnSpc>
              <a:buBlip>
                <a:blip r:embed="rId2"/>
              </a:buBlip>
            </a:pPr>
            <a:r>
              <a:rPr lang="en-US" sz="32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ডেটা</a:t>
            </a:r>
            <a:r>
              <a:rPr lang="en-US" sz="32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‍</a:t>
            </a:r>
            <a:r>
              <a:rPr lang="en-US" sz="3200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বিকৃত</a:t>
            </a:r>
            <a:r>
              <a:rPr lang="en-US" sz="32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Corrupt </a:t>
            </a:r>
            <a:r>
              <a:rPr lang="en-US" sz="3200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দিতে</a:t>
            </a:r>
            <a:r>
              <a:rPr lang="en-US" sz="32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32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 algn="just">
              <a:lnSpc>
                <a:spcPct val="150000"/>
              </a:lnSpc>
              <a:buBlip>
                <a:blip r:embed="rId2"/>
              </a:buBlip>
            </a:pPr>
            <a:r>
              <a:rPr lang="en-US" sz="32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কম্পিউটারে</a:t>
            </a:r>
            <a:r>
              <a:rPr lang="en-US" sz="32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2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করার</a:t>
            </a:r>
            <a:r>
              <a:rPr lang="en-US" sz="32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32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আচমকা</a:t>
            </a:r>
            <a:r>
              <a:rPr lang="en-US" sz="32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অবাঞ্ছিত</a:t>
            </a:r>
            <a:r>
              <a:rPr lang="en-US" sz="32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বার্তা</a:t>
            </a:r>
            <a:r>
              <a:rPr lang="en-US" sz="32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প্রদর্শন</a:t>
            </a:r>
            <a:r>
              <a:rPr lang="en-US" sz="32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32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 algn="just">
              <a:lnSpc>
                <a:spcPct val="150000"/>
              </a:lnSpc>
              <a:buBlip>
                <a:blip r:embed="rId2"/>
              </a:buBlip>
            </a:pPr>
            <a:r>
              <a:rPr lang="en-US" sz="32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সিস্টেমের</a:t>
            </a:r>
            <a:r>
              <a:rPr lang="en-US" sz="32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কাজকে</a:t>
            </a:r>
            <a:r>
              <a:rPr lang="en-US" sz="32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ধীরগতি</a:t>
            </a:r>
            <a:r>
              <a:rPr lang="en-US" sz="32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সম্পন্ন</a:t>
            </a:r>
            <a:r>
              <a:rPr lang="en-US" sz="32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দিতে</a:t>
            </a:r>
            <a:r>
              <a:rPr lang="en-US" sz="32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32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0" indent="0" algn="just">
              <a:buNone/>
            </a:pP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b="1" u="sng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ভাইরাস</a:t>
            </a:r>
            <a:r>
              <a:rPr lang="en-US" sz="4400" b="1" u="sng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সাধারণত</a:t>
            </a:r>
            <a:r>
              <a:rPr lang="en-US" sz="4400" b="1" u="sng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en-US" sz="4400" b="1" u="sng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en-US" sz="4400" b="1" u="sng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ক্ষতি</a:t>
            </a:r>
            <a:r>
              <a:rPr lang="en-US" sz="4400" b="1" u="sng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400" b="1" u="sng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4400" b="1" u="sng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endParaRPr lang="en-US" b="1" u="sng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7086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এন্টিভাইরাস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সিস্টেম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ভাইরাস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দ্বারা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আক্রান্ত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এটি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নির্মুল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ভাইরাসের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আক্রমন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রক্ষা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পেতে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এন্টিভাইরাস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ইউটিলিটি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ভাইরাস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আবিস্কৃক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হওয়ার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এন্টিভাইরাস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Update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ব্যবহারকারী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সতর্ক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থাকা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কম্পিউটারকে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নিয়মিত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স্ক্যান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এন্টিভাইরাস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সফটওয়্যার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হালনাগাদ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(Update)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করা,ইত্যাদি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>
              <a:lnSpc>
                <a:spcPct val="150000"/>
              </a:lnSpc>
            </a:pP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u="sng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 </a:t>
            </a:r>
            <a:r>
              <a:rPr lang="en-US" sz="4800" b="1" u="sng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অবস্থা</a:t>
            </a:r>
            <a:r>
              <a:rPr lang="en-US" sz="4800" b="1" u="sng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u="sng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4800" b="1" u="sng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u="sng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মুক্তির</a:t>
            </a:r>
            <a:r>
              <a:rPr lang="en-US" sz="4800" b="1" u="sng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u="sng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উপায়</a:t>
            </a:r>
            <a:r>
              <a:rPr lang="en-US" sz="4800" b="1" u="sng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endParaRPr lang="en-US" sz="4400" b="1" u="sng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0738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200000"/>
              </a:lnSpc>
              <a:buNone/>
            </a:pPr>
            <a:endParaRPr lang="en-US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lnSpc>
                <a:spcPct val="200000"/>
              </a:lnSpc>
              <a:buBlip>
                <a:blip r:embed="rId2"/>
              </a:buBlip>
            </a:pP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এভিজি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এন্টিভাইরাস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সফটওয়্যার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( www.avg.com)</a:t>
            </a:r>
          </a:p>
          <a:p>
            <a:pPr marL="285750" indent="-285750">
              <a:lnSpc>
                <a:spcPct val="200000"/>
              </a:lnSpc>
              <a:buBlip>
                <a:blip r:embed="rId2"/>
              </a:buBlip>
            </a:pP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এভিরা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এন্টিভাইরাস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সফটওয়্যার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(www.avira.com)</a:t>
            </a:r>
          </a:p>
          <a:p>
            <a:pPr marL="285750" indent="-285750">
              <a:lnSpc>
                <a:spcPct val="200000"/>
              </a:lnSpc>
              <a:buBlip>
                <a:blip r:embed="rId2"/>
              </a:buBlip>
            </a:pP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এভাস্ট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এন্টিভাইরাস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সফটওয়্যার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(www.avast.com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u="sng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3600" b="1" u="sng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u="sng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এন্টিভাইরাস</a:t>
            </a:r>
            <a:r>
              <a:rPr lang="en-US" sz="3600" b="1" u="sng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u="sng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প্রোগ্রামের</a:t>
            </a:r>
            <a:r>
              <a:rPr lang="en-US" sz="3600" b="1" u="sng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u="sng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3600" b="1" u="sng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b="1" u="sng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ডাউনলোড</a:t>
            </a:r>
            <a:r>
              <a:rPr lang="en-US" sz="3600" b="1" u="sng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u="sng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করার</a:t>
            </a:r>
            <a:r>
              <a:rPr lang="en-US" sz="3600" b="1" u="sng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u="sng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ঠিকানা</a:t>
            </a:r>
            <a:endParaRPr lang="en-US" sz="3600" b="1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5008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অন্য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কপিকৃত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সফটওয়্যার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ব্যবহারের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পূর্বে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ভাইরাস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মুক্ত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নেওয়া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সফটওয়্যার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ডাউনলোড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সতর্ক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অন্যান্য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যন্ত্রে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ব্যবহৃত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সফটওয়্যার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কপি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এন্টিভাইরাস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সর্বদা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আপডেট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রাখা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প্রতিদিনের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ব্যবহৃত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ফাইলগুলো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ভাইরাস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মুক্ত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ডিক্স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পেন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ড্রাইভে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ব্যাকআপ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রাখা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ই-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মেইল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আদান-প্রদানে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সতর্কতা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অবলম্বন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সন্দেহভাজন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ফাইল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ভাইরাস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মুক্ত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খোলা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গেম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ফাইল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অতিরিক্ত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সতর্ক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গেম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ফাইল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ব্যবহারের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আগে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অবশ্যই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ভাইরাস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চেক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b="1" u="sng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ভাইরাস</a:t>
            </a:r>
            <a:r>
              <a:rPr lang="en-US" sz="4400" b="1" u="sng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u="sng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মুক্ত</a:t>
            </a:r>
            <a:r>
              <a:rPr lang="en-US" sz="4400" b="1" u="sng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u="sng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রাখতে</a:t>
            </a:r>
            <a:r>
              <a:rPr lang="en-US" sz="4400" b="1" u="sng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u="sng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4400" b="1" u="sng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u="sng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পদ্ধতিগুলো</a:t>
            </a:r>
            <a:r>
              <a:rPr lang="en-US" sz="4400" b="1" u="sng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u="sng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অনুসরণ</a:t>
            </a:r>
            <a:r>
              <a:rPr lang="en-US" sz="4400" b="1" u="sng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u="sng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করব</a:t>
            </a:r>
            <a:r>
              <a:rPr lang="en-US" sz="4400" b="1" u="sng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b="1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5601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1.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ভাইরাস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?  </a:t>
            </a:r>
            <a:endParaRPr lang="en-US" sz="4400" b="1" dirty="0"/>
          </a:p>
          <a:p>
            <a:pPr marL="0" indent="0">
              <a:buNone/>
            </a:pP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2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এন্টিভাইরাস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?  </a:t>
            </a:r>
            <a:endParaRPr lang="en-US" sz="4400" b="1" dirty="0"/>
          </a:p>
          <a:p>
            <a:pPr marL="0" indent="0">
              <a:buNone/>
            </a:pP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৩.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ডেটা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বিকৃত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Corrupt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কেন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?  </a:t>
            </a:r>
            <a:endParaRPr lang="en-US" sz="4400" b="1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cap="all" spc="0" dirty="0" err="1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6000" b="1" cap="all" spc="0" dirty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cap="all" spc="0" dirty="0" err="1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6000" b="1" cap="all" spc="0" dirty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5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2053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pPr marL="0" lvl="0" indent="0">
              <a:buNone/>
            </a:pPr>
            <a:endParaRPr lang="en-US" dirty="0">
              <a:latin typeface="NikoshBAN" pitchFamily="2" charset="0"/>
              <a:cs typeface="NikoshBAN" pitchFamily="2" charset="0"/>
            </a:endParaRPr>
          </a:p>
          <a:p>
            <a:pPr marL="0" lvl="0" indent="0">
              <a:buNone/>
            </a:pP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pPr marL="0" lvl="0" indent="0">
              <a:buNone/>
            </a:pPr>
            <a:endParaRPr lang="en-US" dirty="0">
              <a:latin typeface="NikoshBAN" pitchFamily="2" charset="0"/>
              <a:cs typeface="NikoshBAN" pitchFamily="2" charset="0"/>
            </a:endParaRPr>
          </a:p>
          <a:p>
            <a:pPr marL="0" lvl="0" indent="0" algn="ctr">
              <a:buNone/>
            </a:pP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এন্টিভাইরাস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Update 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কিভাবে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লেখ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।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u="sng" spc="0" dirty="0" err="1" smtClean="0">
                <a:ln/>
                <a:solidFill>
                  <a:srgbClr val="FFFF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5400" b="1" u="sng" spc="0" dirty="0" smtClean="0">
                <a:ln/>
                <a:solidFill>
                  <a:srgbClr val="FFFF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5400" b="1" u="sng" spc="0" dirty="0" err="1">
                <a:ln/>
                <a:solidFill>
                  <a:srgbClr val="FFFF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5400" b="1" u="sng" spc="0" dirty="0">
                <a:ln/>
                <a:solidFill>
                  <a:srgbClr val="FFFF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4800" u="sng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5674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endParaRPr lang="en-US" sz="5400" b="1" dirty="0" smtClean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  <a:p>
            <a:pPr marL="0" lvl="0" indent="0">
              <a:buNone/>
            </a:pPr>
            <a:r>
              <a:rPr lang="en-US" sz="54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5400" b="1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ভাইরাস</a:t>
            </a:r>
            <a:r>
              <a:rPr lang="en-US" sz="54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আক্রান্তের</a:t>
            </a:r>
            <a:r>
              <a:rPr lang="en-US" sz="54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৫টি </a:t>
            </a:r>
            <a:r>
              <a:rPr lang="en-US" sz="5400" b="1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লক্ষণ</a:t>
            </a:r>
            <a:r>
              <a:rPr lang="en-US" sz="54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বল</a:t>
            </a:r>
            <a:r>
              <a:rPr lang="en-US" sz="54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0" lvl="0" indent="0">
              <a:buNone/>
            </a:pPr>
            <a:endParaRPr lang="en-US" sz="54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  <a:p>
            <a:pPr marL="0" lvl="0" indent="0">
              <a:buNone/>
            </a:pPr>
            <a:r>
              <a:rPr lang="en-US" sz="54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২। Update </a:t>
            </a:r>
            <a:r>
              <a:rPr lang="en-US" sz="5400" b="1" dirty="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5400" b="1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5400" b="1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বোঝ</a:t>
            </a:r>
            <a:r>
              <a:rPr lang="en-US" sz="5400" b="1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?</a:t>
            </a:r>
          </a:p>
          <a:p>
            <a:pPr marL="0" indent="0">
              <a:buNone/>
            </a:pPr>
            <a:endParaRPr lang="en-US" sz="4800" dirty="0">
              <a:solidFill>
                <a:srgbClr val="FFFF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en-US" sz="6000" b="1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806208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u="sng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বাড়ীর</a:t>
            </a:r>
            <a:r>
              <a:rPr lang="en-US" sz="6000" b="1" u="sng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u="sng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6000" b="1" u="sng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54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en-US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en-US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ভাইরাস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প্রতিরোধে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৫টি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উপায়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লিখে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আনবে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752600"/>
            <a:ext cx="2725148" cy="2267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1989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en-US" sz="3200" b="1" dirty="0" smtClean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endParaRPr lang="en-US" sz="4000" b="1" dirty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কাকন </a:t>
            </a:r>
            <a:r>
              <a:rPr lang="bn-IN" sz="4000" b="1" dirty="0">
                <a:latin typeface="NikoshBAN" pitchFamily="2" charset="0"/>
                <a:cs typeface="NikoshBAN" pitchFamily="2" charset="0"/>
              </a:rPr>
              <a:t>চন্দ্র মন্ডল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bn-IN" sz="3200" dirty="0">
                <a:latin typeface="NikoshBAN" pitchFamily="2" charset="0"/>
                <a:cs typeface="NikoshBAN" pitchFamily="2" charset="0"/>
              </a:rPr>
              <a:t>সহকারি শিক্ষক (কম্পিউটার),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bn-IN" sz="3200" dirty="0">
                <a:latin typeface="NikoshBAN" pitchFamily="2" charset="0"/>
                <a:cs typeface="NikoshBAN" pitchFamily="2" charset="0"/>
              </a:rPr>
              <a:t>রাজঘাট জাফরপুর মাধ্যমিক বালিকা বিদ্যালয়,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bn-IN" sz="3200" dirty="0">
                <a:latin typeface="NikoshBAN" pitchFamily="2" charset="0"/>
                <a:cs typeface="NikoshBAN" pitchFamily="2" charset="0"/>
              </a:rPr>
              <a:t>নওয়াপাড়া, অভয়নগর, যশোর।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en-US" sz="32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:- 01911-810766, 01718-749127.</a:t>
            </a:r>
          </a:p>
          <a:p>
            <a:pPr marL="0" indent="0" algn="ctr">
              <a:buNone/>
            </a:pPr>
            <a:r>
              <a:rPr lang="en-US" sz="2800" dirty="0">
                <a:latin typeface="NikoshBAN" pitchFamily="2" charset="0"/>
                <a:cs typeface="NikoshBAN" pitchFamily="2" charset="0"/>
              </a:rPr>
              <a:t>e-mail:-kakonict@gmail.com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n-BD" sz="6000" b="1" u="sng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উপস্থাপনায়</a:t>
            </a:r>
            <a:endParaRPr lang="en-US" sz="5400" u="sng" dirty="0">
              <a:solidFill>
                <a:srgbClr val="FFFF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4175" y="352425"/>
            <a:ext cx="1947966" cy="254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6029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u="sng" spc="0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en-US" sz="5400" b="1" u="sng" spc="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u="sng" spc="0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endParaRPr lang="en-US" sz="5400" u="sng" dirty="0">
              <a:solidFill>
                <a:srgbClr val="FFFF00"/>
              </a:solidFill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1" y="1960062"/>
            <a:ext cx="4114800" cy="3678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9391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2800" dirty="0" smtClean="0">
              <a:solidFill>
                <a:srgbClr val="FF33CC"/>
              </a:solidFill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bn-BD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বিষয়ঃ </a:t>
            </a:r>
            <a:r>
              <a:rPr lang="bn-BD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তথ্য ও যোগাযোগ প্রযুক্তি</a:t>
            </a:r>
          </a:p>
          <a:p>
            <a:pPr marL="0" indent="0" algn="ctr">
              <a:buNone/>
            </a:pPr>
            <a:r>
              <a:rPr lang="bn-BD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শ্রেণিঃ </a:t>
            </a:r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9</a:t>
            </a:r>
            <a:r>
              <a:rPr lang="bn-BD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</a:t>
            </a:r>
            <a:endParaRPr lang="bn-BD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bn-BD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প্রথম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bn-BD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সময়ঃ </a:t>
            </a:r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5</a:t>
            </a:r>
            <a:r>
              <a:rPr lang="bn-BD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০ </a:t>
            </a:r>
            <a:r>
              <a:rPr lang="bn-BD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মিনিট </a:t>
            </a:r>
          </a:p>
          <a:p>
            <a:pPr marL="0" indent="0" algn="ctr">
              <a:buNone/>
            </a:pPr>
            <a:r>
              <a:rPr lang="bn-BD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তারিখঃ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en-US" sz="4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n-BD" sz="66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 </a:t>
            </a:r>
            <a:r>
              <a:rPr lang="bn-BD" sz="66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6000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86826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n-BD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চিত্র</a:t>
            </a:r>
            <a:r>
              <a:rPr lang="en-US" sz="4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গুলি</a:t>
            </a:r>
            <a:r>
              <a:rPr 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ভালভাবে</a:t>
            </a:r>
            <a:r>
              <a:rPr 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লক্ষ্য</a:t>
            </a:r>
            <a:r>
              <a:rPr 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24000"/>
            <a:ext cx="2862353" cy="2555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752600"/>
            <a:ext cx="2590800" cy="2025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114800"/>
            <a:ext cx="2762250" cy="2217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8935" y="4134134"/>
            <a:ext cx="2810041" cy="1975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51715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এরা</a:t>
            </a:r>
            <a:r>
              <a:rPr lang="en-US" sz="5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5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করছে</a:t>
            </a:r>
            <a:r>
              <a:rPr lang="en-US" sz="5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740" y="1629770"/>
            <a:ext cx="2771017" cy="2286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0231" y="1629770"/>
            <a:ext cx="2355850" cy="220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117015"/>
            <a:ext cx="29718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4096543"/>
            <a:ext cx="2703513" cy="217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6395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u="sng" dirty="0" err="1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5400" b="1" u="sng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u="sng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শিরোনাম</a:t>
            </a:r>
            <a:endParaRPr lang="en-US" sz="4800" u="sng" dirty="0">
              <a:solidFill>
                <a:schemeClr val="accent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524000"/>
            <a:ext cx="4978400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752600" y="5256186"/>
            <a:ext cx="5638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40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sz="40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ভাইরাস</a:t>
            </a:r>
            <a:r>
              <a:rPr lang="bn-IN" sz="40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ও </a:t>
            </a:r>
            <a:r>
              <a:rPr lang="en-US" sz="40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এন্টিভাইরাস</a:t>
            </a:r>
            <a:endParaRPr lang="bn-BD" sz="40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5976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endParaRPr lang="en-US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lvl="0" indent="0">
              <a:buNone/>
            </a:pP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1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ভাইরাস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এন্টিভাইরাস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করতে পারবে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en-US" sz="3600" dirty="0" smtClean="0"/>
              <a:t> 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2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আইসিটি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ভাইরাস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সনাক্ত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;</a:t>
            </a:r>
            <a:endParaRPr lang="en-US" sz="3600" dirty="0"/>
          </a:p>
          <a:p>
            <a:pPr marL="0" lvl="0" indent="0">
              <a:buNone/>
            </a:pP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3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এন্টিভাইরাসের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জানতে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/>
          <a:lstStyle/>
          <a:p>
            <a:pPr algn="ctr"/>
            <a:r>
              <a:rPr lang="en-US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43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Virus</a:t>
            </a:r>
            <a:r>
              <a:rPr lang="en-US" sz="2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2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শব্দের</a:t>
            </a:r>
            <a:r>
              <a:rPr lang="en-US" sz="2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মানে</a:t>
            </a:r>
            <a:r>
              <a:rPr lang="en-US" sz="2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2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2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Vital information and Resources 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00200"/>
            <a:ext cx="37338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676400"/>
            <a:ext cx="3809999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2379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ভাইরাস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হল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সফটওয়্যার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উপাত্তকে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আক্রমন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যার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নিজের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51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বৃদ্ধির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ক্ষমতা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রয়েছে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ভাইরাস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কম্পিউটারে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প্রবেশ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করলে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সাধরণত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বৃদ্ধি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হতে</a:t>
            </a:r>
            <a:r>
              <a:rPr lang="en-US" sz="51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তথ্য-উপাত্তকে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আক্রমন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পর্যায়ে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গোটা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আইসিটিযন্ত্রকে</a:t>
            </a:r>
            <a:r>
              <a:rPr lang="en-US" sz="51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সংক্রমিত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অচল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যেমন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বুট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ভাইরাস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ডিস্কের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বুট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সেক্টরকে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আক্রমন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51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9300" u="sng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</a:t>
            </a:r>
            <a:r>
              <a:rPr lang="en-US" sz="9300" u="sng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9300" u="sng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9300" u="sng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9300" u="sng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ভাইরাস</a:t>
            </a:r>
            <a:r>
              <a:rPr lang="en-US" sz="93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51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স্টোন</a:t>
            </a:r>
            <a:r>
              <a:rPr lang="en-US" sz="51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(Stone</a:t>
            </a:r>
            <a:r>
              <a:rPr lang="en-US" sz="51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), </a:t>
            </a:r>
            <a:r>
              <a:rPr lang="en-US" sz="5100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ভিয়েনা</a:t>
            </a:r>
            <a:r>
              <a:rPr lang="en-US" sz="51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(Vienna</a:t>
            </a:r>
            <a:r>
              <a:rPr lang="en-US" sz="51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), </a:t>
            </a:r>
            <a:r>
              <a:rPr lang="en-US" sz="5100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সিআইএইচ</a:t>
            </a:r>
            <a:r>
              <a:rPr lang="en-US" sz="51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(CIH), </a:t>
            </a:r>
            <a:r>
              <a:rPr lang="en-US" sz="5100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ফোল্ডার</a:t>
            </a:r>
            <a:r>
              <a:rPr lang="en-US" sz="51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(Folder), </a:t>
            </a:r>
            <a:r>
              <a:rPr lang="en-US" sz="5100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টারজান</a:t>
            </a:r>
            <a:r>
              <a:rPr lang="en-US" sz="51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1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হর্স</a:t>
            </a:r>
            <a:r>
              <a:rPr lang="en-US" sz="51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51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Torjan</a:t>
            </a:r>
            <a:r>
              <a:rPr lang="en-US" sz="51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Horse)</a:t>
            </a:r>
            <a:r>
              <a:rPr lang="en-US" sz="51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ইত্যাদি</a:t>
            </a:r>
            <a:r>
              <a:rPr lang="en-US" sz="51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5100" dirty="0">
              <a:solidFill>
                <a:srgbClr val="C00000"/>
              </a:solidFill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en-US" sz="2900" dirty="0" smtClean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9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9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ভাইরাস</a:t>
            </a:r>
            <a:r>
              <a:rPr lang="en-US" sz="5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5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800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883108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711</TotalTime>
  <Words>588</Words>
  <Application>Microsoft Office PowerPoint</Application>
  <PresentationFormat>On-screen Show (4:3)</PresentationFormat>
  <Paragraphs>94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Paper</vt:lpstr>
      <vt:lpstr>PowerPoint Presentation</vt:lpstr>
      <vt:lpstr>উপস্থাপনায়</vt:lpstr>
      <vt:lpstr>পাঠ পরিচিতি</vt:lpstr>
      <vt:lpstr>চিত্রগুলি ভালভাবে লক্ষ্য কর</vt:lpstr>
      <vt:lpstr>এরা কি করছে?</vt:lpstr>
      <vt:lpstr>পাঠ শিরোনাম</vt:lpstr>
      <vt:lpstr>শিখনফল</vt:lpstr>
      <vt:lpstr> Virus: শব্দের মানে হলো - Vital information and Resources </vt:lpstr>
      <vt:lpstr>ভাইরাস কি?</vt:lpstr>
      <vt:lpstr>সংক্রমনের কারন ও লক্ষন</vt:lpstr>
      <vt:lpstr>ভাইরাস আক্রান্ত কম্পিউটার বা আইসিটি যন্ত্রের লক্ষণসমুহ:</vt:lpstr>
      <vt:lpstr>ভাইরাস সাধারণত যা যা ক্ষতি করতে পারে:</vt:lpstr>
      <vt:lpstr>এ অবস্থা থেকে মুক্তির উপায়:</vt:lpstr>
      <vt:lpstr>কিছু এন্টিভাইরাস প্রোগ্রামের নাম ও ডাউনলোড করার ঠিকানা</vt:lpstr>
      <vt:lpstr>ভাইরাস মুক্ত রাখতে নিচের পদ্ধতিগুলো অনুসরণ করব। </vt:lpstr>
      <vt:lpstr>একক কাজ  </vt:lpstr>
      <vt:lpstr>দলীয়  কাজ  </vt:lpstr>
      <vt:lpstr>মূল্যায়ন  </vt:lpstr>
      <vt:lpstr>বাড়ীর কাজ  </vt:lpstr>
      <vt:lpstr>ধন্যবাদ সবাইকে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B.C.C-1</dc:creator>
  <cp:lastModifiedBy>Windows User</cp:lastModifiedBy>
  <cp:revision>198</cp:revision>
  <dcterms:created xsi:type="dcterms:W3CDTF">2015-01-11T05:57:29Z</dcterms:created>
  <dcterms:modified xsi:type="dcterms:W3CDTF">2020-03-12T17:18:50Z</dcterms:modified>
</cp:coreProperties>
</file>