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71" r:id="rId13"/>
    <p:sldId id="274" r:id="rId14"/>
    <p:sldId id="272" r:id="rId15"/>
    <p:sldId id="269" r:id="rId16"/>
    <p:sldId id="270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CEB0B8-0528-4AE8-84C2-B8D4D8B176CB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C39A0F94-1F9D-4CB0-AFB5-07124EF2B82A}">
      <dgm:prSet phldrT="[Text]" phldr="1"/>
      <dgm:spPr/>
      <dgm:t>
        <a:bodyPr/>
        <a:lstStyle/>
        <a:p>
          <a:endParaRPr lang="en-US" dirty="0"/>
        </a:p>
      </dgm:t>
    </dgm:pt>
    <dgm:pt modelId="{3F268B38-3972-4817-8E4D-ED34085F88A3}" type="parTrans" cxnId="{DA02D35B-7197-4E24-BD3E-5184565F8A2E}">
      <dgm:prSet/>
      <dgm:spPr/>
      <dgm:t>
        <a:bodyPr/>
        <a:lstStyle/>
        <a:p>
          <a:endParaRPr lang="en-US"/>
        </a:p>
      </dgm:t>
    </dgm:pt>
    <dgm:pt modelId="{B4C20119-9FAC-45F8-A882-47CCCD464C06}" type="sibTrans" cxnId="{DA02D35B-7197-4E24-BD3E-5184565F8A2E}">
      <dgm:prSet/>
      <dgm:spPr/>
      <dgm:t>
        <a:bodyPr/>
        <a:lstStyle/>
        <a:p>
          <a:endParaRPr lang="en-US"/>
        </a:p>
      </dgm:t>
    </dgm:pt>
    <dgm:pt modelId="{E6FCFFCD-539F-4B86-BDE8-1E460EC3F0CE}" type="pres">
      <dgm:prSet presAssocID="{DCCEB0B8-0528-4AE8-84C2-B8D4D8B176CB}" presName="Name0" presStyleCnt="0">
        <dgm:presLayoutVars>
          <dgm:chMax val="7"/>
          <dgm:chPref val="7"/>
          <dgm:dir/>
        </dgm:presLayoutVars>
      </dgm:prSet>
      <dgm:spPr/>
    </dgm:pt>
    <dgm:pt modelId="{10C597CF-28E7-4EBF-B8F6-AC300FDED92E}" type="pres">
      <dgm:prSet presAssocID="{DCCEB0B8-0528-4AE8-84C2-B8D4D8B176CB}" presName="Name1" presStyleCnt="0"/>
      <dgm:spPr/>
    </dgm:pt>
    <dgm:pt modelId="{7E206755-7A49-483E-9694-A4434A53DE5B}" type="pres">
      <dgm:prSet presAssocID="{B4C20119-9FAC-45F8-A882-47CCCD464C06}" presName="picture_1" presStyleCnt="0"/>
      <dgm:spPr/>
    </dgm:pt>
    <dgm:pt modelId="{24849191-490D-4108-BAA6-62890390C1B9}" type="pres">
      <dgm:prSet presAssocID="{B4C20119-9FAC-45F8-A882-47CCCD464C06}" presName="pictureRepeatNode" presStyleLbl="alignImgPlace1" presStyleIdx="0" presStyleCnt="1" custFlipHor="1" custScaleX="19999" custScaleY="31428" custLinFactNeighborX="-4286" custLinFactNeighborY="35714"/>
      <dgm:spPr/>
      <dgm:t>
        <a:bodyPr/>
        <a:lstStyle/>
        <a:p>
          <a:endParaRPr lang="en-US"/>
        </a:p>
      </dgm:t>
    </dgm:pt>
    <dgm:pt modelId="{A6E2213C-4CD7-49F5-89F1-2C06BEF800CF}" type="pres">
      <dgm:prSet presAssocID="{C39A0F94-1F9D-4CB0-AFB5-07124EF2B82A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B9FAC8-05B1-46F6-8E99-C7DEB0CBE84F}" type="presOf" srcId="{DCCEB0B8-0528-4AE8-84C2-B8D4D8B176CB}" destId="{E6FCFFCD-539F-4B86-BDE8-1E460EC3F0CE}" srcOrd="0" destOrd="0" presId="urn:microsoft.com/office/officeart/2008/layout/CircularPictureCallout"/>
    <dgm:cxn modelId="{0991A07E-156F-4A62-B9CD-C714F8290E66}" type="presOf" srcId="{C39A0F94-1F9D-4CB0-AFB5-07124EF2B82A}" destId="{A6E2213C-4CD7-49F5-89F1-2C06BEF800CF}" srcOrd="0" destOrd="0" presId="urn:microsoft.com/office/officeart/2008/layout/CircularPictureCallout"/>
    <dgm:cxn modelId="{DA02D35B-7197-4E24-BD3E-5184565F8A2E}" srcId="{DCCEB0B8-0528-4AE8-84C2-B8D4D8B176CB}" destId="{C39A0F94-1F9D-4CB0-AFB5-07124EF2B82A}" srcOrd="0" destOrd="0" parTransId="{3F268B38-3972-4817-8E4D-ED34085F88A3}" sibTransId="{B4C20119-9FAC-45F8-A882-47CCCD464C06}"/>
    <dgm:cxn modelId="{230CF984-A1B6-46FA-829D-F17D33095577}" type="presOf" srcId="{B4C20119-9FAC-45F8-A882-47CCCD464C06}" destId="{24849191-490D-4108-BAA6-62890390C1B9}" srcOrd="0" destOrd="0" presId="urn:microsoft.com/office/officeart/2008/layout/CircularPictureCallout"/>
    <dgm:cxn modelId="{F99F0EA5-A910-4022-B87D-5B8405ED67F7}" type="presParOf" srcId="{E6FCFFCD-539F-4B86-BDE8-1E460EC3F0CE}" destId="{10C597CF-28E7-4EBF-B8F6-AC300FDED92E}" srcOrd="0" destOrd="0" presId="urn:microsoft.com/office/officeart/2008/layout/CircularPictureCallout"/>
    <dgm:cxn modelId="{C6626C61-1C1D-4D72-BDD5-D6725832BFBC}" type="presParOf" srcId="{10C597CF-28E7-4EBF-B8F6-AC300FDED92E}" destId="{7E206755-7A49-483E-9694-A4434A53DE5B}" srcOrd="0" destOrd="0" presId="urn:microsoft.com/office/officeart/2008/layout/CircularPictureCallout"/>
    <dgm:cxn modelId="{E3A482B3-7B92-452B-9316-C8D1A18D6D75}" type="presParOf" srcId="{7E206755-7A49-483E-9694-A4434A53DE5B}" destId="{24849191-490D-4108-BAA6-62890390C1B9}" srcOrd="0" destOrd="0" presId="urn:microsoft.com/office/officeart/2008/layout/CircularPictureCallout"/>
    <dgm:cxn modelId="{E5647A58-F48D-44B6-A014-F774CA01DF4B}" type="presParOf" srcId="{10C597CF-28E7-4EBF-B8F6-AC300FDED92E}" destId="{A6E2213C-4CD7-49F5-89F1-2C06BEF800CF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49191-490D-4108-BAA6-62890390C1B9}">
      <dsp:nvSpPr>
        <dsp:cNvPr id="0" name=""/>
        <dsp:cNvSpPr/>
      </dsp:nvSpPr>
      <dsp:spPr>
        <a:xfrm flipH="1">
          <a:off x="607424" y="136718"/>
          <a:ext cx="45717" cy="7184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2213C-4CD7-49F5-89F1-2C06BEF800CF}">
      <dsp:nvSpPr>
        <dsp:cNvPr id="0" name=""/>
        <dsp:cNvSpPr/>
      </dsp:nvSpPr>
      <dsp:spPr>
        <a:xfrm>
          <a:off x="566929" y="98085"/>
          <a:ext cx="146304" cy="7543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66929" y="98085"/>
        <a:ext cx="146304" cy="75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8023"/>
            <a:ext cx="7543800" cy="46272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381000"/>
            <a:ext cx="7543800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i="1" dirty="0" smtClean="0">
                <a:latin typeface="NikoshBAN" pitchFamily="2" charset="0"/>
                <a:cs typeface="NikoshBAN" pitchFamily="2" charset="0"/>
              </a:rPr>
              <a:t>সবাইকে স্বাগতম</a:t>
            </a:r>
            <a:endParaRPr lang="en-US" sz="9600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40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30382"/>
            <a:ext cx="9067800" cy="64633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b="1" i="1" u="sng" dirty="0" smtClean="0"/>
              <a:t>নামাজের ভিতরের ফরজ ৬টি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দাঁড়িয়ে নামাজ পড়া।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তাকবিরে তাহরিমা বলা।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ক্বেরাত পড়া।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রুকু করা।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সেজদা করা।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শেষ বৈঠক করা।</a:t>
            </a:r>
          </a:p>
          <a:p>
            <a:pPr marL="285750" indent="-285750">
              <a:buFont typeface="Wingdings" pitchFamily="2" charset="2"/>
              <a:buChar char="Ø"/>
            </a:pP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9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bn-BD" sz="8000" b="1" i="1" u="sng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8000" b="1" i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4400" b="1" i="1" u="sng" dirty="0" smtClean="0">
                <a:latin typeface="NikoshBAN" pitchFamily="2" charset="0"/>
                <a:cs typeface="NikoshBAN" pitchFamily="2" charset="0"/>
              </a:rPr>
              <a:t>দল ‘ক’ [জোড় রোল</a:t>
            </a:r>
            <a:r>
              <a:rPr lang="bn-BD" sz="4400" b="1" u="sng" dirty="0" smtClean="0">
                <a:latin typeface="NikoshBAN" pitchFamily="2" charset="0"/>
                <a:cs typeface="NikoshBAN" pitchFamily="2" charset="0"/>
              </a:rPr>
              <a:t>]</a:t>
            </a:r>
          </a:p>
          <a:p>
            <a:pPr marL="0" indent="0">
              <a:buNone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দলে বসে আলোচনা করে সালাতের বাহিরের ফরজগুলো খাতায় লিখ।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n-BD" sz="4300" b="1" i="1" u="sng" dirty="0" smtClean="0">
                <a:latin typeface="NikoshBAN" pitchFamily="2" charset="0"/>
                <a:cs typeface="NikoshBAN" pitchFamily="2" charset="0"/>
              </a:rPr>
              <a:t>দল ‘খ’ [বিজোড় রোল]</a:t>
            </a:r>
          </a:p>
          <a:p>
            <a:pPr marL="0" indent="0">
              <a:buNone/>
            </a:pPr>
            <a:r>
              <a:rPr lang="bn-BD" sz="5200" dirty="0" smtClean="0">
                <a:latin typeface="NikoshBAN" pitchFamily="2" charset="0"/>
                <a:cs typeface="NikoshBAN" pitchFamily="2" charset="0"/>
              </a:rPr>
              <a:t>দলে বসে আলোচনা করে সালাতের ভিতরের ফরজগুলো খাতায় লিখ।</a:t>
            </a:r>
            <a:endParaRPr lang="en-US" sz="5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63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29" y="838200"/>
            <a:ext cx="9046029" cy="506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4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55303"/>
            <a:ext cx="6553199" cy="568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8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52402"/>
            <a:ext cx="7543800" cy="16619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সালাতের ওয়াজিব ১৪টি</a:t>
            </a:r>
          </a:p>
          <a:p>
            <a:pPr marL="342900" indent="-342900" algn="ctr">
              <a:buFont typeface="+mj-lt"/>
              <a:buAutoNum type="arabicPeriod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371600"/>
            <a:ext cx="86106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সুরা ফাতিহার সাথে  সুরা মিলানো।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রুকু হতে সোজা হয়ে দাঁড়ানো।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দুই সেজদার মাঝখানে সোজা হয়ে বসা।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তিন ও চার রাকাত বিশিষ্ট সালাতে দুই রাকাতের পর বসা।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প্রথম ও শেষ বৈঠকে তাশাহুদ পড়া।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ইমামের জন্য কিরাআ ত ওয়াক্ত অনুযায়ী আস্তে ও জোড়ে পড়া।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বেতেরের সালাতে দোয়ায়ে কুনুত পড়া।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দুই  ইদের সালাতে অতিরিক্ত  ছয় তাকবির বলা।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ফরয নামাজে প্রথম দুই রাকাতকে কেরাতের জন্য নির্ধারিত করা।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প্রত্যেক রাকাতের ফরযগুলোর তারতিব ঠিক রাখা।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প্রত্যেক রাকাতের ওয়াজিবগুলোর তারতিব ঠিক রাখা।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তাদিলে আরকান অর্থাৎ রুকু, সেজদা, দাঁড়ানো, বসায় কমপক্ষে এক তাসবীহ পরিমাণ স্থির থাকা।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সালাম বলে সালাত শেষ করা।</a:t>
            </a:r>
          </a:p>
          <a:p>
            <a:pPr marL="342900" indent="-342900">
              <a:buFont typeface="Wingdings" pitchFamily="2" charset="2"/>
              <a:buChar char="Ø"/>
            </a:pP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2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0782"/>
            <a:ext cx="9144000" cy="14465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800" b="1" i="1" u="sng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b="1" i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362200"/>
            <a:ext cx="8305800" cy="415498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সালাত শব্দের অর্থ কি?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দোয়া, রহমত, ইস্তিগফার।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সালাতকে ফারসিতে কি বলা হয়?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নামাজ।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ইবাদতের মধ্যে সালাতকে কি বলা হয়েছে?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দ্বীনের খুটি।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191000" y="1481186"/>
            <a:ext cx="533400" cy="88101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6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52400"/>
            <a:ext cx="9144000" cy="14465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800" b="1" i="1" u="sng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b="1" i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2667000"/>
            <a:ext cx="7086600" cy="286232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সালাত সঠিকভাবে আদায় হবার জন্য সালাম ফিরানোর গুরুত্ব ব্যাখ্যা কর।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3886200" y="1598950"/>
            <a:ext cx="800100" cy="1068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6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52400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i="1" dirty="0" smtClean="0"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lang="en-US" sz="96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96377"/>
            <a:ext cx="5562600" cy="570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3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3" y="32266"/>
            <a:ext cx="9144000" cy="14465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800" b="1" i="1" u="sng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b="1" i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4384962" cy="38862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bn-BD" sz="4000" b="1" i="1" u="sng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marL="0" indent="0" algn="ctr">
              <a:buNone/>
            </a:pPr>
            <a:r>
              <a:rPr lang="bn-BD" i="1" dirty="0" smtClean="0">
                <a:latin typeface="NikoshBAN" pitchFamily="2" charset="0"/>
                <a:cs typeface="NikoshBAN" pitchFamily="2" charset="0"/>
              </a:rPr>
              <a:t>মোহাম্মদ এহছানুল হক</a:t>
            </a:r>
          </a:p>
          <a:p>
            <a:pPr marL="0" indent="0"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সহকারি শিকক</a:t>
            </a:r>
          </a:p>
          <a:p>
            <a:pPr marL="0" indent="0"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গুজাদিয়া জাটিয়াপাড়া দাখিল মাদ্‌রাসা</a:t>
            </a:r>
          </a:p>
          <a:p>
            <a:pPr marL="0" indent="0"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করিমগঞ্জ কিশোরগঞ্জ।</a:t>
            </a:r>
          </a:p>
          <a:p>
            <a:pPr marL="0" indent="0"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মোবাইলঃ ০১৭১৭৩৪৫৪৪৫</a:t>
            </a:r>
          </a:p>
          <a:p>
            <a:pPr marL="0" indent="0" algn="ctr">
              <a:buNone/>
            </a:pPr>
            <a:endParaRPr lang="bn-BD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55126" y="1905001"/>
            <a:ext cx="4530437" cy="3810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bn-BD" sz="4000" b="1" i="1" u="sng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marL="0" indent="0"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বিষয়ঃ আকাইদ ও ফিকহ</a:t>
            </a:r>
          </a:p>
          <a:p>
            <a:pPr marL="0" indent="0"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শ্রেণিঃ সপ্তম</a:t>
            </a:r>
          </a:p>
          <a:p>
            <a:pPr marL="0" indent="0"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আধ্যায়ঃ পঞ্চম</a:t>
            </a:r>
          </a:p>
          <a:p>
            <a:pPr marL="0" indent="0"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পাঠঃ প্রথম</a:t>
            </a:r>
          </a:p>
          <a:p>
            <a:pPr marL="0" indent="0"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সময়ঃ ৪৫মিনিট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তারিখঃ ১১/৩/২০২০খ্রিঃ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72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24141014"/>
              </p:ext>
            </p:extLst>
          </p:nvPr>
        </p:nvGraphicFramePr>
        <p:xfrm flipH="1">
          <a:off x="2910837" y="3124200"/>
          <a:ext cx="1280163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41293"/>
            <a:ext cx="5791200" cy="3190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4724400"/>
            <a:ext cx="4343400" cy="18478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5400" y="304800"/>
            <a:ext cx="5867400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i="1" u="sng" dirty="0" smtClean="0">
                <a:latin typeface="NikoshBAN" pitchFamily="2" charset="0"/>
                <a:cs typeface="NikoshBAN" pitchFamily="2" charset="0"/>
              </a:rPr>
              <a:t>নিচের ছবিগুলোর প্রতি লক্ষ্য কর </a:t>
            </a:r>
            <a:endParaRPr lang="en-US" sz="4400" b="1" i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9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14600"/>
            <a:ext cx="9067800" cy="332398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ঠিক আছে -চল আজকে আমরা ‘সালাত’ বা নামায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নিয়ে আলোচনা করি 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28600"/>
            <a:ext cx="85344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000" b="1" i="1" u="sng" dirty="0" smtClean="0">
                <a:latin typeface="NikoshBAN" pitchFamily="2" charset="0"/>
                <a:cs typeface="NikoshBAN" pitchFamily="2" charset="0"/>
              </a:rPr>
              <a:t>তাহলে আজকে আমাদের পাঠের বিষয় কি হতে পারে?</a:t>
            </a:r>
            <a:endParaRPr lang="en-US" sz="4000" b="1" i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78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3" y="0"/>
            <a:ext cx="8991600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i="1" u="sng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শিক্ষার্থীরা.........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সালাতের ভিতরের ও বাহিরের ফরজসমূহ চিহ্নিত করতে পারবে।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সালাতের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সালাতের পরিচয় লিখতে পারবে।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ওয়াজিবসমূহ ব্যাখ্যা করতে পারবে।</a:t>
            </a:r>
          </a:p>
          <a:p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bn-BD" sz="3200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93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1" y="381000"/>
            <a:ext cx="8636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3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220200" cy="28007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‘সালাত’ শব্দটি আরবি শব্দ, যার আবিধানিক অর্থ -দোয়া, রহমত, ইস্তিগফার ইত্যাদি। ইসলামের পঞ্চস্তম্ভের দ্বিতীয়। ফারসি ভাষায় একে ‘নামায’ বলা হয়। ইবাদতের মধ্যে সালাতকে দ্বীনের খুটি বলা হয়।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2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7000" cy="30921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90500"/>
            <a:ext cx="5181600" cy="2901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69396"/>
            <a:ext cx="3735596" cy="29790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291" y="3269396"/>
            <a:ext cx="5257800" cy="294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0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839200" cy="58477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b="1" i="1" u="sng" dirty="0" smtClean="0">
                <a:latin typeface="NikoshBAN" pitchFamily="2" charset="0"/>
                <a:cs typeface="NikoshBAN" pitchFamily="2" charset="0"/>
              </a:rPr>
              <a:t>সালাতের বাহিরের ফরজ ৭টি</a:t>
            </a:r>
            <a:endParaRPr lang="bn-BD" sz="6000" b="1" i="1" u="sng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কাপড় পাক পবিত্র হওয়া।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নামাযের জায়গা পাক পবিত্র হওয়া।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শরীর পাক পবিত্র হওয়া।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সতর ঢাকা।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কিবলার দিকে ফিরে নামায আদায় করা।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নামাযের ওয়াক্ত শুরু হওয়া।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মামাযের নিয়ত করা।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2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389</Words>
  <Application>Microsoft Office PowerPoint</Application>
  <PresentationFormat>On-screen Show (4:3)</PresentationFormat>
  <Paragraphs>71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দলগত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RUHUL</dc:creator>
  <cp:lastModifiedBy>RUHUL</cp:lastModifiedBy>
  <cp:revision>124</cp:revision>
  <dcterms:created xsi:type="dcterms:W3CDTF">2006-08-16T00:00:00Z</dcterms:created>
  <dcterms:modified xsi:type="dcterms:W3CDTF">2020-03-11T08:49:15Z</dcterms:modified>
</cp:coreProperties>
</file>