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258" r:id="rId2"/>
    <p:sldId id="256" r:id="rId3"/>
    <p:sldId id="257" r:id="rId4"/>
    <p:sldId id="274" r:id="rId5"/>
    <p:sldId id="260" r:id="rId6"/>
    <p:sldId id="270" r:id="rId7"/>
    <p:sldId id="290" r:id="rId8"/>
    <p:sldId id="291" r:id="rId9"/>
    <p:sldId id="279" r:id="rId10"/>
    <p:sldId id="300" r:id="rId11"/>
    <p:sldId id="301" r:id="rId12"/>
    <p:sldId id="264" r:id="rId13"/>
    <p:sldId id="299" r:id="rId14"/>
    <p:sldId id="269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2A958F-2E99-4635-80AE-DD4EFEE05564}" type="doc">
      <dgm:prSet loTypeId="urn:microsoft.com/office/officeart/2005/8/layout/radial4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DA2A74A-D9ED-4D2E-ABF7-6317A156CDCA}">
      <dgm:prSet phldrT="[Text]"/>
      <dgm:spPr>
        <a:ln w="206375">
          <a:solidFill>
            <a:srgbClr val="7030A0"/>
          </a:solidFill>
        </a:ln>
      </dgm:spPr>
      <dgm:t>
        <a:bodyPr/>
        <a:lstStyle/>
        <a:p>
          <a:r>
            <a:rPr lang="en-US" dirty="0" err="1" smtClean="0">
              <a:latin typeface="NikoshBAN" pitchFamily="2" charset="0"/>
              <a:cs typeface="NikoshBAN" pitchFamily="2" charset="0"/>
            </a:rPr>
            <a:t>মীম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সাকিন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পড়ার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নিয়ম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7DE1D356-DC40-4A5B-8A43-7D40D1B24DD1}" type="parTrans" cxnId="{BCB155F1-DB1A-4457-94C5-7C54F5FD5C8B}">
      <dgm:prSet/>
      <dgm:spPr/>
      <dgm:t>
        <a:bodyPr/>
        <a:lstStyle/>
        <a:p>
          <a:endParaRPr lang="en-US"/>
        </a:p>
      </dgm:t>
    </dgm:pt>
    <dgm:pt modelId="{70D22CD3-044E-4B05-BE1D-23276D554C3A}" type="sibTrans" cxnId="{BCB155F1-DB1A-4457-94C5-7C54F5FD5C8B}">
      <dgm:prSet/>
      <dgm:spPr/>
      <dgm:t>
        <a:bodyPr/>
        <a:lstStyle/>
        <a:p>
          <a:endParaRPr lang="en-US"/>
        </a:p>
      </dgm:t>
    </dgm:pt>
    <dgm:pt modelId="{41F23CBA-2F33-4883-A559-7243FF26F6AB}">
      <dgm:prSet phldrT="[Text]"/>
      <dgm:spPr>
        <a:blipFill rotWithShape="0">
          <a:blip xmlns:r="http://schemas.openxmlformats.org/officeDocument/2006/relationships" r:embed="rId1">
            <a:lum bright="30000" contrast="100000"/>
          </a:blip>
          <a:stretch>
            <a:fillRect/>
          </a:stretch>
        </a:blipFill>
      </dgm:spPr>
      <dgm:t>
        <a:bodyPr/>
        <a:lstStyle/>
        <a:p>
          <a:r>
            <a:rPr lang="en-US" dirty="0" smtClean="0"/>
            <a:t>.</a:t>
          </a:r>
          <a:endParaRPr lang="en-US" dirty="0"/>
        </a:p>
      </dgm:t>
    </dgm:pt>
    <dgm:pt modelId="{6F56B6E7-8FBD-4290-AB9D-151CC9F47693}" type="parTrans" cxnId="{04F4A065-B9B5-40A0-BFE7-46EB66FA5FBD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5A90246A-ECDA-4826-B7CB-178549004117}" type="sibTrans" cxnId="{04F4A065-B9B5-40A0-BFE7-46EB66FA5FBD}">
      <dgm:prSet/>
      <dgm:spPr/>
      <dgm:t>
        <a:bodyPr/>
        <a:lstStyle/>
        <a:p>
          <a:endParaRPr lang="en-US"/>
        </a:p>
      </dgm:t>
    </dgm:pt>
    <dgm:pt modelId="{C25A2764-0FB6-4554-9E94-BC8CA12DCDB3}">
      <dgm:prSet phldrT="[Text]"/>
      <dgm:spPr>
        <a:blipFill rotWithShape="0">
          <a:blip xmlns:r="http://schemas.openxmlformats.org/officeDocument/2006/relationships" r:embed="rId2">
            <a:lum contrast="100000"/>
          </a:blip>
          <a:stretch>
            <a:fillRect/>
          </a:stretch>
        </a:blipFill>
      </dgm:spPr>
      <dgm:t>
        <a:bodyPr/>
        <a:lstStyle/>
        <a:p>
          <a:r>
            <a:rPr lang="en-US" dirty="0" smtClean="0"/>
            <a:t>.</a:t>
          </a:r>
          <a:endParaRPr lang="en-US" dirty="0"/>
        </a:p>
      </dgm:t>
    </dgm:pt>
    <dgm:pt modelId="{3072431A-940A-47BA-BE09-3E582378910B}" type="parTrans" cxnId="{D00BDA3F-838F-49DA-909D-16EA0CDFF91E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D5CA6CDF-53F8-4384-94F3-E2E8A8EE9E76}" type="sibTrans" cxnId="{D00BDA3F-838F-49DA-909D-16EA0CDFF91E}">
      <dgm:prSet/>
      <dgm:spPr/>
      <dgm:t>
        <a:bodyPr/>
        <a:lstStyle/>
        <a:p>
          <a:endParaRPr lang="en-US"/>
        </a:p>
      </dgm:t>
    </dgm:pt>
    <dgm:pt modelId="{C93CEEFF-0054-42B6-8379-BD97B5CEE82E}">
      <dgm:prSet phldrT="[Text]"/>
      <dgm:spPr>
        <a:blipFill rotWithShape="0">
          <a:blip xmlns:r="http://schemas.openxmlformats.org/officeDocument/2006/relationships" r:embed="rId3">
            <a:lum bright="40000" contrast="100000"/>
          </a:blip>
          <a:stretch>
            <a:fillRect/>
          </a:stretch>
        </a:blipFill>
      </dgm:spPr>
      <dgm:t>
        <a:bodyPr/>
        <a:lstStyle/>
        <a:p>
          <a:r>
            <a:rPr lang="en-US" dirty="0" smtClean="0"/>
            <a:t>.</a:t>
          </a:r>
          <a:endParaRPr lang="en-US" dirty="0"/>
        </a:p>
      </dgm:t>
    </dgm:pt>
    <dgm:pt modelId="{4A2573E4-1086-47B1-8BA0-C738D5E2A473}" type="sibTrans" cxnId="{BFBAEB85-8E9D-404D-8282-9F300F4F910F}">
      <dgm:prSet/>
      <dgm:spPr/>
      <dgm:t>
        <a:bodyPr/>
        <a:lstStyle/>
        <a:p>
          <a:endParaRPr lang="en-US"/>
        </a:p>
      </dgm:t>
    </dgm:pt>
    <dgm:pt modelId="{897456B4-1CA5-48E5-93DF-8A4041991C76}" type="parTrans" cxnId="{BFBAEB85-8E9D-404D-8282-9F300F4F910F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B505C555-7A6C-4E74-9A31-20A6505BC3B5}" type="pres">
      <dgm:prSet presAssocID="{2B2A958F-2E99-4635-80AE-DD4EFEE0556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1C80927-D998-4AEA-BE1E-A4E76CBFC5CC}" type="pres">
      <dgm:prSet presAssocID="{BDA2A74A-D9ED-4D2E-ABF7-6317A156CDCA}" presName="centerShape" presStyleLbl="node0" presStyleIdx="0" presStyleCnt="1" custScaleX="216780" custScaleY="88987" custLinFactNeighborY="4979"/>
      <dgm:spPr>
        <a:prstGeom prst="wave">
          <a:avLst/>
        </a:prstGeom>
      </dgm:spPr>
      <dgm:t>
        <a:bodyPr/>
        <a:lstStyle/>
        <a:p>
          <a:endParaRPr lang="en-US"/>
        </a:p>
      </dgm:t>
    </dgm:pt>
    <dgm:pt modelId="{C51F3A51-2498-43F4-AF92-CD014B1C2315}" type="pres">
      <dgm:prSet presAssocID="{897456B4-1CA5-48E5-93DF-8A4041991C76}" presName="parTrans" presStyleLbl="bgSibTrans2D1" presStyleIdx="0" presStyleCnt="3" custLinFactNeighborX="-7365" custLinFactNeighborY="-13444"/>
      <dgm:spPr/>
      <dgm:t>
        <a:bodyPr/>
        <a:lstStyle/>
        <a:p>
          <a:endParaRPr lang="en-US"/>
        </a:p>
      </dgm:t>
    </dgm:pt>
    <dgm:pt modelId="{952A90F7-2A02-4F19-851C-08E588AAF0AD}" type="pres">
      <dgm:prSet presAssocID="{C93CEEFF-0054-42B6-8379-BD97B5CEE82E}" presName="node" presStyleLbl="node1" presStyleIdx="0" presStyleCnt="3" custRadScaleRad="104397" custRadScaleInc="55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546B7D-F53C-4E87-975E-2D4D699C7277}" type="pres">
      <dgm:prSet presAssocID="{6F56B6E7-8FBD-4290-AB9D-151CC9F47693}" presName="parTrans" presStyleLbl="bgSibTrans2D1" presStyleIdx="1" presStyleCnt="3" custScaleY="97517" custLinFactNeighborY="40739" custRadScaleRad="211658" custRadScaleInc="-2147483648"/>
      <dgm:spPr/>
      <dgm:t>
        <a:bodyPr/>
        <a:lstStyle/>
        <a:p>
          <a:endParaRPr lang="en-US"/>
        </a:p>
      </dgm:t>
    </dgm:pt>
    <dgm:pt modelId="{B2CE0B7E-CE37-495C-836E-E904A629CEF7}" type="pres">
      <dgm:prSet presAssocID="{41F23CBA-2F33-4883-A559-7243FF26F6AB}" presName="node" presStyleLbl="node1" presStyleIdx="1" presStyleCnt="3" custRadScaleRad="633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07F2BB-0E72-4D9C-9B92-2CBFCDE8C274}" type="pres">
      <dgm:prSet presAssocID="{3072431A-940A-47BA-BE09-3E582378910B}" presName="parTrans" presStyleLbl="bgSibTrans2D1" presStyleIdx="2" presStyleCnt="3" custLinFactNeighborX="-11861" custLinFactNeighborY="54818"/>
      <dgm:spPr/>
      <dgm:t>
        <a:bodyPr/>
        <a:lstStyle/>
        <a:p>
          <a:endParaRPr lang="en-US"/>
        </a:p>
      </dgm:t>
    </dgm:pt>
    <dgm:pt modelId="{681AB30E-E29A-4F1A-BE6B-1E9E08E0D7AC}" type="pres">
      <dgm:prSet presAssocID="{C25A2764-0FB6-4554-9E94-BC8CA12DCDB3}" presName="node" presStyleLbl="node1" presStyleIdx="2" presStyleCnt="3" custRadScaleRad="104397" custRadScaleInc="-55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B0EA0A-5403-4E43-8F59-1A606F2F7B31}" type="presOf" srcId="{897456B4-1CA5-48E5-93DF-8A4041991C76}" destId="{C51F3A51-2498-43F4-AF92-CD014B1C2315}" srcOrd="0" destOrd="0" presId="urn:microsoft.com/office/officeart/2005/8/layout/radial4"/>
    <dgm:cxn modelId="{8D36CB19-F319-4C73-BA95-3AEA01B6297C}" type="presOf" srcId="{BDA2A74A-D9ED-4D2E-ABF7-6317A156CDCA}" destId="{A1C80927-D998-4AEA-BE1E-A4E76CBFC5CC}" srcOrd="0" destOrd="0" presId="urn:microsoft.com/office/officeart/2005/8/layout/radial4"/>
    <dgm:cxn modelId="{DF09C0D0-7EF8-42AB-A5DA-3142F17594F3}" type="presOf" srcId="{C25A2764-0FB6-4554-9E94-BC8CA12DCDB3}" destId="{681AB30E-E29A-4F1A-BE6B-1E9E08E0D7AC}" srcOrd="0" destOrd="0" presId="urn:microsoft.com/office/officeart/2005/8/layout/radial4"/>
    <dgm:cxn modelId="{5EB5C6C1-2341-42DE-BA99-E5ECA6FAA4D9}" type="presOf" srcId="{6F56B6E7-8FBD-4290-AB9D-151CC9F47693}" destId="{31546B7D-F53C-4E87-975E-2D4D699C7277}" srcOrd="0" destOrd="0" presId="urn:microsoft.com/office/officeart/2005/8/layout/radial4"/>
    <dgm:cxn modelId="{04F4A065-B9B5-40A0-BFE7-46EB66FA5FBD}" srcId="{BDA2A74A-D9ED-4D2E-ABF7-6317A156CDCA}" destId="{41F23CBA-2F33-4883-A559-7243FF26F6AB}" srcOrd="1" destOrd="0" parTransId="{6F56B6E7-8FBD-4290-AB9D-151CC9F47693}" sibTransId="{5A90246A-ECDA-4826-B7CB-178549004117}"/>
    <dgm:cxn modelId="{BFBAEB85-8E9D-404D-8282-9F300F4F910F}" srcId="{BDA2A74A-D9ED-4D2E-ABF7-6317A156CDCA}" destId="{C93CEEFF-0054-42B6-8379-BD97B5CEE82E}" srcOrd="0" destOrd="0" parTransId="{897456B4-1CA5-48E5-93DF-8A4041991C76}" sibTransId="{4A2573E4-1086-47B1-8BA0-C738D5E2A473}"/>
    <dgm:cxn modelId="{0B9E6B9C-174C-4AB0-A69F-EC1A2B865435}" type="presOf" srcId="{3072431A-940A-47BA-BE09-3E582378910B}" destId="{8507F2BB-0E72-4D9C-9B92-2CBFCDE8C274}" srcOrd="0" destOrd="0" presId="urn:microsoft.com/office/officeart/2005/8/layout/radial4"/>
    <dgm:cxn modelId="{BCB155F1-DB1A-4457-94C5-7C54F5FD5C8B}" srcId="{2B2A958F-2E99-4635-80AE-DD4EFEE05564}" destId="{BDA2A74A-D9ED-4D2E-ABF7-6317A156CDCA}" srcOrd="0" destOrd="0" parTransId="{7DE1D356-DC40-4A5B-8A43-7D40D1B24DD1}" sibTransId="{70D22CD3-044E-4B05-BE1D-23276D554C3A}"/>
    <dgm:cxn modelId="{D00BDA3F-838F-49DA-909D-16EA0CDFF91E}" srcId="{BDA2A74A-D9ED-4D2E-ABF7-6317A156CDCA}" destId="{C25A2764-0FB6-4554-9E94-BC8CA12DCDB3}" srcOrd="2" destOrd="0" parTransId="{3072431A-940A-47BA-BE09-3E582378910B}" sibTransId="{D5CA6CDF-53F8-4384-94F3-E2E8A8EE9E76}"/>
    <dgm:cxn modelId="{9EDEBEDB-C08D-470B-86FA-CB58FB669841}" type="presOf" srcId="{2B2A958F-2E99-4635-80AE-DD4EFEE05564}" destId="{B505C555-7A6C-4E74-9A31-20A6505BC3B5}" srcOrd="0" destOrd="0" presId="urn:microsoft.com/office/officeart/2005/8/layout/radial4"/>
    <dgm:cxn modelId="{17A2336C-FAB8-45C5-ABC9-09FA5A3FB64A}" type="presOf" srcId="{41F23CBA-2F33-4883-A559-7243FF26F6AB}" destId="{B2CE0B7E-CE37-495C-836E-E904A629CEF7}" srcOrd="0" destOrd="0" presId="urn:microsoft.com/office/officeart/2005/8/layout/radial4"/>
    <dgm:cxn modelId="{883FC613-8FC9-4437-B332-D03EDF29C229}" type="presOf" srcId="{C93CEEFF-0054-42B6-8379-BD97B5CEE82E}" destId="{952A90F7-2A02-4F19-851C-08E588AAF0AD}" srcOrd="0" destOrd="0" presId="urn:microsoft.com/office/officeart/2005/8/layout/radial4"/>
    <dgm:cxn modelId="{5A6DEDBE-3AFD-4451-8870-711E419BA846}" type="presParOf" srcId="{B505C555-7A6C-4E74-9A31-20A6505BC3B5}" destId="{A1C80927-D998-4AEA-BE1E-A4E76CBFC5CC}" srcOrd="0" destOrd="0" presId="urn:microsoft.com/office/officeart/2005/8/layout/radial4"/>
    <dgm:cxn modelId="{3695067F-BBA0-4282-BD23-AB922BAF9BCE}" type="presParOf" srcId="{B505C555-7A6C-4E74-9A31-20A6505BC3B5}" destId="{C51F3A51-2498-43F4-AF92-CD014B1C2315}" srcOrd="1" destOrd="0" presId="urn:microsoft.com/office/officeart/2005/8/layout/radial4"/>
    <dgm:cxn modelId="{FC74E6BD-6A9A-4619-82A2-6A5687C504EF}" type="presParOf" srcId="{B505C555-7A6C-4E74-9A31-20A6505BC3B5}" destId="{952A90F7-2A02-4F19-851C-08E588AAF0AD}" srcOrd="2" destOrd="0" presId="urn:microsoft.com/office/officeart/2005/8/layout/radial4"/>
    <dgm:cxn modelId="{3599EF48-CDCC-47A0-A48A-F61966602F06}" type="presParOf" srcId="{B505C555-7A6C-4E74-9A31-20A6505BC3B5}" destId="{31546B7D-F53C-4E87-975E-2D4D699C7277}" srcOrd="3" destOrd="0" presId="urn:microsoft.com/office/officeart/2005/8/layout/radial4"/>
    <dgm:cxn modelId="{9AC36137-A6D3-4DA6-926A-E32BC30206ED}" type="presParOf" srcId="{B505C555-7A6C-4E74-9A31-20A6505BC3B5}" destId="{B2CE0B7E-CE37-495C-836E-E904A629CEF7}" srcOrd="4" destOrd="0" presId="urn:microsoft.com/office/officeart/2005/8/layout/radial4"/>
    <dgm:cxn modelId="{36F7BC18-F0C2-452A-AA2E-2E801479671C}" type="presParOf" srcId="{B505C555-7A6C-4E74-9A31-20A6505BC3B5}" destId="{8507F2BB-0E72-4D9C-9B92-2CBFCDE8C274}" srcOrd="5" destOrd="0" presId="urn:microsoft.com/office/officeart/2005/8/layout/radial4"/>
    <dgm:cxn modelId="{B31F02EF-996B-48F4-BBFD-63D2760C0F63}" type="presParOf" srcId="{B505C555-7A6C-4E74-9A31-20A6505BC3B5}" destId="{681AB30E-E29A-4F1A-BE6B-1E9E08E0D7AC}" srcOrd="6" destOrd="0" presId="urn:microsoft.com/office/officeart/2005/8/layout/radial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0B4C40-0C9D-4053-B50D-C749F20183E6}" type="datetimeFigureOut">
              <a:rPr lang="en-US" smtClean="0"/>
              <a:pPr/>
              <a:t>4/23/2019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0E472-D0B8-4BE6-8A2F-3AABF5C2D6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128BD2-9B99-4AFF-86EB-22FA4B5F1FE4}" type="datetimeFigureOut">
              <a:rPr lang="en-US" smtClean="0"/>
              <a:pPr/>
              <a:t>4/23/2019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53506C-77C4-45EB-B633-67FD50E44E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65159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8/9/2017</a:t>
            </a: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8/9/2017</a:t>
            </a: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2.png"/><Relationship Id="rId7" Type="http://schemas.openxmlformats.org/officeDocument/2006/relationships/image" Target="../media/image2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rved Down Ribbon 2"/>
          <p:cNvSpPr/>
          <p:nvPr/>
        </p:nvSpPr>
        <p:spPr>
          <a:xfrm>
            <a:off x="1047306" y="0"/>
            <a:ext cx="6705600" cy="1600200"/>
          </a:xfrm>
          <a:prstGeom prst="ellipseRibb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istockphoto-173541654-612x612.jp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1600200" y="2565400"/>
            <a:ext cx="5638800" cy="3759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0" y="1295400"/>
            <a:ext cx="6629400" cy="4876800"/>
          </a:xfrm>
          <a:prstGeom prst="rect">
            <a:avLst/>
          </a:prstGeom>
          <a:noFill/>
        </p:spPr>
        <p:txBody>
          <a:bodyPr wrap="square" rtlCol="0">
            <a:prstTxWarp prst="textButtonPour">
              <a:avLst/>
            </a:prstTxWarp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আচ্ছালামু</a:t>
            </a:r>
            <a:r>
              <a:rPr lang="en-US" sz="4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আলাইকুম</a:t>
            </a:r>
            <a:endParaRPr lang="en-US" sz="4000" dirty="0" smtClean="0">
              <a:solidFill>
                <a:srgbClr val="7030A0"/>
              </a:solidFill>
              <a:latin typeface="Nikosh" pitchFamily="2" charset="0"/>
              <a:cs typeface="Nikosh" pitchFamily="2" charset="0"/>
            </a:endParaRPr>
          </a:p>
          <a:p>
            <a:pPr algn="ctr"/>
            <a:endParaRPr lang="en-US" sz="4000" dirty="0">
              <a:solidFill>
                <a:srgbClr val="7030A0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647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66"/>
          <p:cNvGrpSpPr/>
          <p:nvPr/>
        </p:nvGrpSpPr>
        <p:grpSpPr>
          <a:xfrm>
            <a:off x="1941148" y="3816810"/>
            <a:ext cx="339494" cy="397144"/>
            <a:chOff x="1766887" y="281844"/>
            <a:chExt cx="339494" cy="397144"/>
          </a:xfrm>
        </p:grpSpPr>
        <p:sp>
          <p:nvSpPr>
            <p:cNvPr id="68" name="Right Arrow 67"/>
            <p:cNvSpPr/>
            <p:nvPr/>
          </p:nvSpPr>
          <p:spPr>
            <a:xfrm>
              <a:off x="1766887" y="281844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Right Arrow 6"/>
            <p:cNvSpPr/>
            <p:nvPr/>
          </p:nvSpPr>
          <p:spPr>
            <a:xfrm>
              <a:off x="1766887" y="361273"/>
              <a:ext cx="237646" cy="238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4267200" y="3816810"/>
            <a:ext cx="339494" cy="397144"/>
            <a:chOff x="4008834" y="281844"/>
            <a:chExt cx="339494" cy="397144"/>
          </a:xfrm>
        </p:grpSpPr>
        <p:sp>
          <p:nvSpPr>
            <p:cNvPr id="74" name="Right Arrow 73"/>
            <p:cNvSpPr/>
            <p:nvPr/>
          </p:nvSpPr>
          <p:spPr>
            <a:xfrm>
              <a:off x="4008834" y="281844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5" name="Right Arrow 10"/>
            <p:cNvSpPr/>
            <p:nvPr/>
          </p:nvSpPr>
          <p:spPr>
            <a:xfrm>
              <a:off x="4008834" y="361273"/>
              <a:ext cx="237646" cy="238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1935790" y="5493210"/>
            <a:ext cx="339494" cy="397144"/>
            <a:chOff x="1766887" y="281844"/>
            <a:chExt cx="339494" cy="397144"/>
          </a:xfrm>
        </p:grpSpPr>
        <p:sp>
          <p:nvSpPr>
            <p:cNvPr id="83" name="Right Arrow 82"/>
            <p:cNvSpPr/>
            <p:nvPr/>
          </p:nvSpPr>
          <p:spPr>
            <a:xfrm>
              <a:off x="1766887" y="281844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4" name="Right Arrow 6"/>
            <p:cNvSpPr/>
            <p:nvPr/>
          </p:nvSpPr>
          <p:spPr>
            <a:xfrm>
              <a:off x="1766887" y="361273"/>
              <a:ext cx="237646" cy="238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4267200" y="5493210"/>
            <a:ext cx="339494" cy="397144"/>
            <a:chOff x="4008834" y="281844"/>
            <a:chExt cx="339494" cy="397144"/>
          </a:xfrm>
        </p:grpSpPr>
        <p:sp>
          <p:nvSpPr>
            <p:cNvPr id="89" name="Right Arrow 88"/>
            <p:cNvSpPr/>
            <p:nvPr/>
          </p:nvSpPr>
          <p:spPr>
            <a:xfrm>
              <a:off x="4008834" y="281844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0" name="Right Arrow 10"/>
            <p:cNvSpPr/>
            <p:nvPr/>
          </p:nvSpPr>
          <p:spPr>
            <a:xfrm>
              <a:off x="4008834" y="361273"/>
              <a:ext cx="237646" cy="238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1946506" y="1964793"/>
            <a:ext cx="339494" cy="397144"/>
            <a:chOff x="1766887" y="281844"/>
            <a:chExt cx="339494" cy="397144"/>
          </a:xfrm>
        </p:grpSpPr>
        <p:sp>
          <p:nvSpPr>
            <p:cNvPr id="98" name="Right Arrow 97"/>
            <p:cNvSpPr/>
            <p:nvPr/>
          </p:nvSpPr>
          <p:spPr>
            <a:xfrm>
              <a:off x="1766887" y="281844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9" name="Right Arrow 6"/>
            <p:cNvSpPr/>
            <p:nvPr/>
          </p:nvSpPr>
          <p:spPr>
            <a:xfrm>
              <a:off x="1766887" y="361273"/>
              <a:ext cx="237646" cy="238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4267200" y="1964793"/>
            <a:ext cx="339494" cy="397144"/>
            <a:chOff x="4008834" y="281844"/>
            <a:chExt cx="339494" cy="397144"/>
          </a:xfrm>
        </p:grpSpPr>
        <p:sp>
          <p:nvSpPr>
            <p:cNvPr id="104" name="Right Arrow 103"/>
            <p:cNvSpPr/>
            <p:nvPr/>
          </p:nvSpPr>
          <p:spPr>
            <a:xfrm>
              <a:off x="4008834" y="281844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5" name="Right Arrow 10"/>
            <p:cNvSpPr/>
            <p:nvPr/>
          </p:nvSpPr>
          <p:spPr>
            <a:xfrm>
              <a:off x="4008834" y="361273"/>
              <a:ext cx="237646" cy="238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1371600" y="533400"/>
            <a:ext cx="61722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ইখফা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ইদগাম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ইযহার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অর্থ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52400" y="1743670"/>
            <a:ext cx="1676400" cy="923330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ইখফা</a:t>
            </a:r>
            <a:endParaRPr lang="en-US" sz="5400" dirty="0"/>
          </a:p>
        </p:txBody>
      </p:sp>
      <p:sp>
        <p:nvSpPr>
          <p:cNvPr id="53" name="TextBox 52"/>
          <p:cNvSpPr txBox="1"/>
          <p:nvPr/>
        </p:nvSpPr>
        <p:spPr>
          <a:xfrm>
            <a:off x="152400" y="3581400"/>
            <a:ext cx="1752600" cy="92333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ইদগাম</a:t>
            </a:r>
            <a:endParaRPr lang="en-US" sz="5400" dirty="0"/>
          </a:p>
        </p:txBody>
      </p:sp>
      <p:sp>
        <p:nvSpPr>
          <p:cNvPr id="54" name="TextBox 53"/>
          <p:cNvSpPr txBox="1"/>
          <p:nvPr/>
        </p:nvSpPr>
        <p:spPr>
          <a:xfrm>
            <a:off x="152400" y="5232737"/>
            <a:ext cx="1752600" cy="1015663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ইযহার</a:t>
            </a:r>
            <a:endParaRPr lang="en-US" sz="6000" dirty="0"/>
          </a:p>
        </p:txBody>
      </p:sp>
      <p:sp>
        <p:nvSpPr>
          <p:cNvPr id="55" name="TextBox 54"/>
          <p:cNvSpPr txBox="1"/>
          <p:nvPr/>
        </p:nvSpPr>
        <p:spPr>
          <a:xfrm>
            <a:off x="4648200" y="1792069"/>
            <a:ext cx="40386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গোপন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পড়া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648200" y="3505200"/>
            <a:ext cx="40386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মিলিয়ে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পড়া</a:t>
            </a:r>
            <a:endParaRPr lang="en-US" sz="6000" dirty="0"/>
          </a:p>
        </p:txBody>
      </p:sp>
      <p:sp>
        <p:nvSpPr>
          <p:cNvPr id="57" name="TextBox 56"/>
          <p:cNvSpPr txBox="1"/>
          <p:nvPr/>
        </p:nvSpPr>
        <p:spPr>
          <a:xfrm>
            <a:off x="4724400" y="5297269"/>
            <a:ext cx="39624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স্পষ্ট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পড়া</a:t>
            </a:r>
            <a:endParaRPr lang="en-US" sz="6000" dirty="0"/>
          </a:p>
        </p:txBody>
      </p:sp>
      <p:pic>
        <p:nvPicPr>
          <p:cNvPr id="27" name="Picture 26" descr="shish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1447800"/>
            <a:ext cx="1752600" cy="1472328"/>
          </a:xfrm>
          <a:prstGeom prst="rect">
            <a:avLst/>
          </a:prstGeom>
        </p:spPr>
      </p:pic>
      <p:pic>
        <p:nvPicPr>
          <p:cNvPr id="28" name="Picture 27" descr="imag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201" y="3133725"/>
            <a:ext cx="1828800" cy="1514475"/>
          </a:xfrm>
          <a:prstGeom prst="rect">
            <a:avLst/>
          </a:prstGeom>
        </p:spPr>
      </p:pic>
      <p:pic>
        <p:nvPicPr>
          <p:cNvPr id="29" name="Picture 28" descr="images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200" y="4800601"/>
            <a:ext cx="1828800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2" grpId="0" animBg="1"/>
      <p:bldP spid="53" grpId="0" animBg="1"/>
      <p:bldP spid="54" grpId="0" animBg="1"/>
      <p:bldP spid="55" grpId="1" animBg="1"/>
      <p:bldP spid="56" grpId="0" animBg="1"/>
      <p:bldP spid="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941148" y="3899938"/>
            <a:ext cx="339494" cy="397144"/>
            <a:chOff x="1766887" y="281844"/>
            <a:chExt cx="339494" cy="397144"/>
          </a:xfrm>
        </p:grpSpPr>
        <p:sp>
          <p:nvSpPr>
            <p:cNvPr id="5" name="Right Arrow 4"/>
            <p:cNvSpPr/>
            <p:nvPr/>
          </p:nvSpPr>
          <p:spPr>
            <a:xfrm>
              <a:off x="1766887" y="281844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ight Arrow 6"/>
            <p:cNvSpPr/>
            <p:nvPr/>
          </p:nvSpPr>
          <p:spPr>
            <a:xfrm>
              <a:off x="1766887" y="361273"/>
              <a:ext cx="237646" cy="238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935790" y="5493210"/>
            <a:ext cx="339494" cy="397144"/>
            <a:chOff x="1766887" y="281844"/>
            <a:chExt cx="339494" cy="397144"/>
          </a:xfrm>
        </p:grpSpPr>
        <p:sp>
          <p:nvSpPr>
            <p:cNvPr id="8" name="Right Arrow 7"/>
            <p:cNvSpPr/>
            <p:nvPr/>
          </p:nvSpPr>
          <p:spPr>
            <a:xfrm>
              <a:off x="1766887" y="281844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ight Arrow 6"/>
            <p:cNvSpPr/>
            <p:nvPr/>
          </p:nvSpPr>
          <p:spPr>
            <a:xfrm>
              <a:off x="1766887" y="361273"/>
              <a:ext cx="237646" cy="238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905000" y="2226050"/>
            <a:ext cx="339494" cy="397144"/>
            <a:chOff x="1766887" y="281844"/>
            <a:chExt cx="339494" cy="397144"/>
          </a:xfrm>
        </p:grpSpPr>
        <p:sp>
          <p:nvSpPr>
            <p:cNvPr id="11" name="Right Arrow 10"/>
            <p:cNvSpPr/>
            <p:nvPr/>
          </p:nvSpPr>
          <p:spPr>
            <a:xfrm>
              <a:off x="1766887" y="281844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ight Arrow 6"/>
            <p:cNvSpPr/>
            <p:nvPr/>
          </p:nvSpPr>
          <p:spPr>
            <a:xfrm>
              <a:off x="1766887" y="361273"/>
              <a:ext cx="237646" cy="238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52400" y="2004927"/>
            <a:ext cx="1676400" cy="923330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ইখফা</a:t>
            </a:r>
            <a:endParaRPr lang="en-US" sz="5400" dirty="0"/>
          </a:p>
        </p:txBody>
      </p:sp>
      <p:sp>
        <p:nvSpPr>
          <p:cNvPr id="14" name="TextBox 13"/>
          <p:cNvSpPr txBox="1"/>
          <p:nvPr/>
        </p:nvSpPr>
        <p:spPr>
          <a:xfrm>
            <a:off x="152400" y="3664528"/>
            <a:ext cx="1752600" cy="92333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ইদগাম</a:t>
            </a:r>
            <a:endParaRPr lang="en-US" sz="5400" dirty="0"/>
          </a:p>
        </p:txBody>
      </p:sp>
      <p:sp>
        <p:nvSpPr>
          <p:cNvPr id="15" name="TextBox 14"/>
          <p:cNvSpPr txBox="1"/>
          <p:nvPr/>
        </p:nvSpPr>
        <p:spPr>
          <a:xfrm>
            <a:off x="152400" y="5232737"/>
            <a:ext cx="1752600" cy="1015663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ইযহার</a:t>
            </a:r>
            <a:endParaRPr lang="en-US" sz="6000" dirty="0"/>
          </a:p>
        </p:txBody>
      </p:sp>
      <p:sp>
        <p:nvSpPr>
          <p:cNvPr id="16" name="TextBox 15"/>
          <p:cNvSpPr txBox="1"/>
          <p:nvPr/>
        </p:nvSpPr>
        <p:spPr>
          <a:xfrm>
            <a:off x="1981200" y="304800"/>
            <a:ext cx="5029200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ইখফা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ইদগাম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ইযহার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হরফ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উদাহরণ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16" descr="ba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937657"/>
            <a:ext cx="1295400" cy="1110343"/>
          </a:xfrm>
          <a:prstGeom prst="rect">
            <a:avLst/>
          </a:prstGeom>
        </p:spPr>
      </p:pic>
      <p:pic>
        <p:nvPicPr>
          <p:cNvPr id="18" name="Picture 17" descr="mim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3657600"/>
            <a:ext cx="1447800" cy="921328"/>
          </a:xfrm>
          <a:prstGeom prst="rect">
            <a:avLst/>
          </a:prstGeom>
        </p:spPr>
      </p:pic>
      <p:pic>
        <p:nvPicPr>
          <p:cNvPr id="19" name="Picture 18" descr="others.png"/>
          <p:cNvPicPr>
            <a:picLocks noChangeAspect="1"/>
          </p:cNvPicPr>
          <p:nvPr/>
        </p:nvPicPr>
        <p:blipFill>
          <a:blip r:embed="rId4"/>
          <a:srcRect l="19440" t="11548" r="17263" b="16715"/>
          <a:stretch>
            <a:fillRect/>
          </a:stretch>
        </p:blipFill>
        <p:spPr>
          <a:xfrm>
            <a:off x="2612571" y="5334000"/>
            <a:ext cx="1197429" cy="7620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572000" y="2090057"/>
            <a:ext cx="1981200" cy="6858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858000" y="2090057"/>
            <a:ext cx="1981200" cy="685800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572000" y="3740728"/>
            <a:ext cx="4419600" cy="685800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572000" y="5334000"/>
            <a:ext cx="2209800" cy="685800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858000" y="5334000"/>
            <a:ext cx="2209800" cy="685800"/>
          </a:xfrm>
          <a:prstGeom prst="rect">
            <a:avLst/>
          </a:prstGeom>
          <a:blipFill>
            <a:blip r:embed="rId9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4074748" y="3883688"/>
            <a:ext cx="339494" cy="397144"/>
            <a:chOff x="1766887" y="281844"/>
            <a:chExt cx="339494" cy="397144"/>
          </a:xfrm>
        </p:grpSpPr>
        <p:sp>
          <p:nvSpPr>
            <p:cNvPr id="27" name="Right Arrow 26"/>
            <p:cNvSpPr/>
            <p:nvPr/>
          </p:nvSpPr>
          <p:spPr>
            <a:xfrm>
              <a:off x="1766887" y="281844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ight Arrow 6"/>
            <p:cNvSpPr/>
            <p:nvPr/>
          </p:nvSpPr>
          <p:spPr>
            <a:xfrm>
              <a:off x="1766887" y="361273"/>
              <a:ext cx="237646" cy="238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069390" y="5476960"/>
            <a:ext cx="339494" cy="397144"/>
            <a:chOff x="1766887" y="281844"/>
            <a:chExt cx="339494" cy="397144"/>
          </a:xfrm>
        </p:grpSpPr>
        <p:sp>
          <p:nvSpPr>
            <p:cNvPr id="30" name="Right Arrow 29"/>
            <p:cNvSpPr/>
            <p:nvPr/>
          </p:nvSpPr>
          <p:spPr>
            <a:xfrm>
              <a:off x="1766887" y="281844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ight Arrow 6"/>
            <p:cNvSpPr/>
            <p:nvPr/>
          </p:nvSpPr>
          <p:spPr>
            <a:xfrm>
              <a:off x="1766887" y="361273"/>
              <a:ext cx="237646" cy="238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038600" y="2209800"/>
            <a:ext cx="339494" cy="397144"/>
            <a:chOff x="1766887" y="281844"/>
            <a:chExt cx="339494" cy="397144"/>
          </a:xfrm>
        </p:grpSpPr>
        <p:sp>
          <p:nvSpPr>
            <p:cNvPr id="33" name="Right Arrow 32"/>
            <p:cNvSpPr/>
            <p:nvPr/>
          </p:nvSpPr>
          <p:spPr>
            <a:xfrm>
              <a:off x="1766887" y="281844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Right Arrow 6"/>
            <p:cNvSpPr/>
            <p:nvPr/>
          </p:nvSpPr>
          <p:spPr>
            <a:xfrm>
              <a:off x="1766887" y="361273"/>
              <a:ext cx="237646" cy="238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20" grpId="0" animBg="1"/>
      <p:bldP spid="21" grpId="0" animBg="1"/>
      <p:bldP spid="22" grpId="0" animBg="1"/>
      <p:bldP spid="23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38400" y="533400"/>
            <a:ext cx="3657600" cy="685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dirty="0" err="1" smtClean="0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5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0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85800" y="1295400"/>
            <a:ext cx="7848600" cy="5410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ইখফা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হরফ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  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উদাহরণ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kumimoji="0" lang="en-US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274320" lvl="0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ইদগাম</a:t>
            </a:r>
            <a:r>
              <a:rPr kumimoji="0" lang="en-US" sz="5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এর</a:t>
            </a:r>
            <a:r>
              <a:rPr kumimoji="0" lang="en-US" sz="5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হরফ</a:t>
            </a:r>
            <a:r>
              <a:rPr kumimoji="0" lang="en-US" sz="5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কয়টি</a:t>
            </a:r>
            <a:r>
              <a:rPr kumimoji="0" lang="en-US" sz="5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উদাহরণ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kumimoji="0" lang="en-US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274320" lvl="0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ইযহার</a:t>
            </a:r>
            <a:r>
              <a:rPr kumimoji="0" lang="en-US" sz="5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এর</a:t>
            </a:r>
            <a:r>
              <a:rPr kumimoji="0" lang="en-US" sz="5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হরফ</a:t>
            </a:r>
            <a:r>
              <a:rPr kumimoji="0" lang="en-US" sz="5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কয়টি</a:t>
            </a:r>
            <a:r>
              <a:rPr kumimoji="0" lang="en-US" sz="5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ও </a:t>
            </a:r>
            <a:r>
              <a:rPr kumimoji="0" lang="en-US" sz="5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কি</a:t>
            </a:r>
            <a:r>
              <a:rPr kumimoji="0" lang="en-US" sz="5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কি</a:t>
            </a:r>
            <a:r>
              <a:rPr kumimoji="0" lang="en-US" sz="5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?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উদাহরণ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kumimoji="0" lang="en-US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628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14800" y="3267075"/>
          <a:ext cx="914400" cy="771525"/>
        </p:xfrm>
        <a:graphic>
          <a:graphicData uri="http://schemas.openxmlformats.org/presentationml/2006/ole">
            <p:oleObj spid="_x0000_s1027" name="Packager Shell Object" showAsIcon="1" r:id="rId3" imgW="914400" imgH="771480" progId="Package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19200" y="990600"/>
            <a:ext cx="6477000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কুরআন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অনুশীলন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3657600" cy="9906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8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382000" cy="3962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মীম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সাকিন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মীম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সাকিন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পড়ার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নিয়ম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ইদগাম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বোঝ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ইখফা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ইদগামের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মিল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মীম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সাকিন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কখন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স্পষ্ট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পড়তে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887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228600"/>
            <a:ext cx="4267200" cy="13716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75444" y="2514600"/>
          <a:ext cx="7654156" cy="3751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8914"/>
                <a:gridCol w="1828104"/>
                <a:gridCol w="1321023"/>
                <a:gridCol w="1426115"/>
              </a:tblGrid>
              <a:tr h="49349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solidFill>
                            <a:schemeClr val="bg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NikoshBAN" pitchFamily="2" charset="0"/>
                          <a:cs typeface="NikoshBAN" pitchFamily="2" charset="0"/>
                        </a:rPr>
                        <a:t>/</a:t>
                      </a:r>
                      <a:r>
                        <a:rPr lang="en-US" sz="4000" dirty="0" err="1" smtClean="0">
                          <a:solidFill>
                            <a:schemeClr val="bg1"/>
                          </a:solidFill>
                          <a:latin typeface="NikoshBAN" pitchFamily="2" charset="0"/>
                          <a:cs typeface="NikoshBAN" pitchFamily="2" charset="0"/>
                        </a:rPr>
                        <a:t>নাম</a:t>
                      </a:r>
                      <a:endParaRPr lang="en-US" sz="4000" dirty="0">
                        <a:solidFill>
                          <a:schemeClr val="bg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solidFill>
                            <a:schemeClr val="bg1"/>
                          </a:solidFill>
                          <a:latin typeface="NikoshBAN" pitchFamily="2" charset="0"/>
                          <a:cs typeface="NikoshBAN" pitchFamily="2" charset="0"/>
                        </a:rPr>
                        <a:t>ইদগাম</a:t>
                      </a:r>
                      <a:endParaRPr lang="en-US" sz="4000" dirty="0">
                        <a:solidFill>
                          <a:schemeClr val="bg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solidFill>
                            <a:schemeClr val="bg1"/>
                          </a:solidFill>
                          <a:latin typeface="NikoshBAN" pitchFamily="2" charset="0"/>
                          <a:cs typeface="NikoshBAN" pitchFamily="2" charset="0"/>
                        </a:rPr>
                        <a:t>ইখফা</a:t>
                      </a:r>
                      <a:endParaRPr lang="en-US" sz="4000" dirty="0">
                        <a:solidFill>
                          <a:schemeClr val="bg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solidFill>
                            <a:schemeClr val="bg1"/>
                          </a:solidFill>
                          <a:latin typeface="NikoshBAN" pitchFamily="2" charset="0"/>
                          <a:cs typeface="NikoshBAN" pitchFamily="2" charset="0"/>
                        </a:rPr>
                        <a:t>ইযহার</a:t>
                      </a:r>
                      <a:endParaRPr lang="en-US" sz="4000" dirty="0">
                        <a:solidFill>
                          <a:schemeClr val="bg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</a:tr>
              <a:tr h="76272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NikoshBAN" pitchFamily="2" charset="0"/>
                          <a:cs typeface="NikoshBAN" pitchFamily="2" charset="0"/>
                        </a:rPr>
                        <a:t>অর্থ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</a:tr>
              <a:tr h="76272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NikoshBAN" pitchFamily="2" charset="0"/>
                          <a:cs typeface="NikoshBAN" pitchFamily="2" charset="0"/>
                        </a:rPr>
                        <a:t>সঙ্গা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</a:tr>
              <a:tr h="76272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NikoshBAN" pitchFamily="2" charset="0"/>
                          <a:cs typeface="NikoshBAN" pitchFamily="2" charset="0"/>
                        </a:rPr>
                        <a:t>হরফ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</a:tr>
              <a:tr h="76272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NikoshBAN" pitchFamily="2" charset="0"/>
                          <a:cs typeface="NikoshBAN" pitchFamily="2" charset="0"/>
                        </a:rPr>
                        <a:t>গুন্না</a:t>
                      </a:r>
                      <a:r>
                        <a:rPr lang="en-US" sz="40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4000" dirty="0" err="1" smtClean="0">
                          <a:latin typeface="NikoshBAN" pitchFamily="2" charset="0"/>
                          <a:cs typeface="NikoshBAN" pitchFamily="2" charset="0"/>
                        </a:rPr>
                        <a:t>করে</a:t>
                      </a:r>
                      <a:r>
                        <a:rPr lang="en-US" sz="40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পড়া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00400" y="1091625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বাড়ির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কাজ</a:t>
            </a:r>
            <a:endParaRPr lang="en-US" sz="3200" dirty="0" smtClean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19400" y="1701225"/>
            <a:ext cx="312420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ছকটি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পূরণ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378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101016"/>
            <a:ext cx="5105400" cy="4452184"/>
          </a:xfrm>
          <a:prstGeom prst="rect">
            <a:avLst/>
          </a:prstGeom>
        </p:spPr>
      </p:pic>
      <p:sp>
        <p:nvSpPr>
          <p:cNvPr id="3" name="Flowchart: Punched Tape 2"/>
          <p:cNvSpPr/>
          <p:nvPr/>
        </p:nvSpPr>
        <p:spPr>
          <a:xfrm>
            <a:off x="1828800" y="381000"/>
            <a:ext cx="5410200" cy="1600200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সকলকে</a:t>
            </a:r>
            <a:endParaRPr lang="en-US" sz="6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81200" y="2362200"/>
            <a:ext cx="5105400" cy="3886200"/>
          </a:xfrm>
          <a:prstGeom prst="rect">
            <a:avLst/>
          </a:prstGeom>
          <a:noFill/>
        </p:spPr>
        <p:txBody>
          <a:bodyPr wrap="square" rtlCol="0">
            <a:prstTxWarp prst="textButtonPour">
              <a:avLst/>
            </a:prstTxWarp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আস</a:t>
            </a:r>
            <a:r>
              <a:rPr lang="en-US" sz="72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7200" dirty="0" err="1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সালামু</a:t>
            </a:r>
            <a:r>
              <a:rPr lang="en-US" sz="72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8000" dirty="0" err="1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আলাইকুম</a:t>
            </a:r>
            <a:endParaRPr lang="en-US" sz="8000" dirty="0" smtClean="0">
              <a:solidFill>
                <a:srgbClr val="FFFF00"/>
              </a:solidFill>
              <a:latin typeface="Nikosh" pitchFamily="2" charset="0"/>
              <a:cs typeface="Nikosh" pitchFamily="2" charset="0"/>
            </a:endParaRPr>
          </a:p>
          <a:p>
            <a:pPr algn="ctr"/>
            <a:r>
              <a:rPr lang="en-US" sz="8000" dirty="0" err="1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ওয়া</a:t>
            </a:r>
            <a:r>
              <a:rPr lang="en-US" sz="80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8000" dirty="0" err="1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রাহমাতুল্লহ</a:t>
            </a:r>
            <a:endParaRPr lang="en-US" sz="8000" dirty="0">
              <a:solidFill>
                <a:srgbClr val="FFFF00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565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981200" y="304800"/>
            <a:ext cx="6966098" cy="6248400"/>
            <a:chOff x="1981200" y="304800"/>
            <a:chExt cx="6966098" cy="6248400"/>
          </a:xfrm>
        </p:grpSpPr>
        <p:sp>
          <p:nvSpPr>
            <p:cNvPr id="2" name="Oval 1"/>
            <p:cNvSpPr/>
            <p:nvPr/>
          </p:nvSpPr>
          <p:spPr>
            <a:xfrm>
              <a:off x="2004237" y="304800"/>
              <a:ext cx="5715000" cy="1600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err="1" smtClean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lang="en-US" sz="6000" dirty="0" smtClean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6000" dirty="0" err="1" smtClean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en-US" sz="60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1981200" y="2209800"/>
              <a:ext cx="0" cy="4237961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" name="Rectangle 5"/>
            <p:cNvSpPr/>
            <p:nvPr/>
          </p:nvSpPr>
          <p:spPr>
            <a:xfrm>
              <a:off x="2133600" y="1981200"/>
              <a:ext cx="6813698" cy="45720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4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মোঃ</a:t>
              </a:r>
              <a:r>
                <a: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মিজানুর</a:t>
              </a:r>
              <a:r>
                <a: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রহমান</a:t>
              </a:r>
              <a:r>
                <a: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r>
                <a:rPr lang="en-US" sz="4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সহকারি</a:t>
              </a:r>
              <a:r>
                <a: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r>
                <a:rPr lang="en-US" sz="4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নারিকেলি</a:t>
              </a:r>
              <a:r>
                <a: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উচ্চ</a:t>
              </a:r>
              <a:r>
                <a: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বিদ্যালয়</a:t>
              </a:r>
              <a:r>
                <a: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,</a:t>
              </a:r>
            </a:p>
            <a:p>
              <a:r>
                <a:rPr lang="en-US" sz="4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জামালপুর</a:t>
              </a:r>
              <a:r>
                <a: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সদর</a:t>
              </a:r>
              <a:r>
                <a: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4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জামালপুর</a:t>
              </a:r>
              <a:r>
                <a: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।</a:t>
              </a:r>
            </a:p>
            <a:p>
              <a:r>
                <a:rPr lang="en-US" sz="4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মোবাইল</a:t>
              </a:r>
              <a:r>
                <a: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নম্বর</a:t>
              </a:r>
              <a:r>
                <a: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- ০১৯২২৩৪৯০২৫</a:t>
              </a:r>
            </a:p>
            <a:p>
              <a:r>
                <a:rPr lang="en-US" sz="2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ই-মেইল-mdmizanurrahman410</a:t>
              </a:r>
              <a:r>
                <a:rPr lang="en-US" sz="2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@gmail.com</a:t>
              </a:r>
              <a:endPara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7" name="Picture 6" descr="I red p.jpg"/>
          <p:cNvPicPr>
            <a:picLocks noChangeAspect="1"/>
          </p:cNvPicPr>
          <p:nvPr/>
        </p:nvPicPr>
        <p:blipFill>
          <a:blip r:embed="rId2" cstate="print">
            <a:lum bright="30000" contrast="40000"/>
          </a:blip>
          <a:stretch>
            <a:fillRect/>
          </a:stretch>
        </p:blipFill>
        <p:spPr>
          <a:xfrm>
            <a:off x="152400" y="2895600"/>
            <a:ext cx="1600200" cy="1981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32754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52400" y="228600"/>
            <a:ext cx="8839200" cy="6324600"/>
            <a:chOff x="152400" y="228600"/>
            <a:chExt cx="8839200" cy="6324600"/>
          </a:xfrm>
        </p:grpSpPr>
        <p:sp>
          <p:nvSpPr>
            <p:cNvPr id="2" name="Left-Right Arrow 1"/>
            <p:cNvSpPr/>
            <p:nvPr/>
          </p:nvSpPr>
          <p:spPr>
            <a:xfrm>
              <a:off x="1828800" y="228600"/>
              <a:ext cx="5334000" cy="1676400"/>
            </a:xfrm>
            <a:prstGeom prst="left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dirty="0" err="1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পাঠ</a:t>
              </a:r>
              <a:r>
                <a:rPr lang="en-US" sz="7200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7200" dirty="0" err="1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en-US" sz="7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2383464" y="2133600"/>
              <a:ext cx="173665" cy="44196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 w="57150"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2667000" y="2133600"/>
              <a:ext cx="6324600" cy="441960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400" dirty="0" err="1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শ্রেণি</a:t>
              </a:r>
              <a:r>
                <a:rPr lang="en-US" sz="4400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: 8ম      </a:t>
              </a:r>
              <a:r>
                <a:rPr lang="en-US" sz="4400" dirty="0" err="1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শাখা</a:t>
              </a:r>
              <a:r>
                <a:rPr lang="en-US" sz="4400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: ক</a:t>
              </a:r>
            </a:p>
            <a:p>
              <a:r>
                <a:rPr lang="en-US" sz="4400" dirty="0" err="1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শিক্ষার্থী</a:t>
              </a:r>
              <a:r>
                <a:rPr lang="en-US" sz="4400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: ৪২</a:t>
              </a:r>
            </a:p>
            <a:p>
              <a:r>
                <a:rPr lang="en-US" sz="4400" dirty="0" err="1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বিষয়</a:t>
              </a:r>
              <a:r>
                <a:rPr lang="en-US" sz="4400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: </a:t>
              </a:r>
              <a:r>
                <a:rPr lang="en-US" sz="4400" dirty="0" err="1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ইসলাম</a:t>
              </a:r>
              <a:r>
                <a:rPr lang="en-US" sz="4400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ও </a:t>
              </a:r>
              <a:r>
                <a:rPr lang="en-US" sz="4400" dirty="0" err="1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নৈতিক</a:t>
              </a:r>
              <a:r>
                <a:rPr lang="en-US" sz="4400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dirty="0" err="1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শিক্ষা</a:t>
              </a:r>
              <a:endPara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4400" dirty="0" err="1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পিরিয়ড</a:t>
              </a:r>
              <a:r>
                <a:rPr lang="en-US" sz="4400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- ৫ম</a:t>
              </a:r>
            </a:p>
            <a:p>
              <a:r>
                <a:rPr lang="en-US" sz="4400" dirty="0" err="1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সময়</a:t>
              </a:r>
              <a:r>
                <a:rPr lang="en-US" sz="4400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: ৫০ </a:t>
              </a:r>
              <a:r>
                <a:rPr lang="en-US" sz="4400" dirty="0" err="1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মিনিট</a:t>
              </a:r>
              <a:endPara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4400" dirty="0" err="1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তারিখ</a:t>
              </a:r>
              <a:r>
                <a:rPr lang="en-US" sz="4400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: ২৩ এপ্রিল,২০১৯ </a:t>
              </a:r>
              <a:r>
                <a:rPr lang="en-US" sz="4400" dirty="0" err="1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খ্রিস্টাব্দ</a:t>
              </a:r>
              <a:endParaRPr lang="en-US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52400" y="2667000"/>
              <a:ext cx="2133600" cy="304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6688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rabic_Mi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600200"/>
            <a:ext cx="4267200" cy="481126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209800" y="609600"/>
            <a:ext cx="4876800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দেখ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85800" y="5715000"/>
            <a:ext cx="3657600" cy="990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আরবি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বর্ণমালা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5800" y="1981200"/>
            <a:ext cx="3657600" cy="35814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-Shape 19"/>
          <p:cNvSpPr/>
          <p:nvPr/>
        </p:nvSpPr>
        <p:spPr>
          <a:xfrm rot="8091949">
            <a:off x="6055901" y="2270489"/>
            <a:ext cx="994601" cy="945257"/>
          </a:xfrm>
          <a:prstGeom prst="corner">
            <a:avLst>
              <a:gd name="adj1" fmla="val 15808"/>
              <a:gd name="adj2" fmla="val 145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648200" y="5715000"/>
            <a:ext cx="3657600" cy="990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মিম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সাকিন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697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5" grpId="0" animBg="1"/>
      <p:bldP spid="18" grpId="0" animBg="1"/>
      <p:bldP spid="20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/>
          <p:cNvSpPr/>
          <p:nvPr/>
        </p:nvSpPr>
        <p:spPr>
          <a:xfrm>
            <a:off x="2438400" y="76200"/>
            <a:ext cx="4495800" cy="1242237"/>
          </a:xfrm>
          <a:prstGeom prst="wave">
            <a:avLst>
              <a:gd name="adj1" fmla="val 12500"/>
              <a:gd name="adj2" fmla="val -1822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পাঠ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219200" y="1219200"/>
            <a:ext cx="6858000" cy="5562600"/>
            <a:chOff x="1219200" y="1676400"/>
            <a:chExt cx="6858000" cy="5099050"/>
          </a:xfrm>
        </p:grpSpPr>
        <p:sp>
          <p:nvSpPr>
            <p:cNvPr id="6" name="Rectangle 5"/>
            <p:cNvSpPr/>
            <p:nvPr/>
          </p:nvSpPr>
          <p:spPr>
            <a:xfrm>
              <a:off x="1752600" y="1676400"/>
              <a:ext cx="5791200" cy="1981200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1219200" y="3733800"/>
              <a:ext cx="6858000" cy="3041650"/>
              <a:chOff x="1219200" y="3733800"/>
              <a:chExt cx="6858000" cy="3041650"/>
            </a:xfrm>
          </p:grpSpPr>
          <p:sp>
            <p:nvSpPr>
              <p:cNvPr id="9" name="Hexagon 8"/>
              <p:cNvSpPr/>
              <p:nvPr/>
            </p:nvSpPr>
            <p:spPr>
              <a:xfrm>
                <a:off x="1219200" y="3733800"/>
                <a:ext cx="6858000" cy="1905000"/>
              </a:xfrm>
              <a:prstGeom prst="hexagon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solidFill>
                  <a:srgbClr val="00B050"/>
                </a:solidFill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u="sng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752600" y="5784850"/>
                <a:ext cx="5791200" cy="990600"/>
              </a:xfrm>
              <a:prstGeom prst="rect">
                <a:avLst/>
              </a:prstGeom>
              <a:noFill/>
              <a:ln w="57150"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dirty="0" smtClean="0">
                    <a:latin typeface="Nikosh" pitchFamily="2" charset="0"/>
                    <a:cs typeface="Nikosh" pitchFamily="2" charset="0"/>
                  </a:rPr>
                  <a:t>অধ্যায়-৩,  পাঠ-৪</a:t>
                </a:r>
                <a:endParaRPr lang="en-US" sz="4800" dirty="0">
                  <a:latin typeface="Nikosh" pitchFamily="2" charset="0"/>
                  <a:cs typeface="Nikosh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24884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886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4000" b="1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000" b="1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b="1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4000" b="1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000" b="1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-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‘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মীম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সাকিন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’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মীম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সাকিন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পড়ার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নিয়মগুলো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ইযহার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ইদগাম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ইখফা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সঙ্গা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ইযহার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ইদগাম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ইখফা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হরফগুলো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চিহ্নিত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6" name="Oval 5"/>
          <p:cNvSpPr/>
          <p:nvPr/>
        </p:nvSpPr>
        <p:spPr>
          <a:xfrm>
            <a:off x="2286000" y="228600"/>
            <a:ext cx="4876800" cy="1219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426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10600" cy="990600"/>
          </a:xfrm>
        </p:spPr>
        <p:txBody>
          <a:bodyPr>
            <a:noAutofit/>
          </a:bodyPr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মীম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সাকিন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পরিচয়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4724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জযমযুক্ত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মীম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মীম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সাকিন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: </a:t>
            </a:r>
          </a:p>
        </p:txBody>
      </p:sp>
      <p:sp>
        <p:nvSpPr>
          <p:cNvPr id="6" name="Rectangle 5"/>
          <p:cNvSpPr/>
          <p:nvPr/>
        </p:nvSpPr>
        <p:spPr>
          <a:xfrm>
            <a:off x="1295400" y="2971800"/>
            <a:ext cx="1905000" cy="1524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038600" y="2971800"/>
            <a:ext cx="1295400" cy="1524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24600" y="2971800"/>
            <a:ext cx="1295400" cy="15240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mim1.png"/>
          <p:cNvPicPr>
            <a:picLocks noChangeAspect="1"/>
          </p:cNvPicPr>
          <p:nvPr/>
        </p:nvPicPr>
        <p:blipFill>
          <a:blip r:embed="rId5"/>
          <a:srcRect l="56420" r="29127" b="87013"/>
          <a:stretch>
            <a:fillRect/>
          </a:stretch>
        </p:blipFill>
        <p:spPr>
          <a:xfrm>
            <a:off x="2971800" y="2057400"/>
            <a:ext cx="228600" cy="15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6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228600" y="0"/>
          <a:ext cx="8686800" cy="678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381000" y="381000"/>
            <a:ext cx="2362200" cy="9462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ইযহার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52800" y="381000"/>
            <a:ext cx="2362200" cy="9462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ইদগাম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00800" y="381000"/>
            <a:ext cx="2362200" cy="946298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ইখফা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1C80927-D998-4AEA-BE1E-A4E76CBFC5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A1C80927-D998-4AEA-BE1E-A4E76CBFC5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51F3A51-2498-43F4-AF92-CD014B1C23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dgm id="{C51F3A51-2498-43F4-AF92-CD014B1C23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52A90F7-2A02-4F19-851C-08E588AAF0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952A90F7-2A02-4F19-851C-08E588AAF0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546B7D-F53C-4E87-975E-2D4D699C72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2000"/>
                                        <p:tgtEl>
                                          <p:spTgt spid="2">
                                            <p:graphicEl>
                                              <a:dgm id="{31546B7D-F53C-4E87-975E-2D4D699C72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E0B7E-CE37-495C-836E-E904A629CE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2">
                                            <p:graphicEl>
                                              <a:dgm id="{B2CE0B7E-CE37-495C-836E-E904A629CE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507F2BB-0E72-4D9C-9B92-2CBFCDE8C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2">
                                            <p:graphicEl>
                                              <a:dgm id="{8507F2BB-0E72-4D9C-9B92-2CBFCDE8C2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1AB30E-E29A-4F1A-BE6B-1E9E08E0D7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1" dur="2000"/>
                                        <p:tgtEl>
                                          <p:spTgt spid="2">
                                            <p:graphicEl>
                                              <a:dgm id="{681AB30E-E29A-4F1A-BE6B-1E9E08E0D7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lvlOne"/>
        </p:bldSub>
      </p:bldGraphic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533400"/>
            <a:ext cx="3048000" cy="94456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একক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কাজ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676400"/>
            <a:ext cx="6781800" cy="4724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মীম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সাকিন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মীম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সাকিন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পড়ার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নিয়ম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মীম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সাকিন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পড়ার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নিয়মগুলো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NikoshBAN">
      <a:majorFont>
        <a:latin typeface="NikoshBAN"/>
        <a:ea typeface=""/>
        <a:cs typeface=""/>
      </a:majorFont>
      <a:minorFont>
        <a:latin typeface="NikoshBAN"/>
        <a:ea typeface=""/>
        <a:cs typeface="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1807</TotalTime>
  <Words>292</Words>
  <Application>Microsoft Office PowerPoint</Application>
  <PresentationFormat>On-screen Show (4:3)</PresentationFormat>
  <Paragraphs>77</Paragraphs>
  <Slides>16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Flow</vt:lpstr>
      <vt:lpstr>Package</vt:lpstr>
      <vt:lpstr>Slide 1</vt:lpstr>
      <vt:lpstr>Slide 2</vt:lpstr>
      <vt:lpstr>Slide 3</vt:lpstr>
      <vt:lpstr>Slide 4</vt:lpstr>
      <vt:lpstr>Slide 5</vt:lpstr>
      <vt:lpstr>Slide 6</vt:lpstr>
      <vt:lpstr>মীম সাকিন এর পরিচয়</vt:lpstr>
      <vt:lpstr>Slide 8</vt:lpstr>
      <vt:lpstr>একক কাজ</vt:lpstr>
      <vt:lpstr>Slide 10</vt:lpstr>
      <vt:lpstr>Slide 11</vt:lpstr>
      <vt:lpstr>Slide 12</vt:lpstr>
      <vt:lpstr>Slide 13</vt:lpstr>
      <vt:lpstr>মূল্যায়ন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CGTHS</dc:creator>
  <cp:lastModifiedBy>HP LAPTOP</cp:lastModifiedBy>
  <cp:revision>256</cp:revision>
  <dcterms:created xsi:type="dcterms:W3CDTF">2006-08-16T00:00:00Z</dcterms:created>
  <dcterms:modified xsi:type="dcterms:W3CDTF">2019-04-23T08:53:00Z</dcterms:modified>
</cp:coreProperties>
</file>