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71" r:id="rId5"/>
    <p:sldId id="260" r:id="rId6"/>
    <p:sldId id="282" r:id="rId7"/>
    <p:sldId id="273" r:id="rId8"/>
    <p:sldId id="272" r:id="rId9"/>
    <p:sldId id="274" r:id="rId10"/>
    <p:sldId id="275" r:id="rId11"/>
    <p:sldId id="280" r:id="rId12"/>
    <p:sldId id="276" r:id="rId13"/>
    <p:sldId id="281" r:id="rId14"/>
    <p:sldId id="277" r:id="rId15"/>
    <p:sldId id="278" r:id="rId16"/>
    <p:sldId id="283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82" autoAdjust="0"/>
    <p:restoredTop sz="82138" autoAdjust="0"/>
  </p:normalViewPr>
  <p:slideViewPr>
    <p:cSldViewPr snapToGrid="0">
      <p:cViewPr varScale="1">
        <p:scale>
          <a:sx n="56" d="100"/>
          <a:sy n="56" d="100"/>
        </p:scale>
        <p:origin x="16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9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1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9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4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7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BADD-831F-49C4-B74C-9A62076639C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" y="-64120"/>
            <a:ext cx="11753386" cy="6420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9200E7-D5BA-44A8-8590-CAEB76B7368A}"/>
              </a:ext>
            </a:extLst>
          </p:cNvPr>
          <p:cNvSpPr txBox="1"/>
          <p:nvPr/>
        </p:nvSpPr>
        <p:spPr>
          <a:xfrm>
            <a:off x="2260121" y="1276709"/>
            <a:ext cx="6676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184605"/>
              </p:ext>
            </p:extLst>
          </p:nvPr>
        </p:nvGraphicFramePr>
        <p:xfrm>
          <a:off x="2500353" y="584775"/>
          <a:ext cx="6086088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696">
                  <a:extLst>
                    <a:ext uri="{9D8B030D-6E8A-4147-A177-3AD203B41FA5}">
                      <a16:colId xmlns:a16="http://schemas.microsoft.com/office/drawing/2014/main" val="756282778"/>
                    </a:ext>
                  </a:extLst>
                </a:gridCol>
                <a:gridCol w="2028696">
                  <a:extLst>
                    <a:ext uri="{9D8B030D-6E8A-4147-A177-3AD203B41FA5}">
                      <a16:colId xmlns:a16="http://schemas.microsoft.com/office/drawing/2014/main" val="1935442909"/>
                    </a:ext>
                  </a:extLst>
                </a:gridCol>
                <a:gridCol w="2028696">
                  <a:extLst>
                    <a:ext uri="{9D8B030D-6E8A-4147-A177-3AD203B41FA5}">
                      <a16:colId xmlns:a16="http://schemas.microsoft.com/office/drawing/2014/main" val="616322442"/>
                    </a:ext>
                  </a:extLst>
                </a:gridCol>
              </a:tblGrid>
              <a:tr h="66641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মাস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দিনের সংখ্যা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3379"/>
                  </a:ext>
                </a:extLst>
              </a:tr>
              <a:tr h="4346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জানুয়ারি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86879"/>
                  </a:ext>
                </a:extLst>
              </a:tr>
              <a:tr h="4346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ফেব্রুয়ারি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88926"/>
                  </a:ext>
                </a:extLst>
              </a:tr>
              <a:tr h="4346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50043"/>
                  </a:ext>
                </a:extLst>
              </a:tr>
              <a:tr h="4346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252999"/>
                  </a:ext>
                </a:extLst>
              </a:tr>
              <a:tr h="4346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264012"/>
                  </a:ext>
                </a:extLst>
              </a:tr>
              <a:tr h="4346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9932"/>
                  </a:ext>
                </a:extLst>
              </a:tr>
              <a:tr h="4346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353502"/>
                  </a:ext>
                </a:extLst>
              </a:tr>
              <a:tr h="4346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আগস্ট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45789"/>
                  </a:ext>
                </a:extLst>
              </a:tr>
              <a:tr h="4346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সেপ্টেম্বর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634292"/>
                  </a:ext>
                </a:extLst>
              </a:tr>
              <a:tr h="4346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অক্টোবর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09424"/>
                  </a:ext>
                </a:extLst>
              </a:tr>
              <a:tr h="4346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নভেম্বর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218741"/>
                  </a:ext>
                </a:extLst>
              </a:tr>
              <a:tr h="4346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ডিসেম্বর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941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0039" y="0"/>
            <a:ext cx="62267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2019সালের </a:t>
            </a:r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 ক্যালেন্ডার</a:t>
            </a:r>
            <a:endParaRPr lang="en-US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09807"/>
            <a:ext cx="11987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cs typeface="NikoshBAN" panose="02000000000000000000" pitchFamily="2" charset="0"/>
              </a:rPr>
              <a:t>দলীয় কাজঃ</a:t>
            </a:r>
          </a:p>
          <a:p>
            <a:pPr algn="ctr"/>
            <a:r>
              <a:rPr lang="bn-IN" sz="6000" dirty="0">
                <a:cs typeface="NikoshBAN" panose="02000000000000000000" pitchFamily="2" charset="0"/>
              </a:rPr>
              <a:t>সবাই মিলে প্রশ্নের উত্তরগুলো বের কর</a:t>
            </a:r>
            <a:r>
              <a:rPr lang="en-US" sz="6000" dirty="0">
                <a:cs typeface="NikoshBAN" panose="02000000000000000000" pitchFamily="2" charset="0"/>
              </a:rPr>
              <a:t> </a:t>
            </a:r>
            <a:r>
              <a:rPr lang="en-US" sz="6000" dirty="0" err="1">
                <a:cs typeface="NikoshBAN" panose="02000000000000000000" pitchFamily="2" charset="0"/>
              </a:rPr>
              <a:t>এবং</a:t>
            </a:r>
            <a:r>
              <a:rPr lang="en-US" sz="6000" dirty="0">
                <a:cs typeface="NikoshBAN" panose="02000000000000000000" pitchFamily="2" charset="0"/>
              </a:rPr>
              <a:t> </a:t>
            </a:r>
            <a:r>
              <a:rPr lang="en-US" sz="6000" dirty="0" err="1">
                <a:cs typeface="NikoshBAN" panose="02000000000000000000" pitchFamily="2" charset="0"/>
              </a:rPr>
              <a:t>লিখ</a:t>
            </a:r>
            <a:r>
              <a:rPr lang="bn-IN" sz="6000" dirty="0">
                <a:cs typeface="NikoshBAN" panose="02000000000000000000" pitchFamily="2" charset="0"/>
              </a:rPr>
              <a:t>।</a:t>
            </a:r>
            <a:endParaRPr lang="en-US" sz="6000" dirty="0"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735658"/>
            <a:ext cx="712562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 ক্যালেন্ডারে ১ বছরে কত দিন?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2907" y="4705814"/>
            <a:ext cx="7058722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 মাসে কয়টি দিন রয়েছে?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2907" y="5737525"/>
            <a:ext cx="6969512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 মাসে কয়টি দিন রয়েছে?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40" y="165669"/>
            <a:ext cx="3105615" cy="13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342" y="2072562"/>
            <a:ext cx="712562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 ক্যালেন্ডারে ১ বছরে কত দিন?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249" y="3428779"/>
            <a:ext cx="7058722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 মাসে কয়টি দিন রয়েছে?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854" y="4756218"/>
            <a:ext cx="6969512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 মাসে কয়টি দিন রয়েছে?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7917366" y="2027396"/>
            <a:ext cx="2999678" cy="70788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উঃ৩৬৫দিন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7961971" y="3459556"/>
            <a:ext cx="2999678" cy="70788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উঃ২৮দিন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7917366" y="4756218"/>
            <a:ext cx="2999678" cy="70788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উঃ৩১দিন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0330" y="745123"/>
            <a:ext cx="459430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বলিঃ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659" y="2854712"/>
            <a:ext cx="7638585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029" y="925551"/>
            <a:ext cx="202952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বৈশাখ মাস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3376" y="1014761"/>
            <a:ext cx="120433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মার্চ মাস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0390" y="1014761"/>
            <a:ext cx="218563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মাস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1293541" y="3724507"/>
            <a:ext cx="2375210" cy="2074127"/>
          </a:xfrm>
          <a:custGeom>
            <a:avLst/>
            <a:gdLst>
              <a:gd name="connsiteX0" fmla="*/ 2375210 w 2375210"/>
              <a:gd name="connsiteY0" fmla="*/ 1037064 h 2074127"/>
              <a:gd name="connsiteX1" fmla="*/ 1895962 w 2375210"/>
              <a:gd name="connsiteY1" fmla="*/ 1185891 h 2074127"/>
              <a:gd name="connsiteX2" fmla="*/ 1895962 w 2375210"/>
              <a:gd name="connsiteY2" fmla="*/ 888236 h 2074127"/>
              <a:gd name="connsiteX3" fmla="*/ 2375210 w 2375210"/>
              <a:gd name="connsiteY3" fmla="*/ 1037064 h 2074127"/>
              <a:gd name="connsiteX4" fmla="*/ 2027286 w 2375210"/>
              <a:gd name="connsiteY4" fmla="*/ 303725 h 2074127"/>
              <a:gd name="connsiteX5" fmla="*/ 1808982 w 2375210"/>
              <a:gd name="connsiteY5" fmla="*/ 704924 h 2074127"/>
              <a:gd name="connsiteX6" fmla="*/ 1567958 w 2375210"/>
              <a:gd name="connsiteY6" fmla="*/ 494453 h 2074127"/>
              <a:gd name="connsiteX7" fmla="*/ 2027286 w 2375210"/>
              <a:gd name="connsiteY7" fmla="*/ 303725 h 2074127"/>
              <a:gd name="connsiteX8" fmla="*/ 1187605 w 2375210"/>
              <a:gd name="connsiteY8" fmla="*/ 0 h 2074127"/>
              <a:gd name="connsiteX9" fmla="*/ 1358037 w 2375210"/>
              <a:gd name="connsiteY9" fmla="*/ 418498 h 2074127"/>
              <a:gd name="connsiteX10" fmla="*/ 1017173 w 2375210"/>
              <a:gd name="connsiteY10" fmla="*/ 418498 h 2074127"/>
              <a:gd name="connsiteX11" fmla="*/ 1187605 w 2375210"/>
              <a:gd name="connsiteY11" fmla="*/ 0 h 2074127"/>
              <a:gd name="connsiteX12" fmla="*/ 347814 w 2375210"/>
              <a:gd name="connsiteY12" fmla="*/ 303725 h 2074127"/>
              <a:gd name="connsiteX13" fmla="*/ 807252 w 2375210"/>
              <a:gd name="connsiteY13" fmla="*/ 494453 h 2074127"/>
              <a:gd name="connsiteX14" fmla="*/ 566228 w 2375210"/>
              <a:gd name="connsiteY14" fmla="*/ 704924 h 2074127"/>
              <a:gd name="connsiteX15" fmla="*/ 347814 w 2375210"/>
              <a:gd name="connsiteY15" fmla="*/ 303725 h 2074127"/>
              <a:gd name="connsiteX16" fmla="*/ 0 w 2375210"/>
              <a:gd name="connsiteY16" fmla="*/ 1037064 h 2074127"/>
              <a:gd name="connsiteX17" fmla="*/ 479248 w 2375210"/>
              <a:gd name="connsiteY17" fmla="*/ 888236 h 2074127"/>
              <a:gd name="connsiteX18" fmla="*/ 479248 w 2375210"/>
              <a:gd name="connsiteY18" fmla="*/ 1185891 h 2074127"/>
              <a:gd name="connsiteX19" fmla="*/ 0 w 2375210"/>
              <a:gd name="connsiteY19" fmla="*/ 1037064 h 2074127"/>
              <a:gd name="connsiteX20" fmla="*/ 347814 w 2375210"/>
              <a:gd name="connsiteY20" fmla="*/ 1770306 h 2074127"/>
              <a:gd name="connsiteX21" fmla="*/ 566228 w 2375210"/>
              <a:gd name="connsiteY21" fmla="*/ 1369203 h 2074127"/>
              <a:gd name="connsiteX22" fmla="*/ 807252 w 2375210"/>
              <a:gd name="connsiteY22" fmla="*/ 1579674 h 2074127"/>
              <a:gd name="connsiteX23" fmla="*/ 347814 w 2375210"/>
              <a:gd name="connsiteY23" fmla="*/ 1770306 h 2074127"/>
              <a:gd name="connsiteX24" fmla="*/ 1187605 w 2375210"/>
              <a:gd name="connsiteY24" fmla="*/ 2074127 h 2074127"/>
              <a:gd name="connsiteX25" fmla="*/ 1017173 w 2375210"/>
              <a:gd name="connsiteY25" fmla="*/ 1655629 h 2074127"/>
              <a:gd name="connsiteX26" fmla="*/ 1358037 w 2375210"/>
              <a:gd name="connsiteY26" fmla="*/ 1655629 h 2074127"/>
              <a:gd name="connsiteX27" fmla="*/ 1187605 w 2375210"/>
              <a:gd name="connsiteY27" fmla="*/ 2074127 h 2074127"/>
              <a:gd name="connsiteX28" fmla="*/ 2027286 w 2375210"/>
              <a:gd name="connsiteY28" fmla="*/ 1770306 h 2074127"/>
              <a:gd name="connsiteX29" fmla="*/ 1567958 w 2375210"/>
              <a:gd name="connsiteY29" fmla="*/ 1579674 h 2074127"/>
              <a:gd name="connsiteX30" fmla="*/ 1808982 w 2375210"/>
              <a:gd name="connsiteY30" fmla="*/ 1369203 h 2074127"/>
              <a:gd name="connsiteX31" fmla="*/ 2027286 w 2375210"/>
              <a:gd name="connsiteY31" fmla="*/ 1770306 h 2074127"/>
              <a:gd name="connsiteX32" fmla="*/ 593803 w 2375210"/>
              <a:gd name="connsiteY32" fmla="*/ 1037064 h 2074127"/>
              <a:gd name="connsiteX33" fmla="*/ 1187606 w 2375210"/>
              <a:gd name="connsiteY33" fmla="*/ 518532 h 2074127"/>
              <a:gd name="connsiteX34" fmla="*/ 1781409 w 2375210"/>
              <a:gd name="connsiteY34" fmla="*/ 1037064 h 2074127"/>
              <a:gd name="connsiteX35" fmla="*/ 1187606 w 2375210"/>
              <a:gd name="connsiteY35" fmla="*/ 1555596 h 2074127"/>
              <a:gd name="connsiteX36" fmla="*/ 593803 w 2375210"/>
              <a:gd name="connsiteY36" fmla="*/ 1037064 h 2074127"/>
              <a:gd name="connsiteX0" fmla="*/ 2375210 w 2375210"/>
              <a:gd name="connsiteY0" fmla="*/ 1037064 h 2074127"/>
              <a:gd name="connsiteX1" fmla="*/ 1895962 w 2375210"/>
              <a:gd name="connsiteY1" fmla="*/ 1185891 h 2074127"/>
              <a:gd name="connsiteX2" fmla="*/ 1895962 w 2375210"/>
              <a:gd name="connsiteY2" fmla="*/ 888236 h 2074127"/>
              <a:gd name="connsiteX3" fmla="*/ 2375210 w 2375210"/>
              <a:gd name="connsiteY3" fmla="*/ 1037064 h 2074127"/>
              <a:gd name="connsiteX4" fmla="*/ 2094193 w 2375210"/>
              <a:gd name="connsiteY4" fmla="*/ 314876 h 2074127"/>
              <a:gd name="connsiteX5" fmla="*/ 1808982 w 2375210"/>
              <a:gd name="connsiteY5" fmla="*/ 704924 h 2074127"/>
              <a:gd name="connsiteX6" fmla="*/ 1567958 w 2375210"/>
              <a:gd name="connsiteY6" fmla="*/ 494453 h 2074127"/>
              <a:gd name="connsiteX7" fmla="*/ 2094193 w 2375210"/>
              <a:gd name="connsiteY7" fmla="*/ 314876 h 2074127"/>
              <a:gd name="connsiteX8" fmla="*/ 1187605 w 2375210"/>
              <a:gd name="connsiteY8" fmla="*/ 0 h 2074127"/>
              <a:gd name="connsiteX9" fmla="*/ 1358037 w 2375210"/>
              <a:gd name="connsiteY9" fmla="*/ 418498 h 2074127"/>
              <a:gd name="connsiteX10" fmla="*/ 1017173 w 2375210"/>
              <a:gd name="connsiteY10" fmla="*/ 418498 h 2074127"/>
              <a:gd name="connsiteX11" fmla="*/ 1187605 w 2375210"/>
              <a:gd name="connsiteY11" fmla="*/ 0 h 2074127"/>
              <a:gd name="connsiteX12" fmla="*/ 347814 w 2375210"/>
              <a:gd name="connsiteY12" fmla="*/ 303725 h 2074127"/>
              <a:gd name="connsiteX13" fmla="*/ 807252 w 2375210"/>
              <a:gd name="connsiteY13" fmla="*/ 494453 h 2074127"/>
              <a:gd name="connsiteX14" fmla="*/ 566228 w 2375210"/>
              <a:gd name="connsiteY14" fmla="*/ 704924 h 2074127"/>
              <a:gd name="connsiteX15" fmla="*/ 347814 w 2375210"/>
              <a:gd name="connsiteY15" fmla="*/ 303725 h 2074127"/>
              <a:gd name="connsiteX16" fmla="*/ 0 w 2375210"/>
              <a:gd name="connsiteY16" fmla="*/ 1037064 h 2074127"/>
              <a:gd name="connsiteX17" fmla="*/ 479248 w 2375210"/>
              <a:gd name="connsiteY17" fmla="*/ 888236 h 2074127"/>
              <a:gd name="connsiteX18" fmla="*/ 479248 w 2375210"/>
              <a:gd name="connsiteY18" fmla="*/ 1185891 h 2074127"/>
              <a:gd name="connsiteX19" fmla="*/ 0 w 2375210"/>
              <a:gd name="connsiteY19" fmla="*/ 1037064 h 2074127"/>
              <a:gd name="connsiteX20" fmla="*/ 347814 w 2375210"/>
              <a:gd name="connsiteY20" fmla="*/ 1770306 h 2074127"/>
              <a:gd name="connsiteX21" fmla="*/ 566228 w 2375210"/>
              <a:gd name="connsiteY21" fmla="*/ 1369203 h 2074127"/>
              <a:gd name="connsiteX22" fmla="*/ 807252 w 2375210"/>
              <a:gd name="connsiteY22" fmla="*/ 1579674 h 2074127"/>
              <a:gd name="connsiteX23" fmla="*/ 347814 w 2375210"/>
              <a:gd name="connsiteY23" fmla="*/ 1770306 h 2074127"/>
              <a:gd name="connsiteX24" fmla="*/ 1187605 w 2375210"/>
              <a:gd name="connsiteY24" fmla="*/ 2074127 h 2074127"/>
              <a:gd name="connsiteX25" fmla="*/ 1017173 w 2375210"/>
              <a:gd name="connsiteY25" fmla="*/ 1655629 h 2074127"/>
              <a:gd name="connsiteX26" fmla="*/ 1358037 w 2375210"/>
              <a:gd name="connsiteY26" fmla="*/ 1655629 h 2074127"/>
              <a:gd name="connsiteX27" fmla="*/ 1187605 w 2375210"/>
              <a:gd name="connsiteY27" fmla="*/ 2074127 h 2074127"/>
              <a:gd name="connsiteX28" fmla="*/ 2027286 w 2375210"/>
              <a:gd name="connsiteY28" fmla="*/ 1770306 h 2074127"/>
              <a:gd name="connsiteX29" fmla="*/ 1567958 w 2375210"/>
              <a:gd name="connsiteY29" fmla="*/ 1579674 h 2074127"/>
              <a:gd name="connsiteX30" fmla="*/ 1808982 w 2375210"/>
              <a:gd name="connsiteY30" fmla="*/ 1369203 h 2074127"/>
              <a:gd name="connsiteX31" fmla="*/ 2027286 w 2375210"/>
              <a:gd name="connsiteY31" fmla="*/ 1770306 h 2074127"/>
              <a:gd name="connsiteX32" fmla="*/ 593803 w 2375210"/>
              <a:gd name="connsiteY32" fmla="*/ 1037064 h 2074127"/>
              <a:gd name="connsiteX33" fmla="*/ 1187606 w 2375210"/>
              <a:gd name="connsiteY33" fmla="*/ 518532 h 2074127"/>
              <a:gd name="connsiteX34" fmla="*/ 1781409 w 2375210"/>
              <a:gd name="connsiteY34" fmla="*/ 1037064 h 2074127"/>
              <a:gd name="connsiteX35" fmla="*/ 1187606 w 2375210"/>
              <a:gd name="connsiteY35" fmla="*/ 1555596 h 2074127"/>
              <a:gd name="connsiteX36" fmla="*/ 593803 w 2375210"/>
              <a:gd name="connsiteY36" fmla="*/ 1037064 h 207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75210" h="2074127">
                <a:moveTo>
                  <a:pt x="2375210" y="1037064"/>
                </a:moveTo>
                <a:lnTo>
                  <a:pt x="1895962" y="1185891"/>
                </a:lnTo>
                <a:lnTo>
                  <a:pt x="1895962" y="888236"/>
                </a:lnTo>
                <a:lnTo>
                  <a:pt x="2375210" y="1037064"/>
                </a:lnTo>
                <a:close/>
                <a:moveTo>
                  <a:pt x="2094193" y="314876"/>
                </a:moveTo>
                <a:lnTo>
                  <a:pt x="1808982" y="704924"/>
                </a:lnTo>
                <a:lnTo>
                  <a:pt x="1567958" y="494453"/>
                </a:lnTo>
                <a:cubicBezTo>
                  <a:pt x="1721067" y="430877"/>
                  <a:pt x="1941084" y="378452"/>
                  <a:pt x="2094193" y="314876"/>
                </a:cubicBezTo>
                <a:close/>
                <a:moveTo>
                  <a:pt x="1187605" y="0"/>
                </a:moveTo>
                <a:lnTo>
                  <a:pt x="1358037" y="418498"/>
                </a:lnTo>
                <a:lnTo>
                  <a:pt x="1017173" y="418498"/>
                </a:lnTo>
                <a:lnTo>
                  <a:pt x="1187605" y="0"/>
                </a:lnTo>
                <a:close/>
                <a:moveTo>
                  <a:pt x="347814" y="303725"/>
                </a:moveTo>
                <a:lnTo>
                  <a:pt x="807252" y="494453"/>
                </a:lnTo>
                <a:lnTo>
                  <a:pt x="566228" y="704924"/>
                </a:lnTo>
                <a:lnTo>
                  <a:pt x="347814" y="303725"/>
                </a:lnTo>
                <a:close/>
                <a:moveTo>
                  <a:pt x="0" y="1037064"/>
                </a:moveTo>
                <a:lnTo>
                  <a:pt x="479248" y="888236"/>
                </a:lnTo>
                <a:lnTo>
                  <a:pt x="479248" y="1185891"/>
                </a:lnTo>
                <a:lnTo>
                  <a:pt x="0" y="1037064"/>
                </a:lnTo>
                <a:close/>
                <a:moveTo>
                  <a:pt x="347814" y="1770306"/>
                </a:moveTo>
                <a:lnTo>
                  <a:pt x="566228" y="1369203"/>
                </a:lnTo>
                <a:lnTo>
                  <a:pt x="807252" y="1579674"/>
                </a:lnTo>
                <a:lnTo>
                  <a:pt x="347814" y="1770306"/>
                </a:lnTo>
                <a:close/>
                <a:moveTo>
                  <a:pt x="1187605" y="2074127"/>
                </a:moveTo>
                <a:lnTo>
                  <a:pt x="1017173" y="1655629"/>
                </a:lnTo>
                <a:lnTo>
                  <a:pt x="1358037" y="1655629"/>
                </a:lnTo>
                <a:lnTo>
                  <a:pt x="1187605" y="2074127"/>
                </a:lnTo>
                <a:close/>
                <a:moveTo>
                  <a:pt x="2027286" y="1770306"/>
                </a:moveTo>
                <a:lnTo>
                  <a:pt x="1567958" y="1579674"/>
                </a:lnTo>
                <a:lnTo>
                  <a:pt x="1808982" y="1369203"/>
                </a:lnTo>
                <a:lnTo>
                  <a:pt x="2027286" y="1770306"/>
                </a:lnTo>
                <a:close/>
                <a:moveTo>
                  <a:pt x="593803" y="1037064"/>
                </a:moveTo>
                <a:cubicBezTo>
                  <a:pt x="593803" y="750687"/>
                  <a:pt x="859658" y="518532"/>
                  <a:pt x="1187606" y="518532"/>
                </a:cubicBezTo>
                <a:cubicBezTo>
                  <a:pt x="1515554" y="518532"/>
                  <a:pt x="1781409" y="750687"/>
                  <a:pt x="1781409" y="1037064"/>
                </a:cubicBezTo>
                <a:cubicBezTo>
                  <a:pt x="1781409" y="1323441"/>
                  <a:pt x="1515554" y="1555596"/>
                  <a:pt x="1187606" y="1555596"/>
                </a:cubicBezTo>
                <a:cubicBezTo>
                  <a:pt x="859658" y="1555596"/>
                  <a:pt x="593803" y="1323441"/>
                  <a:pt x="593803" y="103706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৩১দিন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Quad Arrow Callout 6"/>
          <p:cNvSpPr/>
          <p:nvPr/>
        </p:nvSpPr>
        <p:spPr>
          <a:xfrm>
            <a:off x="5151863" y="4081346"/>
            <a:ext cx="1918010" cy="2062976"/>
          </a:xfrm>
          <a:prstGeom prst="quad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দিন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8809463" y="4360128"/>
            <a:ext cx="2040674" cy="1884556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 দিন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190" y="289932"/>
            <a:ext cx="417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01602 -0.29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31875 -0.37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27175 -0.34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492" y="2988527"/>
            <a:ext cx="9935737" cy="1446550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ক্যালেন্ডারের সাথে ইংরেজি ক্যালেন্ডারের মিল ও অমিল গুলো কী?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9126" y="1069845"/>
            <a:ext cx="2626040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917" y="323385"/>
            <a:ext cx="703642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সবাই একসাথে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ছড়া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4917" y="2196790"/>
            <a:ext cx="7036420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দিনে হয় মাস সেপ্টেম্বর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এইরূপ এপ্রিল,জুন আর নভেম্বর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 দিনে মাস ফেব্রুয়ারি ধরি, 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১দিন বাড়ে তার চতুর্থ বৎসরে।</a:t>
            </a:r>
          </a:p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অবশিষ্ট ৭ মাস ৩১ দিনে ,</a:t>
            </a:r>
          </a:p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রূপে ইংরেজি মাস সকলে ধরে।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DE1E4-775A-40BD-B05C-74516A61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" y="276045"/>
            <a:ext cx="10708146" cy="6052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B9F144-D1A6-41D3-BA6A-F5ACB571BA58}"/>
              </a:ext>
            </a:extLst>
          </p:cNvPr>
          <p:cNvSpPr txBox="1"/>
          <p:nvPr/>
        </p:nvSpPr>
        <p:spPr>
          <a:xfrm>
            <a:off x="1949570" y="276045"/>
            <a:ext cx="622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5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1748" y="2764264"/>
            <a:ext cx="8279958" cy="2800767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নামঃনাজমা আক্তার</a:t>
            </a:r>
          </a:p>
          <a:p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পদবীঃসহকারি শিক্ষক</a:t>
            </a:r>
          </a:p>
          <a:p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নামঃনিয়ামতপুর সরকারি প্রাথমিক বিদ্যালয়,সদর,সুনামগঞ্জ।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55ABC3-6519-435A-8A20-AA82398A3992}"/>
              </a:ext>
            </a:extLst>
          </p:cNvPr>
          <p:cNvGrpSpPr/>
          <p:nvPr/>
        </p:nvGrpSpPr>
        <p:grpSpPr>
          <a:xfrm>
            <a:off x="3731941" y="616567"/>
            <a:ext cx="4728118" cy="836342"/>
            <a:chOff x="3367668" y="326281"/>
            <a:chExt cx="4728118" cy="836342"/>
          </a:xfrm>
        </p:grpSpPr>
        <p:sp>
          <p:nvSpPr>
            <p:cNvPr id="6" name="Bevel 5"/>
            <p:cNvSpPr/>
            <p:nvPr/>
          </p:nvSpPr>
          <p:spPr>
            <a:xfrm>
              <a:off x="3367668" y="326281"/>
              <a:ext cx="4728118" cy="836342"/>
            </a:xfrm>
            <a:prstGeom prst="bevel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                                             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81053" y="454737"/>
              <a:ext cx="29941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35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8663" y="624468"/>
            <a:ext cx="5854390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9453" y="1951464"/>
            <a:ext cx="6032809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গনিত</a:t>
            </a: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সময়</a:t>
            </a: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ক্যালেন্ডার</a:t>
            </a: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354" y="434898"/>
            <a:ext cx="4882709" cy="60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2097" y="2464420"/>
            <a:ext cx="9445083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endParaRPr lang="bn-IN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সালের কোন মাসে কত দিন বলতে পারবে।</a:t>
            </a: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ইংরেজি সালের কোন মাস কত দিন বলতে পারবে।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84395" y="390293"/>
            <a:ext cx="4460488" cy="1650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9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</p:txBody>
      </p:sp>
    </p:spTree>
    <p:extLst>
      <p:ext uri="{BB962C8B-B14F-4D97-AF65-F5344CB8AC3E}">
        <p14:creationId xmlns:p14="http://schemas.microsoft.com/office/powerpoint/2010/main" val="112758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190500"/>
            <a:ext cx="5041900" cy="656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88900"/>
            <a:ext cx="673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712" y="4839629"/>
            <a:ext cx="8887522" cy="1323439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বাংলা বারো মাসের নাম ও দিনের সংখ্যা দেখি ও সরবে পড়ি-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6" y="0"/>
            <a:ext cx="10015034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726060"/>
              </p:ext>
            </p:extLst>
          </p:nvPr>
        </p:nvGraphicFramePr>
        <p:xfrm>
          <a:off x="3066586" y="89209"/>
          <a:ext cx="5363736" cy="66907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7912">
                  <a:extLst>
                    <a:ext uri="{9D8B030D-6E8A-4147-A177-3AD203B41FA5}">
                      <a16:colId xmlns:a16="http://schemas.microsoft.com/office/drawing/2014/main" val="3244955058"/>
                    </a:ext>
                  </a:extLst>
                </a:gridCol>
                <a:gridCol w="1787912">
                  <a:extLst>
                    <a:ext uri="{9D8B030D-6E8A-4147-A177-3AD203B41FA5}">
                      <a16:colId xmlns:a16="http://schemas.microsoft.com/office/drawing/2014/main" val="1616067830"/>
                    </a:ext>
                  </a:extLst>
                </a:gridCol>
                <a:gridCol w="1787912">
                  <a:extLst>
                    <a:ext uri="{9D8B030D-6E8A-4147-A177-3AD203B41FA5}">
                      <a16:colId xmlns:a16="http://schemas.microsoft.com/office/drawing/2014/main" val="3806176649"/>
                    </a:ext>
                  </a:extLst>
                </a:gridCol>
              </a:tblGrid>
              <a:tr h="412601">
                <a:tc gridSpan="3">
                  <a:txBody>
                    <a:bodyPr/>
                    <a:lstStyle/>
                    <a:p>
                      <a:pPr algn="ctr"/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১৪২৬ সালের </a:t>
                      </a:r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r>
                        <a:rPr lang="en-US" sz="2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ক্যালেন্ডার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932933"/>
                  </a:ext>
                </a:extLst>
              </a:tr>
              <a:tr h="479502">
                <a:tc gridSpan="3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156973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বৈশাখ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41860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জ্যৈষ্ঠ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633516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আষাঢ়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590575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শ্রাবণ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447621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ভাদ্র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356143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আশ্বিন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84229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কার্তিক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6769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অগ্রহায়ণ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080940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পৌষ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898316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১০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মাঘ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97730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১১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ফাল্গুন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34170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১২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চৈত্র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379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29561" y="572055"/>
            <a:ext cx="93670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2244" y="572055"/>
            <a:ext cx="16280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 সংখ্যা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097" y="690457"/>
            <a:ext cx="767204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ক্যালেন্ডারে ১ বছরে কত দিন?</a:t>
            </a:r>
            <a:endParaRPr lang="en-US" sz="4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854" y="1937061"/>
            <a:ext cx="7616283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ক্যালেন্ডারে ৩০ দিনে মাস কয়টি?</a:t>
            </a:r>
            <a:endParaRPr lang="en-US" sz="4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922" y="3055433"/>
            <a:ext cx="7906215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ক্যালেন্ডারে ৩১ দিনে মাস কয়টি?</a:t>
            </a:r>
            <a:endParaRPr lang="en-US" sz="4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8564137" y="673727"/>
            <a:ext cx="2252546" cy="914404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2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8564137" y="1792098"/>
            <a:ext cx="2252546" cy="914404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8564137" y="2982951"/>
            <a:ext cx="2252546" cy="914404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8313" y="838541"/>
            <a:ext cx="178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উঃ৩৬৫দিন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2488" y="3055433"/>
            <a:ext cx="1315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উঃ৫টি</a:t>
            </a:r>
            <a:endParaRPr lang="en-US" sz="4400" b="1" i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6205" y="2020074"/>
            <a:ext cx="131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75000"/>
                  </a:schemeClr>
                </a:solidFill>
              </a:rPr>
              <a:t>উঃ৭টি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1669" y="49138"/>
            <a:ext cx="419285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বলঃ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326</Words>
  <Application>Microsoft Office PowerPoint</Application>
  <PresentationFormat>Widescreen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Sunam PC</dc:creator>
  <cp:lastModifiedBy>User</cp:lastModifiedBy>
  <cp:revision>106</cp:revision>
  <dcterms:created xsi:type="dcterms:W3CDTF">2019-05-05T04:09:38Z</dcterms:created>
  <dcterms:modified xsi:type="dcterms:W3CDTF">2020-03-12T05:04:09Z</dcterms:modified>
</cp:coreProperties>
</file>