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71" r:id="rId5"/>
    <p:sldId id="260" r:id="rId6"/>
    <p:sldId id="262" r:id="rId7"/>
    <p:sldId id="272" r:id="rId8"/>
    <p:sldId id="274" r:id="rId9"/>
    <p:sldId id="275" r:id="rId10"/>
    <p:sldId id="267" r:id="rId11"/>
    <p:sldId id="276" r:id="rId12"/>
    <p:sldId id="277" r:id="rId13"/>
    <p:sldId id="264" r:id="rId14"/>
    <p:sldId id="278" r:id="rId15"/>
    <p:sldId id="279" r:id="rId16"/>
    <p:sldId id="265" r:id="rId17"/>
    <p:sldId id="263" r:id="rId18"/>
    <p:sldId id="280" r:id="rId19"/>
    <p:sldId id="281" r:id="rId20"/>
    <p:sldId id="282" r:id="rId21"/>
    <p:sldId id="283" r:id="rId22"/>
    <p:sldId id="266" r:id="rId23"/>
    <p:sldId id="268" r:id="rId24"/>
    <p:sldId id="26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08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1.jpeg"/><Relationship Id="rId4" Type="http://schemas.openxmlformats.org/officeDocument/2006/relationships/image" Target="../media/image33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10" Type="http://schemas.openxmlformats.org/officeDocument/2006/relationships/image" Target="../media/image21.jpg"/><Relationship Id="rId4" Type="http://schemas.openxmlformats.org/officeDocument/2006/relationships/image" Target="../media/image15.jpeg"/><Relationship Id="rId9" Type="http://schemas.openxmlformats.org/officeDocument/2006/relationships/image" Target="../media/image2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708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96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7772400" cy="1470025"/>
          </a:xfrm>
        </p:spPr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209800"/>
            <a:ext cx="6400800" cy="17526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endPara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ধাতব </a:t>
            </a:r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মুদ্রা কাকে বলে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03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609600"/>
          </a:xfrm>
        </p:spPr>
        <p:txBody>
          <a:bodyPr>
            <a:normAutofit fontScale="90000"/>
          </a:bodyPr>
          <a:lstStyle/>
          <a:p>
            <a:pPr lvl="0"/>
            <a:r>
              <a:rPr lang="bn-BD" dirty="0">
                <a:latin typeface="NikoshBAN" pitchFamily="2" charset="0"/>
                <a:cs typeface="NikoshBAN" pitchFamily="2" charset="0"/>
              </a:rPr>
              <a:t>বস্তুগত মূল্যমানের  দিক থেকে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394759" y="1519226"/>
            <a:ext cx="6881226" cy="926213"/>
            <a:chOff x="1394759" y="1729132"/>
            <a:chExt cx="6881226" cy="926213"/>
          </a:xfrm>
        </p:grpSpPr>
        <p:sp>
          <p:nvSpPr>
            <p:cNvPr id="5" name="Down Arrow Callout 4"/>
            <p:cNvSpPr/>
            <p:nvPr/>
          </p:nvSpPr>
          <p:spPr>
            <a:xfrm rot="10800000">
              <a:off x="1629727" y="1729132"/>
              <a:ext cx="6324599" cy="361950"/>
            </a:xfrm>
            <a:prstGeom prst="downArrow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ight Arrow 5"/>
            <p:cNvSpPr/>
            <p:nvPr/>
          </p:nvSpPr>
          <p:spPr>
            <a:xfrm rot="5400000">
              <a:off x="7623941" y="2003301"/>
              <a:ext cx="808751" cy="49533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Arrow 6"/>
            <p:cNvSpPr/>
            <p:nvPr/>
          </p:nvSpPr>
          <p:spPr>
            <a:xfrm rot="5400000">
              <a:off x="1238052" y="1967974"/>
              <a:ext cx="808751" cy="49533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667000"/>
            <a:ext cx="4343400" cy="3276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047997"/>
            <a:ext cx="4396957" cy="301752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42297" y="6255266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প্রামানিক  মুদ্রা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99385" y="6255266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প্র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তী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ক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মুদ্রা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3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7772400" cy="914400"/>
          </a:xfrm>
        </p:spPr>
        <p:txBody>
          <a:bodyPr>
            <a:normAutofit fontScale="90000"/>
          </a:bodyPr>
          <a:lstStyle/>
          <a:p>
            <a:pPr lvl="0"/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কাগজী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নোট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00200"/>
            <a:ext cx="9144000" cy="4419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" y="3124200"/>
            <a:ext cx="4267200" cy="24383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130" y="2992109"/>
            <a:ext cx="4114800" cy="243839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022830" y="5432791"/>
            <a:ext cx="3581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রূপান্তর অযোগ্য কাগজী মুদ্রা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" y="5656302"/>
            <a:ext cx="28729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রূপান্তরযোগ্য কাগজী মুদ্রা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359948" y="1600200"/>
            <a:ext cx="6881226" cy="926213"/>
            <a:chOff x="1394759" y="1729132"/>
            <a:chExt cx="6881226" cy="926213"/>
          </a:xfrm>
        </p:grpSpPr>
        <p:sp>
          <p:nvSpPr>
            <p:cNvPr id="13" name="Down Arrow Callout 12"/>
            <p:cNvSpPr/>
            <p:nvPr/>
          </p:nvSpPr>
          <p:spPr>
            <a:xfrm rot="10800000">
              <a:off x="1629727" y="1729132"/>
              <a:ext cx="6324599" cy="361950"/>
            </a:xfrm>
            <a:prstGeom prst="downArrow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ight Arrow 13"/>
            <p:cNvSpPr/>
            <p:nvPr/>
          </p:nvSpPr>
          <p:spPr>
            <a:xfrm rot="5400000">
              <a:off x="7623941" y="2003301"/>
              <a:ext cx="808751" cy="49533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Arrow 14"/>
            <p:cNvSpPr/>
            <p:nvPr/>
          </p:nvSpPr>
          <p:spPr>
            <a:xfrm rot="5400000">
              <a:off x="1238052" y="1967974"/>
              <a:ext cx="808751" cy="49533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1214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গ্রহনের বাধ্যবাধকতার দিক থেকে অর্থের প্রকারভেদ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bn-BD" sz="4400" dirty="0">
              <a:latin typeface="NikoshBAN" pitchFamily="2" charset="0"/>
              <a:cs typeface="NikoshBAN" pitchFamily="2" charset="0"/>
            </a:endParaRPr>
          </a:p>
          <a:p>
            <a:endParaRPr lang="bn-BD" sz="44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352800"/>
            <a:ext cx="4572000" cy="2743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352800"/>
            <a:ext cx="4419600" cy="2743200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1036118" y="1859054"/>
            <a:ext cx="6881226" cy="926213"/>
            <a:chOff x="1394759" y="1729132"/>
            <a:chExt cx="6881226" cy="926213"/>
          </a:xfrm>
        </p:grpSpPr>
        <p:sp>
          <p:nvSpPr>
            <p:cNvPr id="8" name="Down Arrow Callout 7"/>
            <p:cNvSpPr/>
            <p:nvPr/>
          </p:nvSpPr>
          <p:spPr>
            <a:xfrm rot="10800000">
              <a:off x="1629727" y="1729132"/>
              <a:ext cx="6324599" cy="361950"/>
            </a:xfrm>
            <a:prstGeom prst="downArrow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ight Arrow 8"/>
            <p:cNvSpPr/>
            <p:nvPr/>
          </p:nvSpPr>
          <p:spPr>
            <a:xfrm rot="5400000">
              <a:off x="7623941" y="2003301"/>
              <a:ext cx="808751" cy="49533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Arrow 9"/>
            <p:cNvSpPr/>
            <p:nvPr/>
          </p:nvSpPr>
          <p:spPr>
            <a:xfrm rot="5400000">
              <a:off x="1238052" y="1967974"/>
              <a:ext cx="808751" cy="49533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1365431" y="6324600"/>
            <a:ext cx="20635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বিহিত অর্থ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94516" y="6139934"/>
            <a:ext cx="16097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ব্যাংক হিসাব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91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762001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bn-BD" b="1" dirty="0">
                <a:latin typeface="NikoshBAN" pitchFamily="2" charset="0"/>
                <a:cs typeface="NikoshBAN" pitchFamily="2" charset="0"/>
              </a:rPr>
              <a:t>বিহিত অর্থ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/>
            </a:r>
            <a:br>
              <a:rPr lang="en-US" b="1" dirty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036118" y="1859054"/>
            <a:ext cx="6881226" cy="926213"/>
            <a:chOff x="1394759" y="1729132"/>
            <a:chExt cx="6881226" cy="926213"/>
          </a:xfrm>
        </p:grpSpPr>
        <p:sp>
          <p:nvSpPr>
            <p:cNvPr id="5" name="Down Arrow Callout 4"/>
            <p:cNvSpPr/>
            <p:nvPr/>
          </p:nvSpPr>
          <p:spPr>
            <a:xfrm rot="10800000">
              <a:off x="1629727" y="1729132"/>
              <a:ext cx="6324599" cy="361950"/>
            </a:xfrm>
            <a:prstGeom prst="downArrow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ight Arrow 5"/>
            <p:cNvSpPr/>
            <p:nvPr/>
          </p:nvSpPr>
          <p:spPr>
            <a:xfrm rot="5400000">
              <a:off x="7623941" y="2003301"/>
              <a:ext cx="808751" cy="49533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Arrow 6"/>
            <p:cNvSpPr/>
            <p:nvPr/>
          </p:nvSpPr>
          <p:spPr>
            <a:xfrm rot="5400000">
              <a:off x="1238052" y="1967974"/>
              <a:ext cx="808751" cy="49533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811" y="2785267"/>
            <a:ext cx="2895600" cy="27432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11982" y="2895600"/>
            <a:ext cx="4686300" cy="243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69989" y="5528467"/>
            <a:ext cx="20473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2800" b="1" dirty="0">
                <a:latin typeface="NikoshBAN" pitchFamily="2" charset="0"/>
                <a:cs typeface="NikoshBAN" pitchFamily="2" charset="0"/>
              </a:rPr>
              <a:t>সসীম বিহিত অর্থ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31455" y="5458936"/>
            <a:ext cx="20842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2800" b="1" dirty="0">
                <a:latin typeface="NikoshBAN" pitchFamily="2" charset="0"/>
                <a:cs typeface="NikoshBAN" pitchFamily="2" charset="0"/>
              </a:rPr>
              <a:t>অসীম বিহিত অর্থ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271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1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bn-BD" b="1" dirty="0">
                <a:latin typeface="NikoshBAN" pitchFamily="2" charset="0"/>
                <a:cs typeface="NikoshBAN" pitchFamily="2" charset="0"/>
              </a:rPr>
              <a:t>চার্টটি লক্ষ কর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197077" y="762000"/>
            <a:ext cx="2606305" cy="762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</a:t>
            </a:r>
            <a:r>
              <a:rPr lang="bn-BD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র্থ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81000" y="1524000"/>
            <a:ext cx="8382000" cy="876300"/>
            <a:chOff x="381000" y="1524000"/>
            <a:chExt cx="8382000" cy="876300"/>
          </a:xfrm>
        </p:grpSpPr>
        <p:sp>
          <p:nvSpPr>
            <p:cNvPr id="12" name="Minus 11"/>
            <p:cNvSpPr/>
            <p:nvPr/>
          </p:nvSpPr>
          <p:spPr>
            <a:xfrm>
              <a:off x="381000" y="1943100"/>
              <a:ext cx="8382000" cy="22860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>
              <a:off x="4652629" y="1524000"/>
              <a:ext cx="2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1524000" y="2057400"/>
              <a:ext cx="33049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2" idx="0"/>
            </p:cNvCxnSpPr>
            <p:nvPr/>
          </p:nvCxnSpPr>
          <p:spPr>
            <a:xfrm flipH="1">
              <a:off x="7620000" y="2057400"/>
              <a:ext cx="31966" cy="3429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436229" y="2362200"/>
            <a:ext cx="3352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তৈরির উপকরণের দিক থেকে মুদ্রা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578736" y="2318097"/>
            <a:ext cx="3337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গ্রহণের বাধ্যবাধকতার দিক থেকে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-20971" y="2703562"/>
            <a:ext cx="5222387" cy="605135"/>
            <a:chOff x="381000" y="1524000"/>
            <a:chExt cx="8382000" cy="605135"/>
          </a:xfrm>
        </p:grpSpPr>
        <p:sp>
          <p:nvSpPr>
            <p:cNvPr id="27" name="Minus 26"/>
            <p:cNvSpPr/>
            <p:nvPr/>
          </p:nvSpPr>
          <p:spPr>
            <a:xfrm>
              <a:off x="381000" y="1714500"/>
              <a:ext cx="8382000" cy="22860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H="1">
              <a:off x="4652630" y="1524000"/>
              <a:ext cx="2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1524001" y="1828800"/>
              <a:ext cx="0" cy="30033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7619999" y="1828800"/>
              <a:ext cx="0" cy="30033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ectangle 30"/>
          <p:cNvSpPr/>
          <p:nvPr/>
        </p:nvSpPr>
        <p:spPr>
          <a:xfrm>
            <a:off x="448929" y="3308697"/>
            <a:ext cx="1120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ধাতব মুদ্রা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467886" y="3320552"/>
            <a:ext cx="12506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কাগজী মুদ্রা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-275280" y="3779291"/>
            <a:ext cx="3068660" cy="605135"/>
            <a:chOff x="381000" y="1524000"/>
            <a:chExt cx="8382000" cy="605135"/>
          </a:xfrm>
        </p:grpSpPr>
        <p:sp>
          <p:nvSpPr>
            <p:cNvPr id="46" name="Minus 45"/>
            <p:cNvSpPr/>
            <p:nvPr/>
          </p:nvSpPr>
          <p:spPr>
            <a:xfrm>
              <a:off x="381000" y="1714500"/>
              <a:ext cx="8382000" cy="22860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flipH="1">
              <a:off x="4652630" y="1524000"/>
              <a:ext cx="2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1524001" y="1828800"/>
              <a:ext cx="0" cy="30033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7619999" y="1828800"/>
              <a:ext cx="0" cy="30033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Rectangle 50"/>
          <p:cNvSpPr/>
          <p:nvPr/>
        </p:nvSpPr>
        <p:spPr>
          <a:xfrm>
            <a:off x="16518" y="4379793"/>
            <a:ext cx="17267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000" b="1" dirty="0">
                <a:latin typeface="NikoshBAN" pitchFamily="2" charset="0"/>
                <a:cs typeface="NikoshBAN" pitchFamily="2" charset="0"/>
              </a:rPr>
              <a:t>প্রামানিক ধাতব মুদ্রা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649643" y="4433808"/>
            <a:ext cx="16209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000" b="1" dirty="0">
                <a:latin typeface="NikoshBAN" pitchFamily="2" charset="0"/>
                <a:cs typeface="NikoshBAN" pitchFamily="2" charset="0"/>
              </a:rPr>
              <a:t>প্রাতিকী ধাতব মুদ্রা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1408548" y="3782217"/>
            <a:ext cx="4497350" cy="1551989"/>
            <a:chOff x="381000" y="848311"/>
            <a:chExt cx="8382000" cy="1551989"/>
          </a:xfrm>
        </p:grpSpPr>
        <p:sp>
          <p:nvSpPr>
            <p:cNvPr id="58" name="Minus 57"/>
            <p:cNvSpPr/>
            <p:nvPr/>
          </p:nvSpPr>
          <p:spPr>
            <a:xfrm>
              <a:off x="381000" y="1943100"/>
              <a:ext cx="8382000" cy="22860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>
              <a:stCxn id="32" idx="2"/>
            </p:cNvCxnSpPr>
            <p:nvPr/>
          </p:nvCxnSpPr>
          <p:spPr>
            <a:xfrm>
              <a:off x="5384592" y="848311"/>
              <a:ext cx="34200" cy="103827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>
              <a:off x="1524000" y="2057400"/>
              <a:ext cx="33049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58" idx="0"/>
            </p:cNvCxnSpPr>
            <p:nvPr/>
          </p:nvCxnSpPr>
          <p:spPr>
            <a:xfrm flipH="1">
              <a:off x="7620000" y="2057400"/>
              <a:ext cx="31966" cy="3429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Rectangle 64"/>
          <p:cNvSpPr/>
          <p:nvPr/>
        </p:nvSpPr>
        <p:spPr>
          <a:xfrm>
            <a:off x="153881" y="5253335"/>
            <a:ext cx="2486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রূপান্তরযোগ্য কাগজী মুদ্রা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450386" y="5415002"/>
            <a:ext cx="27462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রূপান্তর অযোগ্য কাগজী মুদ্রা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309774" y="3400524"/>
            <a:ext cx="11801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বিহিত অর্থ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4953000" y="2741662"/>
            <a:ext cx="4588731" cy="696962"/>
            <a:chOff x="381000" y="1703338"/>
            <a:chExt cx="8382000" cy="696962"/>
          </a:xfrm>
        </p:grpSpPr>
        <p:sp>
          <p:nvSpPr>
            <p:cNvPr id="69" name="Minus 68"/>
            <p:cNvSpPr/>
            <p:nvPr/>
          </p:nvSpPr>
          <p:spPr>
            <a:xfrm>
              <a:off x="381000" y="1943100"/>
              <a:ext cx="8382000" cy="22860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>
              <a:off x="4618396" y="1703338"/>
              <a:ext cx="0" cy="2667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1524000" y="2057400"/>
              <a:ext cx="33049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69" idx="0"/>
            </p:cNvCxnSpPr>
            <p:nvPr/>
          </p:nvCxnSpPr>
          <p:spPr>
            <a:xfrm flipH="1">
              <a:off x="7620000" y="2057400"/>
              <a:ext cx="31966" cy="3429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Rectangle 76"/>
          <p:cNvSpPr/>
          <p:nvPr/>
        </p:nvSpPr>
        <p:spPr>
          <a:xfrm>
            <a:off x="7651966" y="3470383"/>
            <a:ext cx="14029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ব্যাংক হিসাব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5176016" y="3888685"/>
            <a:ext cx="3832976" cy="690836"/>
            <a:chOff x="381000" y="1709464"/>
            <a:chExt cx="8382000" cy="690836"/>
          </a:xfrm>
        </p:grpSpPr>
        <p:sp>
          <p:nvSpPr>
            <p:cNvPr id="79" name="Minus 78"/>
            <p:cNvSpPr/>
            <p:nvPr/>
          </p:nvSpPr>
          <p:spPr>
            <a:xfrm>
              <a:off x="381000" y="1943100"/>
              <a:ext cx="8382000" cy="22860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0" name="Straight Arrow Connector 79"/>
            <p:cNvCxnSpPr/>
            <p:nvPr/>
          </p:nvCxnSpPr>
          <p:spPr>
            <a:xfrm flipH="1">
              <a:off x="2396690" y="1709464"/>
              <a:ext cx="2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>
              <a:off x="1524000" y="2057400"/>
              <a:ext cx="33049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stCxn id="79" idx="0"/>
            </p:cNvCxnSpPr>
            <p:nvPr/>
          </p:nvCxnSpPr>
          <p:spPr>
            <a:xfrm flipH="1">
              <a:off x="7620000" y="2057400"/>
              <a:ext cx="31966" cy="3429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Rectangle 84"/>
          <p:cNvSpPr/>
          <p:nvPr/>
        </p:nvSpPr>
        <p:spPr>
          <a:xfrm>
            <a:off x="7362743" y="4682041"/>
            <a:ext cx="1781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সসীম বিহিত অর্থ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176016" y="4667704"/>
            <a:ext cx="18133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অসীম বিহিত অর্থ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741050" y="6096000"/>
            <a:ext cx="22926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অর্থের প্রকারভেদ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0591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24" grpId="0"/>
      <p:bldP spid="25" grpId="0"/>
      <p:bldP spid="31" grpId="0"/>
      <p:bldP spid="32" grpId="0"/>
      <p:bldP spid="51" grpId="0"/>
      <p:bldP spid="52" grpId="0"/>
      <p:bldP spid="65" grpId="0"/>
      <p:bldP spid="66" grpId="0"/>
      <p:bldP spid="67" grpId="0"/>
      <p:bldP spid="77" grpId="0"/>
      <p:bldP spid="85" grpId="0"/>
      <p:bldP spid="8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438400"/>
            <a:ext cx="6400800" cy="1752600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প্রকারভেদের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ছক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71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অর্থের কার্যাবলী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828799"/>
            <a:ext cx="6035040" cy="292608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3144055" y="5682159"/>
            <a:ext cx="20329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বিনিময় মাধ্যম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933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860" y="708660"/>
            <a:ext cx="5577840" cy="55778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33600" y="624840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মূল্যের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পরিমাপক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88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04800"/>
            <a:ext cx="7040880" cy="5867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43200" y="60960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সঞ্চয়ের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বাহন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26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-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শিউলি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বিশ্বাস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ICT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)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আইডি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- ৭২৬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endParaRPr lang="en-US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পাঠ পরিচিত</a:t>
            </a:r>
            <a:endParaRPr lang="en-US" sz="4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180" y="2247898"/>
            <a:ext cx="4398820" cy="4610102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-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নবম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অধ্যায় - সপ্তম</a:t>
            </a:r>
          </a:p>
          <a:p>
            <a:pPr marL="0" indent="0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বিষয়  - অর্থ ও ব্যাংক ব্যবস্থা</a:t>
            </a:r>
          </a:p>
          <a:p>
            <a:pPr marL="0" indent="0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সময়  - ৫০ মিনিট</a:t>
            </a:r>
          </a:p>
          <a:p>
            <a:pPr marL="0" indent="0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তারিখ –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১1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/০৩/২০২০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09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1090448"/>
            <a:ext cx="9113520" cy="3938752"/>
            <a:chOff x="0" y="1090448"/>
            <a:chExt cx="9113520" cy="3938752"/>
          </a:xfrm>
        </p:grpSpPr>
        <p:pic>
          <p:nvPicPr>
            <p:cNvPr id="3" name="Picture 2"/>
            <p:cNvPicPr>
              <a:picLocks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24400" y="1371600"/>
              <a:ext cx="4389120" cy="365760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090448"/>
              <a:ext cx="4572000" cy="3931920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2057400" y="5105400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ঋনের ভিত্তি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671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6000" y="21103"/>
            <a:ext cx="68563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b="1" dirty="0">
                <a:latin typeface="NikoshBAN" pitchFamily="2" charset="0"/>
                <a:cs typeface="NikoshBAN" pitchFamily="2" charset="0"/>
              </a:rPr>
              <a:t>কবি অর্থের কার্যাবলি  বর্ণনা করতে গিয়ে বলেন-</a:t>
            </a:r>
            <a:endParaRPr lang="en-US" sz="36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333531" y="581375"/>
            <a:ext cx="8658069" cy="2809981"/>
            <a:chOff x="333531" y="581375"/>
            <a:chExt cx="8658069" cy="2809981"/>
          </a:xfrm>
        </p:grpSpPr>
        <p:sp>
          <p:nvSpPr>
            <p:cNvPr id="9" name="Up Arrow Callout 8"/>
            <p:cNvSpPr/>
            <p:nvPr/>
          </p:nvSpPr>
          <p:spPr>
            <a:xfrm>
              <a:off x="5105400" y="581375"/>
              <a:ext cx="3886200" cy="1775159"/>
            </a:xfrm>
            <a:prstGeom prst="upArrowCallout">
              <a:avLst/>
            </a:prstGeom>
            <a:blipFill>
              <a:blip r:embed="rId2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3531" y="693342"/>
              <a:ext cx="4375462" cy="1663192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13" name="Rectangle 12"/>
            <p:cNvSpPr/>
            <p:nvPr/>
          </p:nvSpPr>
          <p:spPr>
            <a:xfrm>
              <a:off x="2070741" y="2868136"/>
              <a:ext cx="407355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bn-BD" sz="2800" b="1" spc="50" dirty="0">
                  <a:ln w="11430"/>
                  <a:latin typeface="NikoshBAN" pitchFamily="2" charset="0"/>
                  <a:cs typeface="NikoshBAN" pitchFamily="2" charset="0"/>
                </a:rPr>
                <a:t>যাহা করে বিনিময় ও মূল্য পরিমাপ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58932" y="3329801"/>
            <a:ext cx="8632668" cy="3297773"/>
            <a:chOff x="358932" y="3329801"/>
            <a:chExt cx="8632668" cy="3297773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932" y="3342501"/>
              <a:ext cx="4350062" cy="1839099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9200" y="3329801"/>
              <a:ext cx="3962400" cy="1830091"/>
            </a:xfrm>
            <a:prstGeom prst="rect">
              <a:avLst/>
            </a:prstGeom>
          </p:spPr>
        </p:pic>
        <p:sp>
          <p:nvSpPr>
            <p:cNvPr id="14" name="Rectangle 13"/>
            <p:cNvSpPr/>
            <p:nvPr/>
          </p:nvSpPr>
          <p:spPr>
            <a:xfrm>
              <a:off x="2327221" y="5562600"/>
              <a:ext cx="356059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bn-BD" sz="2800" b="1" spc="50" dirty="0">
                  <a:ln w="11430"/>
                  <a:latin typeface="NikoshBAN" pitchFamily="2" charset="0"/>
                  <a:cs typeface="NikoshBAN" pitchFamily="2" charset="0"/>
                </a:rPr>
                <a:t>ঋণ পরিশোধ আর সঞ্চয় সাধন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264017" y="6104354"/>
              <a:ext cx="384111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bn-BD" sz="2800" b="1" spc="50" dirty="0">
                  <a:ln w="11430"/>
                  <a:latin typeface="NikoshBAN" pitchFamily="2" charset="0"/>
                  <a:cs typeface="NikoshBAN" pitchFamily="2" charset="0"/>
                </a:rPr>
                <a:t>অর্থ বলি গণ্য তারে করে সর্বজন।</a:t>
              </a:r>
              <a:endParaRPr lang="en-US" sz="2800" b="1" spc="50" dirty="0">
                <a:ln w="11430"/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6605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04800" y="-152400"/>
            <a:ext cx="7772400" cy="1143000"/>
          </a:xfrm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24000"/>
            <a:ext cx="6629400" cy="4114800"/>
          </a:xfrm>
        </p:spPr>
        <p:txBody>
          <a:bodyPr>
            <a:normAutofit fontScale="47500" lnSpcReduction="20000"/>
          </a:bodyPr>
          <a:lstStyle/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BD" sz="51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কোনটি স</a:t>
            </a:r>
            <a:r>
              <a:rPr lang="en-US" sz="51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সী</a:t>
            </a:r>
            <a:r>
              <a:rPr lang="bn-BD" sz="51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 </a:t>
            </a:r>
            <a:r>
              <a:rPr lang="bn-BD" sz="51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বিহিত অর্থ?</a:t>
            </a:r>
          </a:p>
          <a:p>
            <a:r>
              <a:rPr lang="bn-BD" sz="51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ক। ১০/- নোট              </a:t>
            </a:r>
          </a:p>
          <a:p>
            <a:r>
              <a:rPr lang="bn-BD" sz="51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খ। ২০/- নোট</a:t>
            </a:r>
          </a:p>
          <a:p>
            <a:r>
              <a:rPr lang="bn-BD" sz="51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গ। ২/- নোট             </a:t>
            </a:r>
          </a:p>
          <a:p>
            <a:r>
              <a:rPr lang="bn-BD" sz="51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ঘ।   ৫/- ধতব মুদ্রা  </a:t>
            </a:r>
          </a:p>
          <a:p>
            <a:endParaRPr lang="bn-BD" sz="51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51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২।অর্থের কার্যাবলি </a:t>
            </a:r>
            <a:r>
              <a:rPr lang="bn-BD" sz="51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51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r>
              <a:rPr lang="bn-BD" sz="51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51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51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ক। ৩টি                    </a:t>
            </a:r>
          </a:p>
          <a:p>
            <a:r>
              <a:rPr lang="bn-BD" sz="51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খ। ৪টি </a:t>
            </a:r>
          </a:p>
          <a:p>
            <a:r>
              <a:rPr lang="bn-BD" sz="51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গ। ৫টি                    </a:t>
            </a:r>
          </a:p>
          <a:p>
            <a:r>
              <a:rPr lang="bn-BD" sz="51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ঘ। ৬টি</a:t>
            </a:r>
          </a:p>
          <a:p>
            <a:endParaRPr lang="bn-BD" sz="51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10400" y="11430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সঠিক উত্তর জেনে নেই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2927350" y="3048000"/>
            <a:ext cx="5207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276600" y="4495800"/>
            <a:ext cx="457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4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7772400" cy="1470025"/>
          </a:xfrm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362200"/>
            <a:ext cx="8534400" cy="1295400"/>
          </a:xfrm>
        </p:spPr>
        <p:txBody>
          <a:bodyPr/>
          <a:lstStyle/>
          <a:p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 আমাদের দৈনন্দিন জীবনকে সহজতর করেছে-ব্যাখ্যা কর</a:t>
            </a: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84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69" y="0"/>
            <a:ext cx="915736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n-BD" sz="8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74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467600" cy="990600"/>
          </a:xfrm>
        </p:spPr>
        <p:txBody>
          <a:bodyPr>
            <a:normAutofit fontScale="90000"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ছবি গুলো লক্ষ  কর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066800"/>
            <a:ext cx="4572000" cy="4572000"/>
          </a:xfrm>
          <a:prstGeom prst="rect">
            <a:avLst/>
          </a:prstGeom>
        </p:spPr>
      </p:pic>
      <p:pic>
        <p:nvPicPr>
          <p:cNvPr id="9" name="Picture 2" descr="C:\Users\Doel-1612i3\Desktop\Shahina\B4-_MG_7707.jpg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74262"/>
            <a:ext cx="4572000" cy="45720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914400" y="6120825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টাকা/অর্থ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67400" y="6120825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বাংলাদেশ ব্যাংক</a:t>
            </a:r>
            <a:endParaRPr lang="en-US" sz="32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76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0"/>
            <a:ext cx="8229600" cy="2438400"/>
          </a:xfrm>
        </p:spPr>
        <p:txBody>
          <a:bodyPr>
            <a:normAutofit fontScale="90000"/>
          </a:bodyPr>
          <a:lstStyle/>
          <a:p>
            <a:r>
              <a:rPr lang="bn-BD" sz="6700" b="1" dirty="0">
                <a:latin typeface="NikoshBAN" pitchFamily="2" charset="0"/>
                <a:cs typeface="NikoshBAN" pitchFamily="2" charset="0"/>
              </a:rPr>
              <a:t>অর্থ  ও ব্যাংক ব্যবস্থা</a:t>
            </a:r>
            <a:br>
              <a:rPr lang="bn-BD" sz="6700" b="1" dirty="0">
                <a:latin typeface="NikoshBAN" pitchFamily="2" charset="0"/>
                <a:cs typeface="NikoshBAN" pitchFamily="2" charset="0"/>
              </a:rPr>
            </a:br>
            <a:r>
              <a:rPr lang="bn-BD" sz="6700" dirty="0">
                <a:latin typeface="NikoshBAN" pitchFamily="2" charset="0"/>
                <a:cs typeface="NikoshBAN" pitchFamily="2" charset="0"/>
              </a:rPr>
              <a:t/>
            </a:r>
            <a:br>
              <a:rPr lang="bn-BD" sz="6700" dirty="0">
                <a:latin typeface="NikoshBAN" pitchFamily="2" charset="0"/>
                <a:cs typeface="NikoshBAN" pitchFamily="2" charset="0"/>
              </a:rPr>
            </a:br>
            <a:r>
              <a:rPr lang="en-US" sz="6700" b="1" dirty="0">
                <a:latin typeface="Times New Roman" pitchFamily="18" charset="0"/>
                <a:cs typeface="Times New Roman" pitchFamily="18" charset="0"/>
              </a:rPr>
              <a:t>MONEY AND BANKING SYSTEM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85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7391400" cy="3505200"/>
          </a:xfrm>
        </p:spPr>
        <p:txBody>
          <a:bodyPr>
            <a:normAutofit lnSpcReduction="10000"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শিক্ষার্থীরা---</a:t>
            </a:r>
          </a:p>
          <a:p>
            <a:pPr marL="571500" indent="-571500">
              <a:buFont typeface="Wingdings" pitchFamily="2" charset="2"/>
              <a:buChar char="Ø"/>
            </a:pPr>
            <a:endParaRPr lang="bn-BD" sz="4000" b="1" dirty="0" smtClean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 ধারনা করতে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পারবে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অর্থের প্রকারভেদ বর্ননা করতে পারবে 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অর্থের কার্যাবলী ব্যাখ্যা করতে পারবে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40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79458" y="1954498"/>
            <a:ext cx="2743200" cy="2743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070" y="5244274"/>
            <a:ext cx="3657600" cy="1743075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2139464" y="8605"/>
            <a:ext cx="572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ছবি গুলো লক্ষ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্য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  কর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5" name="Picture 24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0610" y="2128770"/>
            <a:ext cx="3108960" cy="3108960"/>
          </a:xfrm>
          <a:prstGeom prst="rect">
            <a:avLst/>
          </a:prstGeom>
        </p:spPr>
      </p:pic>
      <p:grpSp>
        <p:nvGrpSpPr>
          <p:cNvPr id="38" name="Group 37"/>
          <p:cNvGrpSpPr/>
          <p:nvPr/>
        </p:nvGrpSpPr>
        <p:grpSpPr>
          <a:xfrm rot="17145155">
            <a:off x="1200732" y="229891"/>
            <a:ext cx="1181285" cy="1493500"/>
            <a:chOff x="7580698" y="1038614"/>
            <a:chExt cx="1181285" cy="1493500"/>
          </a:xfrm>
        </p:grpSpPr>
        <p:sp>
          <p:nvSpPr>
            <p:cNvPr id="27" name="Oval Callout 26"/>
            <p:cNvSpPr/>
            <p:nvPr/>
          </p:nvSpPr>
          <p:spPr>
            <a:xfrm rot="20102320">
              <a:off x="7580698" y="1038614"/>
              <a:ext cx="1027718" cy="1428827"/>
            </a:xfrm>
            <a:prstGeom prst="wedgeEllipse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 rot="20642943">
              <a:off x="7618983" y="1301008"/>
              <a:ext cx="1143000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b="1" dirty="0">
                  <a:latin typeface="NikoshBAN" pitchFamily="2" charset="0"/>
                  <a:cs typeface="NikoshBAN" pitchFamily="2" charset="0"/>
                </a:rPr>
                <a:t>সঞ্চয়ের </a:t>
              </a:r>
            </a:p>
            <a:p>
              <a:pPr algn="ctr"/>
              <a:r>
                <a:rPr lang="bn-BD" sz="2800" b="1" dirty="0">
                  <a:latin typeface="NikoshBAN" pitchFamily="2" charset="0"/>
                  <a:cs typeface="NikoshBAN" pitchFamily="2" charset="0"/>
                </a:rPr>
                <a:t>বাহন</a:t>
              </a:r>
              <a:endParaRPr lang="en-US" sz="2800" b="1" dirty="0">
                <a:latin typeface="NikoshBAN" pitchFamily="2" charset="0"/>
                <a:cs typeface="NikoshBAN" pitchFamily="2" charset="0"/>
              </a:endParaRPr>
            </a:p>
            <a:p>
              <a:endParaRPr lang="en-US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799286" y="2018074"/>
            <a:ext cx="3330147" cy="3110198"/>
            <a:chOff x="2740463" y="2194664"/>
            <a:chExt cx="3330147" cy="3110198"/>
          </a:xfrm>
        </p:grpSpPr>
        <p:sp>
          <p:nvSpPr>
            <p:cNvPr id="34" name="Down Arrow 33"/>
            <p:cNvSpPr/>
            <p:nvPr/>
          </p:nvSpPr>
          <p:spPr>
            <a:xfrm>
              <a:off x="4984552" y="5017576"/>
              <a:ext cx="592690" cy="28728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7500" y="2439511"/>
              <a:ext cx="2773523" cy="2611374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sp>
          <p:nvSpPr>
            <p:cNvPr id="32" name="TextBox 31"/>
            <p:cNvSpPr txBox="1"/>
            <p:nvPr/>
          </p:nvSpPr>
          <p:spPr>
            <a:xfrm>
              <a:off x="3884710" y="3527990"/>
              <a:ext cx="131479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err="1" smtClean="0">
                  <a:latin typeface="NikoshBAN" pitchFamily="2" charset="0"/>
                  <a:cs typeface="NikoshBAN" pitchFamily="2" charset="0"/>
                </a:rPr>
                <a:t>অর্থ</a:t>
              </a:r>
              <a:endParaRPr lang="en-US" sz="6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5" name="Down Arrow 34"/>
            <p:cNvSpPr/>
            <p:nvPr/>
          </p:nvSpPr>
          <p:spPr>
            <a:xfrm rot="10800000">
              <a:off x="4405696" y="2194664"/>
              <a:ext cx="592690" cy="24484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Down Arrow 35"/>
            <p:cNvSpPr/>
            <p:nvPr/>
          </p:nvSpPr>
          <p:spPr>
            <a:xfrm rot="5400000">
              <a:off x="2587761" y="3384347"/>
              <a:ext cx="592690" cy="28728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Down Arrow 36"/>
            <p:cNvSpPr/>
            <p:nvPr/>
          </p:nvSpPr>
          <p:spPr>
            <a:xfrm rot="6050489" flipV="1">
              <a:off x="5613503" y="3845436"/>
              <a:ext cx="592690" cy="32152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1259965" y="827814"/>
            <a:ext cx="985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1" name="Oval Callout 50"/>
          <p:cNvSpPr/>
          <p:nvPr/>
        </p:nvSpPr>
        <p:spPr>
          <a:xfrm rot="2545646">
            <a:off x="33090" y="5804860"/>
            <a:ext cx="1848104" cy="815434"/>
          </a:xfrm>
          <a:prstGeom prst="wedgeEllipseCallout">
            <a:avLst>
              <a:gd name="adj1" fmla="val -20833"/>
              <a:gd name="adj2" fmla="val -1190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বিনিময়ের </a:t>
            </a:r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মাধ্যম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2" name="Oval Callout 51"/>
          <p:cNvSpPr/>
          <p:nvPr/>
        </p:nvSpPr>
        <p:spPr>
          <a:xfrm>
            <a:off x="7201854" y="6041888"/>
            <a:ext cx="1828800" cy="685800"/>
          </a:xfrm>
          <a:prstGeom prst="wedgeEllipseCallout">
            <a:avLst>
              <a:gd name="adj1" fmla="val -76547"/>
              <a:gd name="adj2" fmla="val -63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মূল্যের </a:t>
            </a:r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পরিমাপক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412365" y="980214"/>
            <a:ext cx="985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564765" y="1132614"/>
            <a:ext cx="985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59" name="Group 58"/>
          <p:cNvGrpSpPr/>
          <p:nvPr/>
        </p:nvGrpSpPr>
        <p:grpSpPr>
          <a:xfrm>
            <a:off x="7758093" y="349287"/>
            <a:ext cx="1157307" cy="1428827"/>
            <a:chOff x="7758093" y="349287"/>
            <a:chExt cx="1157307" cy="1428827"/>
          </a:xfrm>
        </p:grpSpPr>
        <p:sp>
          <p:nvSpPr>
            <p:cNvPr id="57" name="Oval Callout 56"/>
            <p:cNvSpPr/>
            <p:nvPr/>
          </p:nvSpPr>
          <p:spPr>
            <a:xfrm rot="20222710">
              <a:off x="7758093" y="349287"/>
              <a:ext cx="1027718" cy="1428827"/>
            </a:xfrm>
            <a:prstGeom prst="wedgeEllipse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848600" y="845009"/>
              <a:ext cx="1066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/>
                <a:t>ঋনের ভিত্তি</a:t>
              </a:r>
              <a:endParaRPr lang="en-US" dirty="0"/>
            </a:p>
          </p:txBody>
        </p:sp>
      </p:grpSp>
      <p:pic>
        <p:nvPicPr>
          <p:cNvPr id="2" name="Picture 1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120" y="449455"/>
            <a:ext cx="475488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46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/>
      <p:bldP spid="51" grpId="0" animBg="1"/>
      <p:bldP spid="5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77226" y="25400"/>
            <a:ext cx="8229600" cy="1117600"/>
          </a:xfrm>
        </p:spPr>
        <p:txBody>
          <a:bodyPr>
            <a:normAutofit fontScale="90000"/>
          </a:bodyPr>
          <a:lstStyle/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86726" y="1143000"/>
            <a:ext cx="8610600" cy="5029200"/>
          </a:xfrm>
        </p:spPr>
        <p:txBody>
          <a:bodyPr/>
          <a:lstStyle/>
          <a:p>
            <a:pPr marL="0" indent="0" algn="ctr">
              <a:buNone/>
            </a:pPr>
            <a:r>
              <a:rPr lang="bn-BD" b="1" dirty="0">
                <a:latin typeface="NikoshBAN" pitchFamily="2" charset="0"/>
                <a:cs typeface="NikoshBAN" pitchFamily="2" charset="0"/>
              </a:rPr>
              <a:t>তৈরির উপকরণের দিক থেকে মুদ্রা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1394759" y="2083488"/>
            <a:ext cx="6881226" cy="926213"/>
            <a:chOff x="1394759" y="1729132"/>
            <a:chExt cx="6881226" cy="926213"/>
          </a:xfrm>
        </p:grpSpPr>
        <p:sp>
          <p:nvSpPr>
            <p:cNvPr id="12" name="Down Arrow Callout 11"/>
            <p:cNvSpPr/>
            <p:nvPr/>
          </p:nvSpPr>
          <p:spPr>
            <a:xfrm rot="10800000">
              <a:off x="1629727" y="1729132"/>
              <a:ext cx="6324599" cy="361950"/>
            </a:xfrm>
            <a:prstGeom prst="downArrow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ight Arrow 12"/>
            <p:cNvSpPr/>
            <p:nvPr/>
          </p:nvSpPr>
          <p:spPr>
            <a:xfrm rot="5400000">
              <a:off x="7623941" y="2003301"/>
              <a:ext cx="808751" cy="49533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ight Arrow 13"/>
            <p:cNvSpPr/>
            <p:nvPr/>
          </p:nvSpPr>
          <p:spPr>
            <a:xfrm rot="5400000">
              <a:off x="1238052" y="1967974"/>
              <a:ext cx="808751" cy="49533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7" y="2966793"/>
            <a:ext cx="4301488" cy="312920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485" y="2966793"/>
            <a:ext cx="4419599" cy="3129207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251797" y="6259661"/>
            <a:ext cx="3276600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ধাতব মুদ্রা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221690" y="6234550"/>
            <a:ext cx="3247221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কাগজী নোট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24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57200"/>
            <a:ext cx="8441850" cy="5410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362200" y="5878661"/>
            <a:ext cx="3276600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ধাতব মুদ্রা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81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352800" y="6169900"/>
            <a:ext cx="3247221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কাগজী নোট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92075" y="152400"/>
            <a:ext cx="9021468" cy="6096772"/>
            <a:chOff x="92075" y="152400"/>
            <a:chExt cx="9021468" cy="6096772"/>
          </a:xfrm>
        </p:grpSpPr>
        <p:grpSp>
          <p:nvGrpSpPr>
            <p:cNvPr id="5" name="Group 4"/>
            <p:cNvGrpSpPr/>
            <p:nvPr/>
          </p:nvGrpSpPr>
          <p:grpSpPr>
            <a:xfrm>
              <a:off x="121942" y="152400"/>
              <a:ext cx="8991601" cy="6017500"/>
              <a:chOff x="121942" y="152400"/>
              <a:chExt cx="8991601" cy="6017500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121942" y="152400"/>
                <a:ext cx="8991601" cy="4854472"/>
                <a:chOff x="914400" y="-224927"/>
                <a:chExt cx="7651112" cy="4854472"/>
              </a:xfrm>
            </p:grpSpPr>
            <p:pic>
              <p:nvPicPr>
                <p:cNvPr id="10" name="Picture 9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312413" y="-224927"/>
                  <a:ext cx="3171825" cy="1596030"/>
                </a:xfrm>
                <a:prstGeom prst="rect">
                  <a:avLst/>
                </a:prstGeom>
              </p:spPr>
            </p:pic>
            <p:pic>
              <p:nvPicPr>
                <p:cNvPr id="11" name="Picture 10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14400" y="2711450"/>
                  <a:ext cx="3454202" cy="1495425"/>
                </a:xfrm>
                <a:prstGeom prst="rect">
                  <a:avLst/>
                </a:prstGeom>
              </p:spPr>
            </p:pic>
            <p:pic>
              <p:nvPicPr>
                <p:cNvPr id="12" name="Picture 11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334000" y="3066505"/>
                  <a:ext cx="3150238" cy="1563040"/>
                </a:xfrm>
                <a:prstGeom prst="rect">
                  <a:avLst/>
                </a:prstGeom>
              </p:spPr>
            </p:pic>
            <p:pic>
              <p:nvPicPr>
                <p:cNvPr id="13" name="Picture 12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355587" y="1542505"/>
                  <a:ext cx="3209925" cy="1419225"/>
                </a:xfrm>
                <a:prstGeom prst="rect">
                  <a:avLst/>
                </a:prstGeom>
              </p:spPr>
            </p:pic>
            <p:pic>
              <p:nvPicPr>
                <p:cNvPr id="14" name="Picture 13"/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14400" y="1371103"/>
                  <a:ext cx="3589676" cy="1312760"/>
                </a:xfrm>
                <a:prstGeom prst="rect">
                  <a:avLst/>
                </a:prstGeom>
              </p:spPr>
            </p:pic>
            <p:pic>
              <p:nvPicPr>
                <p:cNvPr id="15" name="Picture 14"/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14400" y="-148727"/>
                  <a:ext cx="3589676" cy="1444128"/>
                </a:xfrm>
                <a:prstGeom prst="rect">
                  <a:avLst/>
                </a:prstGeom>
              </p:spPr>
            </p:pic>
          </p:grpSp>
          <p:pic>
            <p:nvPicPr>
              <p:cNvPr id="2" name="Picture 1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49950" y="4512550"/>
                <a:ext cx="3085837" cy="1657350"/>
              </a:xfrm>
              <a:prstGeom prst="rect">
                <a:avLst/>
              </a:prstGeom>
            </p:spPr>
          </p:pic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30575" y="4257675"/>
                <a:ext cx="2619375" cy="1743075"/>
              </a:xfrm>
              <a:prstGeom prst="rect">
                <a:avLst/>
              </a:prstGeom>
            </p:spPr>
          </p:pic>
        </p:grp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75" y="4744222"/>
              <a:ext cx="3028950" cy="15049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7281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301</Words>
  <Application>Microsoft Office PowerPoint</Application>
  <PresentationFormat>On-screen Show (4:3)</PresentationFormat>
  <Paragraphs>94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স্বাগতম</vt:lpstr>
      <vt:lpstr>পরিচিতি</vt:lpstr>
      <vt:lpstr>ছবি গুলো লক্ষ  কর </vt:lpstr>
      <vt:lpstr>অর্থ  ও ব্যাংক ব্যবস্থা  MONEY AND BANKING SYSTEM </vt:lpstr>
      <vt:lpstr>শিখনফল</vt:lpstr>
      <vt:lpstr>PowerPoint Presentation</vt:lpstr>
      <vt:lpstr>প্রকারভেদ </vt:lpstr>
      <vt:lpstr>PowerPoint Presentation</vt:lpstr>
      <vt:lpstr>PowerPoint Presentation</vt:lpstr>
      <vt:lpstr>একক কাজ</vt:lpstr>
      <vt:lpstr>বস্তুগত মূল্যমানের  দিক থেকে  </vt:lpstr>
      <vt:lpstr> কাগজী নোট  </vt:lpstr>
      <vt:lpstr>গ্রহনের বাধ্যবাধকতার দিক থেকে অর্থের প্রকারভেদ</vt:lpstr>
      <vt:lpstr>বিহিত অর্থ </vt:lpstr>
      <vt:lpstr>চার্টটি লক্ষ কর</vt:lpstr>
      <vt:lpstr>দলীয় কাজ</vt:lpstr>
      <vt:lpstr>অর্থের কার্যাবলী  </vt:lpstr>
      <vt:lpstr>PowerPoint Presentation</vt:lpstr>
      <vt:lpstr>PowerPoint Presentation</vt:lpstr>
      <vt:lpstr>PowerPoint Presentation</vt:lpstr>
      <vt:lpstr>PowerPoint Presentation</vt:lpstr>
      <vt:lpstr>মূল্যায়ন</vt:lpstr>
      <vt:lpstr>বাড়ীর কাজ</vt:lpstr>
      <vt:lpstr>ধন্যবাদ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স্বাগতাম</dc:title>
  <dc:creator>Bishwajit Biswas</dc:creator>
  <cp:lastModifiedBy>Bishwajit Biswas</cp:lastModifiedBy>
  <cp:revision>97</cp:revision>
  <dcterms:created xsi:type="dcterms:W3CDTF">2006-08-16T00:00:00Z</dcterms:created>
  <dcterms:modified xsi:type="dcterms:W3CDTF">2020-03-12T04:32:15Z</dcterms:modified>
</cp:coreProperties>
</file>