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2" r:id="rId14"/>
    <p:sldId id="265" r:id="rId15"/>
    <p:sldId id="275" r:id="rId16"/>
    <p:sldId id="274" r:id="rId17"/>
    <p:sldId id="273" r:id="rId18"/>
    <p:sldId id="277" r:id="rId19"/>
    <p:sldId id="276" r:id="rId20"/>
    <p:sldId id="267" r:id="rId21"/>
    <p:sldId id="279" r:id="rId22"/>
    <p:sldId id="278" r:id="rId23"/>
    <p:sldId id="268" r:id="rId24"/>
    <p:sldId id="280" r:id="rId25"/>
    <p:sldId id="281" r:id="rId26"/>
    <p:sldId id="282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9C22-EB24-48C7-A958-5892CB5DF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80C27-1711-4A29-AEDE-52D8E7624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2873-61B1-4F5B-AF8F-8AABC2F7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8CF3-AE85-49C3-A997-8EE82AE8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72C87-0BBD-4BF3-9AAF-E5A8AE52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5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B5637-BC31-4421-A72E-EEE8CD05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220F7-A50B-4D84-AC20-B7AA8AA0A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7AF3D-D54F-4717-B62B-1A96A0B1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6FDD-B18D-4362-A05D-2CB2E9AB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1202E-1022-4041-BB7A-936F0B4D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4FDA8-1DFA-4052-A53D-F8C921226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B3503-7640-4969-B4E9-D93C78AE5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97F82-2762-4132-983D-BE172742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02281-7D81-4F71-BE61-C2A29998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CC1A-B716-48D9-8EA4-A9DEF5A9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0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041C-EC47-4718-8197-D6F14D8E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4340E-E980-4458-8E5B-536051740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0C3F4-7BC8-4224-B20A-06943056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B058-F9BF-426B-9961-C9E073E9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6CB80-6A0B-49C5-ABE5-1D4F0AAA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2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C030-D832-4160-A998-0F6DC58A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7344B-49B0-4474-8D1A-A20D4977A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5022C-1F97-456E-BAA7-849BB56E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7EB67-71AD-42F4-91D3-C6297BE4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28F0-93C8-42A0-A45B-013ECBCA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5C158-9C93-4D21-BA5F-6F714155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9AF3-C044-467A-B8F2-C79C61BA8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57C04-3B11-411A-9CCB-D70A1E1A9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29877-E47C-4CBB-8564-45F3DC89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32454-EDA0-4466-976E-901C1A51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3D80D-4049-48AA-AAE9-D32805D6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7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416D-FEB9-4938-8CD5-D2162E76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38090-2031-400C-B343-285E1F3CD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30172-C515-4C95-A6CF-D53C658A2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DA776-1AC2-4C34-B717-11F4FF795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84A1A-7631-4391-B1DA-777C9AD5D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12FBA-8953-42F0-B2F9-A781AD3F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3C50E-BACA-482C-9BAE-68A307C0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D5E46-39E4-4978-8090-9D35ECBA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6E53-00A7-4CFC-BB05-B6BAB061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0E6A9-2075-4630-961D-DA02EFEF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A35BA-3D94-4629-B850-7BE99CC3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AE6E9-1153-4864-8F7D-7F753F32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9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C4327-9094-41BF-A5C3-460144A8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EBF43-4441-4512-A338-BB94E3EC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710CE-11FA-4B67-834D-704C7509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E046-E459-4C4C-9234-03292501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3FDB-872B-4659-A732-59EADC60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A15BE-F4FD-49BC-B558-ED939CF17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FEE34-1E97-466B-9BEC-76B7B085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BF13B-B892-4933-A29E-1F41A0B5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87B58-CFBE-4AA8-AFF5-1FDC6102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4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85DE-E886-478D-93B5-797D6F3F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1A56B-7596-4639-9EB0-A42A2D71C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238CF-2D32-4E99-8B03-B91476D2A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1DD83-EC35-4B85-B4EB-CF6689CD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79D7E-7A74-4317-8F0C-E5739926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7DCF1-6A24-4CC8-B86A-8A7DB692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50AED3-A592-4F2C-939B-EED8188D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16DDE-395D-44F0-8E4F-085CCCD5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B98B1-3DCA-43FE-875A-62935651E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9403-D0ED-49C5-A662-F737258370D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2F6E2-3CFD-4C5D-A8D7-21C430395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0022B-E865-41B7-94AD-BECABC51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CF745-BA9C-4F0E-B749-012179A1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86D2FB2-C4AB-4FB8-8EE4-47A53148CEB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4A6C57-640A-43CE-93A1-1CE7E8200033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E8C52EF-1C47-4BCF-8252-E10E86507E76}"/>
                </a:ext>
              </a:extLst>
            </p:cNvPr>
            <p:cNvSpPr/>
            <p:nvPr/>
          </p:nvSpPr>
          <p:spPr>
            <a:xfrm>
              <a:off x="1828800" y="2286000"/>
              <a:ext cx="5410200" cy="2590800"/>
            </a:xfrm>
            <a:prstGeom prst="ellipse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আইসিটি ক্লাসে সবাইকে স্বাগতম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23939-7E3D-4A51-BE78-05FCA54121C6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CC8F199-6425-4466-A29A-877643A67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0" y="255443"/>
            <a:ext cx="2246376" cy="3249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13D71C-E7A0-4238-ADC6-F62049091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24" y="255442"/>
            <a:ext cx="2246376" cy="32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4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6DA004-EBDA-41F2-90B6-69AAD1BB199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92CD1F-D3B8-4E99-993A-C7D8EC95005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3CF345-CCCE-41AA-A3E3-7A78459BD8D1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9C21635-DADA-43B2-AABE-EEABEB3265C2}"/>
              </a:ext>
            </a:extLst>
          </p:cNvPr>
          <p:cNvSpPr/>
          <p:nvPr/>
        </p:nvSpPr>
        <p:spPr>
          <a:xfrm>
            <a:off x="1676654" y="4032738"/>
            <a:ext cx="37338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ব্যবহার করে এটিএম বুথের মাধ্যমে টাকা উত্তোলন 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FF5F6-5D3A-490F-8D83-EB1490363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54" y="491216"/>
            <a:ext cx="3959584" cy="3236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00090E-D3F0-4884-BAA2-E0D1F1D68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6" y="498198"/>
            <a:ext cx="4209288" cy="3033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FB2E68-3165-4AF9-A848-B4C0B69CEA21}"/>
              </a:ext>
            </a:extLst>
          </p:cNvPr>
          <p:cNvSpPr/>
          <p:nvPr/>
        </p:nvSpPr>
        <p:spPr>
          <a:xfrm>
            <a:off x="6324854" y="4020546"/>
            <a:ext cx="37338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ব্যবহার করে মোবাইল ব্যাংকিং এর মাধ্যমে টাকা লেনদেন করা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4D1453-0049-4966-9601-402905EC00C5}"/>
              </a:ext>
            </a:extLst>
          </p:cNvPr>
          <p:cNvSpPr txBox="1"/>
          <p:nvPr/>
        </p:nvSpPr>
        <p:spPr>
          <a:xfrm>
            <a:off x="351692" y="267286"/>
            <a:ext cx="1105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2C871E-6DC0-4667-A202-5F5410E515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6DBC20-7876-4F46-8775-1899D2F0478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9821E4-232F-43E6-A5D2-53D1C0EE392C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33BEA20-2383-4288-A0DF-639CEAAC2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87" y="1090058"/>
            <a:ext cx="9777046" cy="48600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E76B2B-560A-44AE-BBE7-99857BECC9C1}"/>
              </a:ext>
            </a:extLst>
          </p:cNvPr>
          <p:cNvSpPr/>
          <p:nvPr/>
        </p:nvSpPr>
        <p:spPr>
          <a:xfrm>
            <a:off x="1334086" y="6016284"/>
            <a:ext cx="9777046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চিকিৎসা ক্ষেত্রে তথ্য ও যোগাযোগ প্রযুক্তির গুরুত্ব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1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F8189C-3F5D-4500-89E8-F60EB6A7D7F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9D08A5-7C36-49FD-A4F0-6C7290C1C70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6A1F7F-D3EB-43D4-B6CC-BCDB11AC6DC7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7F1AB91-1EAB-48CC-8B00-2B3FC03A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346806"/>
            <a:ext cx="2590800" cy="2944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619B36-B9CA-465C-8101-6FE286910EF8}"/>
              </a:ext>
            </a:extLst>
          </p:cNvPr>
          <p:cNvSpPr/>
          <p:nvPr/>
        </p:nvSpPr>
        <p:spPr>
          <a:xfrm>
            <a:off x="534571" y="3513012"/>
            <a:ext cx="11197883" cy="291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আধুনিক জনক</a:t>
            </a:r>
            <a:endParaRPr lang="en-US" sz="3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চার্লস ব্যাবেজ।</a:t>
            </a: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একজন ইংরেজ প্রকৌশলী ও গণিতবিদ। তাঁর জন্ম ১৭৯১ খ্রিঃ এবং মৃত্যু ১৮৭১ খ্রিঃ।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তিনিই সর্ব প্রথম কম্পিউটারের প্রোগ্রামিং এর ড্রয়িং করেন। তাঁর ডিজাইন অনুসরণ করেই আজকের কম্পিউটারে বিকাশ হয়েছে।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4">
            <a:extLst>
              <a:ext uri="{FF2B5EF4-FFF2-40B4-BE49-F238E27FC236}">
                <a16:creationId xmlns:a16="http://schemas.microsoft.com/office/drawing/2014/main" id="{6D33E3CB-A286-4DDB-9B08-B3C01BA64D0C}"/>
              </a:ext>
            </a:extLst>
          </p:cNvPr>
          <p:cNvSpPr/>
          <p:nvPr/>
        </p:nvSpPr>
        <p:spPr>
          <a:xfrm>
            <a:off x="4203700" y="1489806"/>
            <a:ext cx="1447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3577E-3367-40E2-A28D-4BB56143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499206"/>
            <a:ext cx="4038600" cy="2556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44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8F05B-BBC8-4A6C-873C-BCF4B633AA8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582734-ABE5-4746-9429-26B6D9F5511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108890-DD6C-43DC-AAF2-878F0BC036F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7581DC2-6605-46DE-8129-994A837B2055}"/>
              </a:ext>
            </a:extLst>
          </p:cNvPr>
          <p:cNvSpPr/>
          <p:nvPr/>
        </p:nvSpPr>
        <p:spPr>
          <a:xfrm>
            <a:off x="1492582" y="4046806"/>
            <a:ext cx="8534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লর্ড বায়রনের কন্যা এডা লাভলেস (১৮১৫-১৮৫২)।</a:t>
            </a: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১৮৩৩ সালে চার্লস ব্যাবেজের সাথে তাঁর পরিচয় হয় এবং তিনিই প্রোগ্রামিং এর ধারণার প্রবর্তক হিসেবে সম্মানিত হন।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EA867C-D5A4-49B3-9F57-7AFDDD75A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86" y="465406"/>
            <a:ext cx="2779179" cy="3336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623A527B-C653-479D-9DD4-CE06C7BD584F}"/>
              </a:ext>
            </a:extLst>
          </p:cNvPr>
          <p:cNvSpPr/>
          <p:nvPr/>
        </p:nvSpPr>
        <p:spPr>
          <a:xfrm>
            <a:off x="4458286" y="1456006"/>
            <a:ext cx="1676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03D87-569F-4975-9EC2-F02302624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31" y="369619"/>
            <a:ext cx="4258911" cy="33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8F05B-BBC8-4A6C-873C-BCF4B633AA8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582734-ABE5-4746-9429-26B6D9F5511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108890-DD6C-43DC-AAF2-878F0BC036F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887264-6C5F-4337-9E18-B73F49D3ADD1}"/>
              </a:ext>
            </a:extLst>
          </p:cNvPr>
          <p:cNvSpPr/>
          <p:nvPr/>
        </p:nvSpPr>
        <p:spPr>
          <a:xfrm>
            <a:off x="1942748" y="4257821"/>
            <a:ext cx="8534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 জেমস ক্লার্ক ম্যাক্সওয়েল (১৮৩১-১৮৭৯)।</a:t>
            </a: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তড়িৎ চৌম্বকীয় বলের ধারণা প্রকাশ করেন, যা বিনা তারে বার্তা প্রেরণের একটি সম্ভাবনাকে তুলে ধরেন।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070FF-3B24-446D-840E-270B4C7F8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52" y="676421"/>
            <a:ext cx="28194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661B0E90-E87C-458B-92A5-47FF17E282EB}"/>
              </a:ext>
            </a:extLst>
          </p:cNvPr>
          <p:cNvSpPr/>
          <p:nvPr/>
        </p:nvSpPr>
        <p:spPr>
          <a:xfrm>
            <a:off x="4984652" y="1667021"/>
            <a:ext cx="1447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CDA640-1EAD-4D0B-ACDD-9C51032AC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52" y="564399"/>
            <a:ext cx="2819400" cy="33492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86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8F05B-BBC8-4A6C-873C-BCF4B633AA8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582734-ABE5-4746-9429-26B6D9F5511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108890-DD6C-43DC-AAF2-878F0BC036F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67E281F-CBA1-42DD-B477-772C9E7C97BF}"/>
              </a:ext>
            </a:extLst>
          </p:cNvPr>
          <p:cNvSpPr/>
          <p:nvPr/>
        </p:nvSpPr>
        <p:spPr>
          <a:xfrm>
            <a:off x="1844227" y="4187483"/>
            <a:ext cx="8534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 জগদীশ চন্দ্র বসু (১৮৫৮-১৯৩৭ )।</a:t>
            </a: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১৮৯৫ সালে অতিক্ষুদ্র তরঙ্গ ব্যবহার করে এক স্থান থেকে অন্য স্থানে তথ্য প্রেরণে সফল হন।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49F6D-33EB-4B21-8638-AED71C6F0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31" y="606082"/>
            <a:ext cx="2514600" cy="3312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39551F34-372E-4FF0-B473-A84C02AC4441}"/>
              </a:ext>
            </a:extLst>
          </p:cNvPr>
          <p:cNvSpPr/>
          <p:nvPr/>
        </p:nvSpPr>
        <p:spPr>
          <a:xfrm>
            <a:off x="4581331" y="1901483"/>
            <a:ext cx="1295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6ACB3-E86A-4471-BFEB-84E386959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4896"/>
            <a:ext cx="4191000" cy="32277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25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8F05B-BBC8-4A6C-873C-BCF4B633AA8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582734-ABE5-4746-9429-26B6D9F5511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108890-DD6C-43DC-AAF2-878F0BC036F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FA84AA-9E88-4C09-ADA8-42CE046A57C5}"/>
              </a:ext>
            </a:extLst>
          </p:cNvPr>
          <p:cNvSpPr/>
          <p:nvPr/>
        </p:nvSpPr>
        <p:spPr>
          <a:xfrm>
            <a:off x="1773936" y="4414551"/>
            <a:ext cx="8534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ইতালির বিজ্ঞানী গুগলিয়েলমো মার্কনি ( ১৮৭৪-১৯৩৭ )।</a:t>
            </a: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বেতার যন্ত্রের আবিষ্কারক হিসেবে স্বীকৃতি লাভ করেন।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B61F53-51C1-4028-9E75-C32E9A9F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756950"/>
            <a:ext cx="2717166" cy="3411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B792618A-1753-4D96-AE57-8B9EF21A5A6F}"/>
              </a:ext>
            </a:extLst>
          </p:cNvPr>
          <p:cNvSpPr/>
          <p:nvPr/>
        </p:nvSpPr>
        <p:spPr>
          <a:xfrm>
            <a:off x="4739640" y="2052351"/>
            <a:ext cx="1447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0F7062-1117-495B-8B91-429DDB305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711229"/>
            <a:ext cx="4044696" cy="34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8F05B-BBC8-4A6C-873C-BCF4B633AA8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582734-ABE5-4746-9429-26B6D9F5511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108890-DD6C-43DC-AAF2-878F0BC036F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7639520-B666-4240-ADE1-BE9AB9F13087}"/>
              </a:ext>
            </a:extLst>
          </p:cNvPr>
          <p:cNvSpPr/>
          <p:nvPr/>
        </p:nvSpPr>
        <p:spPr>
          <a:xfrm>
            <a:off x="1717665" y="4114800"/>
            <a:ext cx="85344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আমেরিকার প্রোগ্রামার রেমন্ড স্যামুয়েল টমলিনসন ।</a:t>
            </a:r>
          </a:p>
          <a:p>
            <a:pPr algn="just"/>
            <a:r>
              <a:rPr lang="bn-BD" sz="2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 আরপানেটে ইলেক্ট্রনিক মাধ্যমে পত্রালাপের সূচনা করেন আমেরিকার প্রোগ্রামার রেমন্ড স্যামুয়েল টমলিনসন। তিনি প্রথম ই-মেইল সিস্টেম চালু করেন।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B895D-B953-44FF-831D-3FE8201BF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69" y="486641"/>
            <a:ext cx="2667000" cy="3551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5C4EC0CE-407E-4F50-8ABB-BD8E9B59E817}"/>
              </a:ext>
            </a:extLst>
          </p:cNvPr>
          <p:cNvSpPr/>
          <p:nvPr/>
        </p:nvSpPr>
        <p:spPr>
          <a:xfrm>
            <a:off x="4683369" y="17526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C73A3C-9439-463A-B421-2A0C5BCD7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69" y="486641"/>
            <a:ext cx="3981450" cy="3399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67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8F05B-BBC8-4A6C-873C-BCF4B633AA8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582734-ABE5-4746-9429-26B6D9F5511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108890-DD6C-43DC-AAF2-878F0BC036F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C530471-973D-433D-BAB4-8C9D8B570604}"/>
              </a:ext>
            </a:extLst>
          </p:cNvPr>
          <p:cNvSpPr/>
          <p:nvPr/>
        </p:nvSpPr>
        <p:spPr>
          <a:xfrm>
            <a:off x="1914613" y="4137074"/>
            <a:ext cx="85344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স্টিভ জবস ( ১৯৫৫-২০১১ )।</a:t>
            </a: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স্টিভ জবস ও তার দুই বন্ধু স্টিভ জজনিয়াক ও রোনাল্ড ওয়েনে ১৯৭৬ সালে ১লা এপ্রিল এপল কম্পিউটার নামে একটি প্রতিষ্ঠান চালু করেন। প্রতিষ্ঠানটি বর্তমানে বিশ্বের অন্যতম বৃহৎ প্রতিষ্ঠান। এপলের হাতেই পার্সোনাল কম্পিউটারের নানান পর্যায় বিকশিত হয়েছে।</a:t>
            </a:r>
          </a:p>
          <a:p>
            <a:pPr algn="just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CC12D-2860-444F-B095-9D1D1B003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13" y="327074"/>
            <a:ext cx="2514600" cy="3630454"/>
          </a:xfrm>
          <a:prstGeom prst="rect">
            <a:avLst/>
          </a:prstGeom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8A3797E2-48DD-4FB7-A576-F5B0B1583EEA}"/>
              </a:ext>
            </a:extLst>
          </p:cNvPr>
          <p:cNvSpPr/>
          <p:nvPr/>
        </p:nvSpPr>
        <p:spPr>
          <a:xfrm>
            <a:off x="4499317" y="1698674"/>
            <a:ext cx="1676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BF5F60-E189-458C-867C-B7E671320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17" y="327074"/>
            <a:ext cx="419709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8F05B-BBC8-4A6C-873C-BCF4B633AA8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582734-ABE5-4746-9429-26B6D9F5511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108890-DD6C-43DC-AAF2-878F0BC036F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AD8CE95-2A8E-4A02-9F0E-7FD930F2231C}"/>
              </a:ext>
            </a:extLst>
          </p:cNvPr>
          <p:cNvSpPr/>
          <p:nvPr/>
        </p:nvSpPr>
        <p:spPr>
          <a:xfrm>
            <a:off x="1764792" y="4076619"/>
            <a:ext cx="85344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উইলিয়াম হেনরি বিল গেটস ( জন্ম ২৮ অক্টোবর ১৯৫৫ সাল )।</a:t>
            </a:r>
          </a:p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১৯৮১  সালে আইবিএম কোম্পানি তাদের বানানো পার্সোনাল কম্পিউটারের অপারেটিং সিস্টেম তৈরি করার জন্য উইলিয়াম হেনরি বিল গেটস ও তাঁর বন্ধুদের প্রতিষ্ঠান মাইক্রোসফটকে দায়িত্ব দেয়। বিকশিত হয় উইন্ডোজ অপারেটিং সিস্টেম। বর্তমানে পৃথিবীর অধিকাংশ কম্পিউটার পরিচালিত হয় বিল গেটস প্রতিষ্ঠিত মাইক্রোসফট কোম্পানির অপারেটিং সিস্টেম সফটওয়্যার দিয়ে।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032C2-F659-4B78-AF4C-EE68E24FC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92" y="419019"/>
            <a:ext cx="2590800" cy="3290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259F6B7F-E51C-4E1F-9A03-B17E5E28457E}"/>
              </a:ext>
            </a:extLst>
          </p:cNvPr>
          <p:cNvSpPr/>
          <p:nvPr/>
        </p:nvSpPr>
        <p:spPr>
          <a:xfrm>
            <a:off x="4501896" y="1485819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9646CA-4E51-4EAB-84B5-59827B269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2424"/>
            <a:ext cx="4273296" cy="27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9914-B85F-4A6B-825E-27C0987F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3"/>
            <a:ext cx="10515600" cy="1325563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E7A933-02C9-4BE2-89FA-73D116300893}"/>
              </a:ext>
            </a:extLst>
          </p:cNvPr>
          <p:cNvSpPr/>
          <p:nvPr/>
        </p:nvSpPr>
        <p:spPr>
          <a:xfrm>
            <a:off x="6499274" y="1690689"/>
            <a:ext cx="4712677" cy="43724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/০৩/২০২০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443968-8FC2-4DF2-813D-A44DA54A8BDE}"/>
              </a:ext>
            </a:extLst>
          </p:cNvPr>
          <p:cNvSpPr/>
          <p:nvPr/>
        </p:nvSpPr>
        <p:spPr>
          <a:xfrm>
            <a:off x="1223889" y="1690689"/>
            <a:ext cx="5106573" cy="43724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হাফিজুর রহমান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আইসিটি )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দোবিলা ইসলামপুর আলিম মাদরাসা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তাড়াশ, সিরাজগঞ্জ।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০১৭৩৯২৩৩০৫০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hafizmaster</a:t>
            </a:r>
            <a:r>
              <a:rPr lang="bn-BD" dirty="0">
                <a:latin typeface="Times New Roman" panose="02020603050405020304" pitchFamily="18" charset="0"/>
                <a:cs typeface="NikoshBAN" panose="02000000000000000000" pitchFamily="2" charset="0"/>
              </a:rPr>
              <a:t>36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5A476-DCAC-4C79-9258-C43B384C6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95" y="1775097"/>
            <a:ext cx="914400" cy="9090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A48D30-2FE7-4F8F-81CA-320A3ED9D4BA}"/>
              </a:ext>
            </a:extLst>
          </p:cNvPr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5F2F00-E9D7-4D32-8CB2-3495DB1E774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A5C153-4D9B-49BA-A573-CF287A93350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132197-2A78-4298-B0C9-B639FC7DCF2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6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8431609-5509-493D-A5C9-62D06C2225F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BE1902-4F7D-4A50-A8E0-87A4DE924CF1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D90C11-917B-4601-8749-6C95CCAB06D8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AD51D15-F49B-4CD0-A934-5FDBC148D4CB}"/>
              </a:ext>
            </a:extLst>
          </p:cNvPr>
          <p:cNvSpPr/>
          <p:nvPr/>
        </p:nvSpPr>
        <p:spPr>
          <a:xfrm>
            <a:off x="1900546" y="4074942"/>
            <a:ext cx="85344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টিমোথি জন টিম বার্নাস-লি ।</a:t>
            </a: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১৯৮৯ সালে বৃটিশ কম্পিউটার বিজ্ঞানী হাইপারটেক্সট ট্রান্সফার প্রটোকল (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http)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 করে তথ্য ব্যবস্থাপনার প্রস্তাব করেন এবং তা বাস্তবায়ন করেন। সেই থেকে স্যার টিমোথি জন টিম বার্নাস-লি ওয়ার্ল্ড ওয়াইড ওয়েবের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www)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হিসেবে পরিচিত।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DD735-A110-4B10-915D-66B3ABB11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50" y="417342"/>
            <a:ext cx="2667000" cy="3500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ight Arrow 4">
            <a:extLst>
              <a:ext uri="{FF2B5EF4-FFF2-40B4-BE49-F238E27FC236}">
                <a16:creationId xmlns:a16="http://schemas.microsoft.com/office/drawing/2014/main" id="{14812245-67F9-4945-A622-BDBBB8A884CC}"/>
              </a:ext>
            </a:extLst>
          </p:cNvPr>
          <p:cNvSpPr/>
          <p:nvPr/>
        </p:nvSpPr>
        <p:spPr>
          <a:xfrm>
            <a:off x="4790050" y="1484142"/>
            <a:ext cx="1752600" cy="914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5FD67A-8906-4F35-84B3-CB57A24ED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50" y="1027853"/>
            <a:ext cx="3739896" cy="2279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11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8431609-5509-493D-A5C9-62D06C2225F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BE1902-4F7D-4A50-A8E0-87A4DE924CF1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D90C11-917B-4601-8749-6C95CCAB06D8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894982D-77EC-43C1-B4BE-A53D4518B37E}"/>
              </a:ext>
            </a:extLst>
          </p:cNvPr>
          <p:cNvSpPr/>
          <p:nvPr/>
        </p:nvSpPr>
        <p:spPr>
          <a:xfrm>
            <a:off x="1892300" y="4131212"/>
            <a:ext cx="85344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মার্ক জুকারবার্গ  ( জন্মঃ ১৪ মে ১৯৮৪ সাল )</a:t>
            </a:r>
          </a:p>
          <a:p>
            <a:pPr algn="just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পৃথিবীর সবচেয়ে জনপ্রিয় সামাজিক যোগাযোগ মাধ্যমের নাম ফেসবুক। মার্ক জুকার বার্গ ও তাঁর চার বন্ধু হাতে সূচিত হয় ফেসবুকের। মে ২০১৪ এর পরিসংখ্যান অনুযায়ী বিশ্বের প্রায় ১১৯ কোটি মানুষ ফেসবুক ব্যবহার করেন।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CAD1F-5C59-4B23-9C47-4FF5C59E0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04" y="397412"/>
            <a:ext cx="2549263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892E9-D7ED-4872-B3F1-B682E489F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04" y="397412"/>
            <a:ext cx="4806696" cy="3200400"/>
          </a:xfrm>
          <a:prstGeom prst="rect">
            <a:avLst/>
          </a:prstGeom>
        </p:spPr>
      </p:pic>
      <p:sp>
        <p:nvSpPr>
          <p:cNvPr id="10" name="Right Arrow 5">
            <a:extLst>
              <a:ext uri="{FF2B5EF4-FFF2-40B4-BE49-F238E27FC236}">
                <a16:creationId xmlns:a16="http://schemas.microsoft.com/office/drawing/2014/main" id="{17C4D14B-C7D8-4138-AA17-3CD0CF107722}"/>
              </a:ext>
            </a:extLst>
          </p:cNvPr>
          <p:cNvSpPr/>
          <p:nvPr/>
        </p:nvSpPr>
        <p:spPr>
          <a:xfrm>
            <a:off x="4477004" y="1769012"/>
            <a:ext cx="1066800" cy="533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8431609-5509-493D-A5C9-62D06C2225F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BE1902-4F7D-4A50-A8E0-87A4DE924CF1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D90C11-917B-4601-8749-6C95CCAB06D8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30A27-34D7-4E30-8233-A218FB4FBFD5}"/>
              </a:ext>
            </a:extLst>
          </p:cNvPr>
          <p:cNvSpPr/>
          <p:nvPr/>
        </p:nvSpPr>
        <p:spPr>
          <a:xfrm>
            <a:off x="861647" y="297359"/>
            <a:ext cx="10659794" cy="76944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এসো আমরা ই-লার্নিংয়ের একটা ভিডিও দেখি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e-learning-and-bangladesh-i-laarnin-o-baanlaadesh[1]">
            <a:hlinkClick r:id="" action="ppaction://media"/>
            <a:extLst>
              <a:ext uri="{FF2B5EF4-FFF2-40B4-BE49-F238E27FC236}">
                <a16:creationId xmlns:a16="http://schemas.microsoft.com/office/drawing/2014/main" id="{6A3A5B9E-BA67-470B-9C75-2282EE4169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3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3C6AB-7433-4BC8-80A0-69B87718F812}"/>
              </a:ext>
            </a:extLst>
          </p:cNvPr>
          <p:cNvSpPr txBox="1"/>
          <p:nvPr/>
        </p:nvSpPr>
        <p:spPr>
          <a:xfrm>
            <a:off x="351692" y="267286"/>
            <a:ext cx="1105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 </a:t>
            </a:r>
            <a:r>
              <a:rPr lang="en-US" sz="4000" dirty="0"/>
              <a:t>দ</a:t>
            </a:r>
            <a:r>
              <a:rPr lang="as-IN" sz="4000" dirty="0"/>
              <a:t>ল</a:t>
            </a:r>
            <a:r>
              <a:rPr lang="en-US" sz="4000" dirty="0"/>
              <a:t>ী</a:t>
            </a:r>
            <a:r>
              <a:rPr lang="as-IN" sz="4000" dirty="0"/>
              <a:t>য়</a:t>
            </a:r>
            <a:r>
              <a:rPr lang="en-US" sz="4000" dirty="0"/>
              <a:t> </a:t>
            </a:r>
            <a:r>
              <a:rPr lang="bn-BD" sz="4000" dirty="0"/>
              <a:t>কাজ 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B3AA7E-AAFD-4A0D-B6B5-601350A429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12D0C8-9CA7-4F7C-8D54-E81BE84AB728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2EC030-98EB-4779-A381-68313F32F74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521D137-E968-4441-A307-7C06E51665CC}"/>
              </a:ext>
            </a:extLst>
          </p:cNvPr>
          <p:cNvSpPr/>
          <p:nvPr/>
        </p:nvSpPr>
        <p:spPr>
          <a:xfrm>
            <a:off x="2283656" y="3886200"/>
            <a:ext cx="7696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 মান বৃদ্ধিতে ই-লার্নিং কী ভূমিকা রাখতে পারে দলে আলোচনা করে উপস্থাপন কর।</a:t>
            </a: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74E93-DC74-4D19-AE34-80FBDDA0F9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8"/>
          <a:stretch/>
        </p:blipFill>
        <p:spPr>
          <a:xfrm>
            <a:off x="4112456" y="1155192"/>
            <a:ext cx="3429000" cy="2273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56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3C6AB-7433-4BC8-80A0-69B87718F812}"/>
              </a:ext>
            </a:extLst>
          </p:cNvPr>
          <p:cNvSpPr txBox="1"/>
          <p:nvPr/>
        </p:nvSpPr>
        <p:spPr>
          <a:xfrm>
            <a:off x="351692" y="267286"/>
            <a:ext cx="1105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B3AA7E-AAFD-4A0D-B6B5-601350A429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12D0C8-9CA7-4F7C-8D54-E81BE84AB728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2EC030-98EB-4779-A381-68313F32F74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FCF0A3B-D782-40F1-BC18-90DC93A93D27}"/>
              </a:ext>
            </a:extLst>
          </p:cNvPr>
          <p:cNvGrpSpPr/>
          <p:nvPr/>
        </p:nvGrpSpPr>
        <p:grpSpPr>
          <a:xfrm>
            <a:off x="1315116" y="2480603"/>
            <a:ext cx="8291945" cy="3124200"/>
            <a:chOff x="471055" y="2725403"/>
            <a:chExt cx="7148945" cy="13735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FFFD4F-65EF-40BE-BAE3-2D1D96820DFA}"/>
                </a:ext>
              </a:extLst>
            </p:cNvPr>
            <p:cNvSpPr txBox="1"/>
            <p:nvPr/>
          </p:nvSpPr>
          <p:spPr>
            <a:xfrm>
              <a:off x="471055" y="2725403"/>
              <a:ext cx="3110345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ক. মার্ক জুকার বার্গকে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3DB31C-E419-4594-B6EB-6AD18B4C095E}"/>
                </a:ext>
              </a:extLst>
            </p:cNvPr>
            <p:cNvSpPr txBox="1"/>
            <p:nvPr/>
          </p:nvSpPr>
          <p:spPr>
            <a:xfrm>
              <a:off x="501587" y="3514136"/>
              <a:ext cx="3079813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গ. জগদীশ চন্দ্র বসুকে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B5FE35-4875-4937-ADB4-D36184DA702A}"/>
                </a:ext>
              </a:extLst>
            </p:cNvPr>
            <p:cNvSpPr txBox="1"/>
            <p:nvPr/>
          </p:nvSpPr>
          <p:spPr>
            <a:xfrm>
              <a:off x="4555633" y="3514135"/>
              <a:ext cx="3064367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ঘ.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বিল গেটসকে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1B6204-1EFA-4F13-AD2E-44DC0088328A}"/>
                </a:ext>
              </a:extLst>
            </p:cNvPr>
            <p:cNvSpPr txBox="1"/>
            <p:nvPr/>
          </p:nvSpPr>
          <p:spPr>
            <a:xfrm>
              <a:off x="4555634" y="2739258"/>
              <a:ext cx="3064366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খ.  চার্লস ব্যাবেজকে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28AD1-1653-42DA-9B86-B0BD71ED9ABB}"/>
              </a:ext>
            </a:extLst>
          </p:cNvPr>
          <p:cNvSpPr txBox="1"/>
          <p:nvPr/>
        </p:nvSpPr>
        <p:spPr>
          <a:xfrm>
            <a:off x="1155786" y="1337603"/>
            <a:ext cx="8146475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কম্পিউটারের আধুনিক জনক কাকে বলা হয়?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65277-D72C-4EC3-A03A-3340CB132BF9}"/>
              </a:ext>
            </a:extLst>
          </p:cNvPr>
          <p:cNvSpPr txBox="1"/>
          <p:nvPr/>
        </p:nvSpPr>
        <p:spPr>
          <a:xfrm>
            <a:off x="7315200" y="436563"/>
            <a:ext cx="4296897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FA97CD-5F12-4A0F-8CAF-F6B418A27354}"/>
              </a:ext>
            </a:extLst>
          </p:cNvPr>
          <p:cNvGrpSpPr/>
          <p:nvPr/>
        </p:nvGrpSpPr>
        <p:grpSpPr>
          <a:xfrm>
            <a:off x="5880295" y="2404491"/>
            <a:ext cx="935819" cy="694030"/>
            <a:chOff x="560470" y="3456079"/>
            <a:chExt cx="935819" cy="69403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BE80C0-1378-406B-898D-C417600D66F5}"/>
                </a:ext>
              </a:extLst>
            </p:cNvPr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FD8262-07E4-4450-847D-B846C834329F}"/>
                </a:ext>
              </a:extLst>
            </p:cNvPr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7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2B3AA7E-AAFD-4A0D-B6B5-601350A429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12D0C8-9CA7-4F7C-8D54-E81BE84AB728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2EC030-98EB-4779-A381-68313F32F74E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DC9D8A2-C1D2-4CB5-8E7D-4BB397675024}"/>
              </a:ext>
            </a:extLst>
          </p:cNvPr>
          <p:cNvSpPr/>
          <p:nvPr/>
        </p:nvSpPr>
        <p:spPr>
          <a:xfrm>
            <a:off x="1981200" y="304800"/>
            <a:ext cx="4894444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33906-BDFC-4BB1-8E6A-E0FB0E931A6F}"/>
              </a:ext>
            </a:extLst>
          </p:cNvPr>
          <p:cNvSpPr txBox="1"/>
          <p:nvPr/>
        </p:nvSpPr>
        <p:spPr>
          <a:xfrm>
            <a:off x="228600" y="1447800"/>
            <a:ext cx="1067879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ফেসবুকের নির্মাতা কে?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A7C32E-C853-4895-8CD2-C81E00EC024E}"/>
              </a:ext>
            </a:extLst>
          </p:cNvPr>
          <p:cNvGrpSpPr/>
          <p:nvPr/>
        </p:nvGrpSpPr>
        <p:grpSpPr>
          <a:xfrm>
            <a:off x="554179" y="2362200"/>
            <a:ext cx="10360969" cy="3505200"/>
            <a:chOff x="554179" y="2362200"/>
            <a:chExt cx="10360969" cy="35052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F4ECF4-8C39-4CC6-8EA7-4B919BA6E1A5}"/>
                </a:ext>
              </a:extLst>
            </p:cNvPr>
            <p:cNvSpPr txBox="1"/>
            <p:nvPr/>
          </p:nvSpPr>
          <p:spPr>
            <a:xfrm>
              <a:off x="554179" y="2362200"/>
              <a:ext cx="4507824" cy="14923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ক. মার্ক জুকার বার্গ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1826D0-2DDD-42DD-9B80-0A79D16F03A9}"/>
                </a:ext>
              </a:extLst>
            </p:cNvPr>
            <p:cNvSpPr txBox="1"/>
            <p:nvPr/>
          </p:nvSpPr>
          <p:spPr>
            <a:xfrm>
              <a:off x="598429" y="4375051"/>
              <a:ext cx="4463574" cy="14923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গ. জগদীশ চন্দ্র বসুকে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80AB88-62C1-4C5A-A963-DBF49408753F}"/>
                </a:ext>
              </a:extLst>
            </p:cNvPr>
            <p:cNvSpPr txBox="1"/>
            <p:nvPr/>
          </p:nvSpPr>
          <p:spPr>
            <a:xfrm>
              <a:off x="6473960" y="4375048"/>
              <a:ext cx="4441188" cy="14923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ঘ.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বিল গেটসকে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6CBD8-8108-419A-9497-77D0B31759C2}"/>
                </a:ext>
              </a:extLst>
            </p:cNvPr>
            <p:cNvSpPr txBox="1"/>
            <p:nvPr/>
          </p:nvSpPr>
          <p:spPr>
            <a:xfrm>
              <a:off x="6473961" y="2397558"/>
              <a:ext cx="4441187" cy="14923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খ.  টিম বার্নাস-লি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8CC389-FA3E-42CE-8A48-BE5ED6BCCF04}"/>
              </a:ext>
            </a:extLst>
          </p:cNvPr>
          <p:cNvSpPr txBox="1"/>
          <p:nvPr/>
        </p:nvSpPr>
        <p:spPr>
          <a:xfrm>
            <a:off x="7078844" y="457199"/>
            <a:ext cx="4723950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5922EF-A536-4891-A4BF-BCD43D750F53}"/>
              </a:ext>
            </a:extLst>
          </p:cNvPr>
          <p:cNvGrpSpPr/>
          <p:nvPr/>
        </p:nvGrpSpPr>
        <p:grpSpPr>
          <a:xfrm>
            <a:off x="350979" y="2362200"/>
            <a:ext cx="935819" cy="694030"/>
            <a:chOff x="560470" y="3456079"/>
            <a:chExt cx="935819" cy="69403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F8153F-3EEE-4311-B45D-4E48DE2AA5C8}"/>
                </a:ext>
              </a:extLst>
            </p:cNvPr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6B7F29-E3D5-4582-B5AF-FB501BB4616A}"/>
                </a:ext>
              </a:extLst>
            </p:cNvPr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56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EDE2CD-9B36-48DC-A335-FD6DFD6572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4A7F5A-468E-43D4-9948-8E92B109265B}"/>
              </a:ext>
            </a:extLst>
          </p:cNvPr>
          <p:cNvSpPr/>
          <p:nvPr/>
        </p:nvSpPr>
        <p:spPr>
          <a:xfrm>
            <a:off x="152400" y="152400"/>
            <a:ext cx="11785600" cy="6553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A8FBB8-3E4F-4503-B283-19C699BCC70D}"/>
              </a:ext>
            </a:extLst>
          </p:cNvPr>
          <p:cNvSpPr/>
          <p:nvPr/>
        </p:nvSpPr>
        <p:spPr>
          <a:xfrm>
            <a:off x="304800" y="2209800"/>
            <a:ext cx="113792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প্রযুক্তির উন্নয়নে ৫ জন বিজ্ঞানীর অবদান লিখে আনবে। </a:t>
            </a: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2FF2B-79AB-4565-921B-992861855D78}"/>
              </a:ext>
            </a:extLst>
          </p:cNvPr>
          <p:cNvSpPr/>
          <p:nvPr/>
        </p:nvSpPr>
        <p:spPr>
          <a:xfrm>
            <a:off x="152400" y="533400"/>
            <a:ext cx="11785600" cy="845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A5B968-03CA-4836-80D6-1C48240BEE4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20A8A0-D866-49E0-A4FD-E24BDF7B62E4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ACE9B7-F751-48EC-9A70-F21A82A6E7E0}"/>
                </a:ext>
              </a:extLst>
            </p:cNvPr>
            <p:cNvSpPr/>
            <p:nvPr/>
          </p:nvSpPr>
          <p:spPr>
            <a:xfrm>
              <a:off x="590843" y="590843"/>
              <a:ext cx="7775917" cy="5669280"/>
            </a:xfrm>
            <a:prstGeom prst="ellipse">
              <a:avLst/>
            </a:prstGeom>
            <a:grpFill/>
            <a:ln w="571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600" dirty="0"/>
                <a:t>স</a:t>
              </a:r>
              <a:r>
                <a:rPr lang="as-IN" sz="16600" dirty="0"/>
                <a:t>ব</a:t>
              </a:r>
              <a:r>
                <a:rPr lang="en-US" sz="16600" dirty="0"/>
                <a:t>া</a:t>
              </a:r>
              <a:r>
                <a:rPr lang="as-IN" sz="16600" dirty="0"/>
                <a:t>ই</a:t>
              </a:r>
              <a:r>
                <a:rPr lang="en-US" sz="16600" dirty="0"/>
                <a:t>ক</a:t>
              </a:r>
              <a:r>
                <a:rPr lang="as-IN" sz="16600" dirty="0"/>
                <a:t>ে</a:t>
              </a:r>
              <a:r>
                <a:rPr lang="en-US" sz="16600" dirty="0"/>
                <a:t> </a:t>
              </a:r>
              <a:r>
                <a:rPr lang="bn-BD" sz="16600" dirty="0"/>
                <a:t>ধন্যবাদ </a:t>
              </a:r>
              <a:endParaRPr lang="en-US" sz="16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726827-A751-4551-B44F-549ADED386CC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44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A3EA51-BC06-4A53-9F85-7BA0EBDF753E}"/>
              </a:ext>
            </a:extLst>
          </p:cNvPr>
          <p:cNvSpPr/>
          <p:nvPr/>
        </p:nvSpPr>
        <p:spPr>
          <a:xfrm>
            <a:off x="348519" y="297359"/>
            <a:ext cx="11447585" cy="76944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এসো আমরা কিছু ছবি দেখি এবং চিন্তা করি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Smart\Desktop\Upload Content\ICT PICTURE\Less-1 PG-2 &amp; 3 ICT Goroto.png">
            <a:extLst>
              <a:ext uri="{FF2B5EF4-FFF2-40B4-BE49-F238E27FC236}">
                <a16:creationId xmlns:a16="http://schemas.microsoft.com/office/drawing/2014/main" id="{D01F5E7B-013A-4C92-85EC-6A5631791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17" y="1322657"/>
            <a:ext cx="2893122" cy="1828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B113C-D5C2-4E5C-B288-B480E9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16" y="1311989"/>
            <a:ext cx="2743201" cy="1758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CA979-D8F9-47B3-8FCF-732236EEA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17" y="1298845"/>
            <a:ext cx="2438400" cy="1757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C6177-B29A-40A8-B849-9EBE76794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17" y="3513407"/>
            <a:ext cx="3007421" cy="1982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DCC8B-21E3-4A36-8B6D-D40F5A23D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17" y="3513407"/>
            <a:ext cx="2743200" cy="196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5BF66-4CAE-40EC-BF0D-356D79017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17" y="3513407"/>
            <a:ext cx="2590800" cy="1928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EE8D74-BE32-4A3F-86CA-08DC522A25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073AC4-5E18-45FD-8558-A4C8A3588633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44FCE-8969-4325-B4B3-F725C90FEF82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BEE272E-6C2B-4694-A9F1-EC7426B94C63}"/>
              </a:ext>
            </a:extLst>
          </p:cNvPr>
          <p:cNvSpPr/>
          <p:nvPr/>
        </p:nvSpPr>
        <p:spPr>
          <a:xfrm>
            <a:off x="304800" y="5562600"/>
            <a:ext cx="1123762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দেখে কি বুঝা যাচ্ছে?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3E0D8-7E9B-462F-AB1C-242810E1F890}"/>
              </a:ext>
            </a:extLst>
          </p:cNvPr>
          <p:cNvSpPr/>
          <p:nvPr/>
        </p:nvSpPr>
        <p:spPr>
          <a:xfrm>
            <a:off x="348519" y="5669777"/>
            <a:ext cx="11538681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ক্ষেত্রে তথ্য ও যোগাযোগ প্রযুক্তির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 অনুধাবন করা যাচ্ছে।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8A6083-3FC3-40C1-87DF-E2D97E149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95" y="1141962"/>
            <a:ext cx="2743200" cy="1754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C2EC0D-46CD-4712-9137-22ADF647A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68" y="1144250"/>
            <a:ext cx="2743200" cy="1752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84EE67-B2B9-4C9B-AFB2-9B81004C9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17" y="1144250"/>
            <a:ext cx="2603559" cy="1752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A3330-6253-4FF1-AA9F-9884DB706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52" y="3277849"/>
            <a:ext cx="2706624" cy="2096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2EEDD-32BC-4596-B874-7C9385A0C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27" y="3277849"/>
            <a:ext cx="2743201" cy="2096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31FB53-254F-4245-BF3E-F93D3D98C852}"/>
              </a:ext>
            </a:extLst>
          </p:cNvPr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19128-10D0-402C-9890-384BA8F0F0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BB54C8-DA5B-42A0-817C-A28DDFB7308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EA68DA-37EB-40FE-B119-22ECD22949F8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CE3AE10-7D93-4706-879D-16F34717C6FD}"/>
              </a:ext>
            </a:extLst>
          </p:cNvPr>
          <p:cNvSpPr/>
          <p:nvPr/>
        </p:nvSpPr>
        <p:spPr>
          <a:xfrm>
            <a:off x="314792" y="309812"/>
            <a:ext cx="11557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আমরা আরও কিছু ছবি দেখি এবং চিন্তা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95B391-A034-490C-A447-C4DE141C669D}"/>
              </a:ext>
            </a:extLst>
          </p:cNvPr>
          <p:cNvSpPr/>
          <p:nvPr/>
        </p:nvSpPr>
        <p:spPr>
          <a:xfrm>
            <a:off x="265176" y="5943600"/>
            <a:ext cx="1160703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 দেখে আমরা কি বুঝতে পারলাম?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654C6E-A669-4D8E-BCF0-9266F23E8630}"/>
              </a:ext>
            </a:extLst>
          </p:cNvPr>
          <p:cNvSpPr/>
          <p:nvPr/>
        </p:nvSpPr>
        <p:spPr>
          <a:xfrm>
            <a:off x="203201" y="5952875"/>
            <a:ext cx="11669008" cy="609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 অনলাইনের মাধ্যমে 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 গ্রহণ করা যায় তা বুঝা যাচ্ছে।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0C777-43D8-42A6-B46F-92D9B70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96" y="3277849"/>
            <a:ext cx="2897153" cy="2096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182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31FB53-254F-4245-BF3E-F93D3D98C852}"/>
              </a:ext>
            </a:extLst>
          </p:cNvPr>
          <p:cNvSpPr/>
          <p:nvPr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19128-10D0-402C-9890-384BA8F0F0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BB54C8-DA5B-42A0-817C-A28DDFB73087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EA68DA-37EB-40FE-B119-22ECD22949F8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397BAC-785E-471D-A88D-47083D259B98}"/>
              </a:ext>
            </a:extLst>
          </p:cNvPr>
          <p:cNvSpPr/>
          <p:nvPr/>
        </p:nvSpPr>
        <p:spPr>
          <a:xfrm>
            <a:off x="273570" y="357378"/>
            <a:ext cx="11628620" cy="76944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এসো আমরা কিছু মানুষের ছবি দেখে নেই......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213E26-05F9-49CE-813B-FB5CC883F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7" y="1385413"/>
            <a:ext cx="1522320" cy="1996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F98F54-FB60-4D14-9B43-25202BD68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62" y="1372563"/>
            <a:ext cx="1589986" cy="1996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AB1E55-497F-42BB-B403-2E4972CEC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40" y="1375354"/>
            <a:ext cx="1631438" cy="20481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F1EAD8-1010-4BD9-8FE6-AFF5074BD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80" y="1372707"/>
            <a:ext cx="1554702" cy="20481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1F2821-06EB-4EE0-8668-8473448F1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20" y="1391757"/>
            <a:ext cx="1604285" cy="1996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014B34-B60D-4DD0-B7DA-CE4670063A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6" y="3836564"/>
            <a:ext cx="1749879" cy="2070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D7E6D4-3C27-4E9A-92D3-95F103D31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64" y="3836564"/>
            <a:ext cx="1418111" cy="2047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AFB5F3-F35D-41A4-8E10-9A5080F09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70" y="3836565"/>
            <a:ext cx="1715135" cy="21419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C2CFB2-7D97-4910-916D-ED0200A772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49" y="3836564"/>
            <a:ext cx="1746829" cy="2047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A0206D-A083-4EC6-9AF0-5CD6534407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74" y="3836564"/>
            <a:ext cx="1554702" cy="2070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D942237-AE34-4A2A-A63D-FAA09950C6DF}"/>
              </a:ext>
            </a:extLst>
          </p:cNvPr>
          <p:cNvSpPr/>
          <p:nvPr/>
        </p:nvSpPr>
        <p:spPr>
          <a:xfrm>
            <a:off x="370106" y="5988570"/>
            <a:ext cx="1120012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মানুষগুলো দেখে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চিনতে পারলে?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072B66-BA75-4709-BBA7-C669114EB97E}"/>
              </a:ext>
            </a:extLst>
          </p:cNvPr>
          <p:cNvSpPr/>
          <p:nvPr/>
        </p:nvSpPr>
        <p:spPr>
          <a:xfrm>
            <a:off x="370105" y="5978488"/>
            <a:ext cx="11200129" cy="6876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গণিতবিদ এবং কম্পিউটার বিজ্ঞানী।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A8FD215-152F-4F54-9C35-1123FFB525FD}"/>
              </a:ext>
            </a:extLst>
          </p:cNvPr>
          <p:cNvSpPr/>
          <p:nvPr/>
        </p:nvSpPr>
        <p:spPr>
          <a:xfrm>
            <a:off x="904255" y="419492"/>
            <a:ext cx="10142806" cy="3502855"/>
          </a:xfrm>
          <a:prstGeom prst="ellipse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u="sng" dirty="0">
                <a:solidFill>
                  <a:schemeClr val="tx1"/>
                </a:solidFill>
              </a:rPr>
              <a:t>তথ্য ও যোগাযোগ প্রযুক্তি এবং আমাদের বাংলাদেশ  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62467B-CD94-483A-ADF6-23725357E69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36BCD0-2416-403D-8A80-8E778D8EC64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6D45B3-0837-420D-B39C-369056F606DF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A0AD67-29E2-462D-9192-02F3E4AA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3859659"/>
            <a:ext cx="3166872" cy="2612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8052C-01DC-4604-B322-DCD1552A9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90" y="3937648"/>
            <a:ext cx="3492500" cy="2623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40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936587-5FCD-4C3D-B280-E0D0D9F77C10}"/>
              </a:ext>
            </a:extLst>
          </p:cNvPr>
          <p:cNvSpPr/>
          <p:nvPr/>
        </p:nvSpPr>
        <p:spPr>
          <a:xfrm>
            <a:off x="361071" y="281354"/>
            <a:ext cx="11469858" cy="12660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শিখনফল 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1A851-758E-4A08-863C-741808A6B968}"/>
              </a:ext>
            </a:extLst>
          </p:cNvPr>
          <p:cNvSpPr txBox="1"/>
          <p:nvPr/>
        </p:nvSpPr>
        <p:spPr>
          <a:xfrm>
            <a:off x="196948" y="1758462"/>
            <a:ext cx="11633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পা</a:t>
            </a:r>
            <a:r>
              <a:rPr lang="as-IN" sz="3600" dirty="0"/>
              <a:t>ঠ</a:t>
            </a:r>
            <a:r>
              <a:rPr lang="en-US" sz="3600" dirty="0"/>
              <a:t> </a:t>
            </a:r>
            <a:r>
              <a:rPr lang="en-US" sz="3600" dirty="0" err="1"/>
              <a:t>শেষে</a:t>
            </a:r>
            <a:r>
              <a:rPr lang="en-US" sz="3600" dirty="0"/>
              <a:t> </a:t>
            </a:r>
            <a:r>
              <a:rPr lang="as-IN" sz="3600" dirty="0"/>
              <a:t>শ</a:t>
            </a:r>
            <a:r>
              <a:rPr lang="en-US" sz="3600" dirty="0"/>
              <a:t>ি</a:t>
            </a:r>
            <a:r>
              <a:rPr lang="as-IN" sz="3600" dirty="0"/>
              <a:t>ক</a:t>
            </a:r>
            <a:r>
              <a:rPr lang="en-US" sz="3600" dirty="0" err="1"/>
              <a:t>্ষার্</a:t>
            </a:r>
            <a:r>
              <a:rPr lang="as-IN" sz="3600" dirty="0"/>
              <a:t>থ</a:t>
            </a:r>
            <a:r>
              <a:rPr lang="en-US" sz="3600" dirty="0"/>
              <a:t>ী</a:t>
            </a:r>
            <a:r>
              <a:rPr lang="as-IN" sz="3600" dirty="0"/>
              <a:t>র</a:t>
            </a:r>
            <a:r>
              <a:rPr lang="en-US" sz="3600"/>
              <a:t>া------------- </a:t>
            </a:r>
          </a:p>
          <a:p>
            <a:r>
              <a:rPr lang="bn-BD" sz="3600" dirty="0"/>
              <a:t>১। তথ্য ও যোগাযোগ প্রযুক্তির গুরুত্ব ব্যাখ্যা করতে পারবে; </a:t>
            </a:r>
          </a:p>
          <a:p>
            <a:r>
              <a:rPr lang="bn-BD" sz="3600" dirty="0"/>
              <a:t>২। তথ্য ও যোগাযোগ প্রযুক্তি সংশ্লিষ্ট ব্যক্তিবর্গের অবদান সংক্ষেপে বর্ণনা করতে পারবে;</a:t>
            </a:r>
          </a:p>
          <a:p>
            <a:r>
              <a:rPr lang="bn-BD" sz="3600" dirty="0"/>
              <a:t>৩। বাংলাদেশে ই-লার্নিং এর গুরুত্ব ব্যাখ্যা করতে পারবে।  </a:t>
            </a:r>
            <a:endParaRPr lang="en-US" sz="3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EA4EE0-9C0E-4244-B46D-FAC8A70BF98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14A2C7-B4A7-4FD2-9D5A-BA1DDBB957CA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6F8398-C84F-4E32-BE2D-5F8DC8D481D3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06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D2C093-0754-49AC-A9AC-154A85DF15E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3B7A6C-5777-4F47-9942-7B6A17A78A9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1A18D0-68B4-4389-A0BE-3BF17F3232DC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pic>
        <p:nvPicPr>
          <p:cNvPr id="7" name="Picture 2" descr="C:\Documents and Settings\Smart\Desktop\Upload Content\ICT PICTURE\Less-1 PG-2 &amp; 3 ICT Goroto.png">
            <a:extLst>
              <a:ext uri="{FF2B5EF4-FFF2-40B4-BE49-F238E27FC236}">
                <a16:creationId xmlns:a16="http://schemas.microsoft.com/office/drawing/2014/main" id="{18C45903-CBF6-4DDF-B674-1967B908D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7526"/>
            <a:ext cx="7924800" cy="5009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808648-7D3F-4D70-A7C4-39F5D8F376AF}"/>
              </a:ext>
            </a:extLst>
          </p:cNvPr>
          <p:cNvSpPr/>
          <p:nvPr/>
        </p:nvSpPr>
        <p:spPr>
          <a:xfrm>
            <a:off x="381000" y="5538998"/>
            <a:ext cx="11491210" cy="8618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তথ্য প্রযুক্তির কল্যাণে পুরো পৃথিবী এখন আমাদের হাতের মুঠোয়।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0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976B47C-451E-4B2A-B546-1B4BC42FC9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C50F4E-50D8-4EDF-A9F8-38B383976BE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C04109-42A6-4261-9383-74F29B3B5587}"/>
                </a:ext>
              </a:extLst>
            </p:cNvPr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p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B32D2AA-3AFB-438F-8211-39B6C3D11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39" y="318368"/>
            <a:ext cx="4099561" cy="3614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6AC40-01D4-418C-8E3F-74AE166CC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7242"/>
            <a:ext cx="4114800" cy="3478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F2472A-1FAD-43BA-AB3C-E62593E4106C}"/>
              </a:ext>
            </a:extLst>
          </p:cNvPr>
          <p:cNvSpPr/>
          <p:nvPr/>
        </p:nvSpPr>
        <p:spPr>
          <a:xfrm>
            <a:off x="304800" y="5029200"/>
            <a:ext cx="1153743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ব্যবহার করে জটিল রোগ নির্ণয় ও অপারেশনের কাজ করা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760</Words>
  <Application>Microsoft Office PowerPoint</Application>
  <PresentationFormat>Widescreen</PresentationFormat>
  <Paragraphs>97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NikoshBAN</vt:lpstr>
      <vt:lpstr>Times New Roman</vt:lpstr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</dc:creator>
  <cp:lastModifiedBy>HAFIZ</cp:lastModifiedBy>
  <cp:revision>88</cp:revision>
  <dcterms:created xsi:type="dcterms:W3CDTF">2020-03-10T08:40:04Z</dcterms:created>
  <dcterms:modified xsi:type="dcterms:W3CDTF">2020-03-12T15:36:46Z</dcterms:modified>
</cp:coreProperties>
</file>