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3" r:id="rId5"/>
    <p:sldId id="274" r:id="rId6"/>
    <p:sldId id="258" r:id="rId7"/>
    <p:sldId id="259" r:id="rId8"/>
    <p:sldId id="260" r:id="rId9"/>
    <p:sldId id="269" r:id="rId10"/>
    <p:sldId id="266" r:id="rId11"/>
    <p:sldId id="267" r:id="rId12"/>
    <p:sldId id="261" r:id="rId13"/>
    <p:sldId id="262" r:id="rId14"/>
    <p:sldId id="263" r:id="rId15"/>
    <p:sldId id="264" r:id="rId16"/>
    <p:sldId id="265" r:id="rId17"/>
    <p:sldId id="268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-133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3F961-B324-4A9B-94C3-A08A65644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011742-7596-48E4-A3A6-BA0754BE9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1D8119-4DE6-484C-89F9-0333B144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AF82D-D44F-4EE9-A0BD-B8E07290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AA618-6DFE-4765-89CD-03AF157D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1F7D2-1D9C-4854-87B7-7832A1D4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F0404F-E9CC-4E28-9DDF-E5C9877CC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FA3881-E151-4BDE-B842-9A079311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5F222-2E76-4980-9B40-1483A51A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22CD8D-8ECC-4353-8C74-D29393D1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F2602E-08F6-460D-B92F-AA376F614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D933D7-35E4-4676-967F-EC8DDD74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B8E46-BCD2-409D-9C84-D422D84D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85EAB-25C8-45C6-AAF3-3639725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E56A5-3B4F-427A-8B9C-CEF7C72B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4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5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6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4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1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87C7B-0D19-40DD-A68E-262E0A5A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F4549A-0A46-4606-AE4A-F492174E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715827-12A0-4BF3-803F-B6A6E73C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7F53BC-980E-4F89-BA9E-A06346D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A7392A-F7A0-4D62-A1FC-1B037A73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6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9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37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5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74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8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80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C3D90-CB56-4963-870F-F7465EA7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1F09E1-C74B-4A12-89A2-01F51D61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4831C-97BE-4156-9045-66F5959D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6E752D-92CD-4407-853A-A7D32104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F556E8-6973-432B-89B6-2264A941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41CC1-EEEC-40B0-B627-7CE9C193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BE4A7-0C72-46D7-BBA5-46AA63450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282287-E497-49BA-9307-D412FA1D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6318A4-2E3C-4822-93C8-81BED77A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884F3-704A-4B37-B529-B24D26F1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AE5D7-58F0-44BB-80C0-3E78E563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37167-C306-4579-93D5-B5284893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4AD73-90CD-41D5-BF22-E1CB153C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839577-6C27-4822-91BD-1E2FAED25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B3D4B3-F182-4EA5-8928-95147A58D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E68EC9-E3B7-4444-A296-38B04ED50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73CE2D-CB8E-43A0-AA91-58F77461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4FF6AD-F30D-4179-BF89-7ABB02FF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B94586-545A-4240-8F2A-53118F2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7D874-B412-4A09-98DB-B5F2069B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3217C4-BE4D-45BA-8F52-D7CAB4F9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1215C2-A7FB-4CEA-921F-68C415B9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F27140-93AF-498D-88AE-4590EC0D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653EF1-5C0A-431B-9887-56BA1B0E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0FA58-C93B-4892-9C58-E0430FB7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813BD2-899E-41BB-9A34-D267BA00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272CF-0011-46FE-834B-E08ADB0E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8EDFD6-F760-4D72-AC47-3CECD7C5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E57DE1-0D88-4BB9-8B8E-E3199EAE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F07F93-20C3-4A0A-8B1A-1A96C710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5D485C-85CC-4BAC-9198-D027C1CE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499F86-AFB9-43EE-AB4E-321DC6C1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9AA7F-A63C-4070-B4CC-59B2E76E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8FB39F-39B3-468E-BD55-2015E743B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F43B38-2A84-48DC-82DD-31094A91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6BFB5-D511-4313-8F57-3FC37728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9CC32E-F7DC-4DFE-8565-4CA7DC6E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464F8D-0216-45A3-8694-C9EE495A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375A1B-BEF8-44E0-943C-3B77391C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5C4A-611F-4F0A-AC27-EC82CA68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8FF56B-1CAA-44F8-8825-E75170B90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5B89-88D8-4000-8D71-017ADE355FD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507345-0B91-4DBD-98E3-EFDCE18CE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698D8-1BA2-4F70-8395-0A5FF3FEE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DB0F-EFFC-4B94-85B2-281149F3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1F1C-05B1-47E1-B99B-6DFF666F0C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00E4-3245-45F9-9912-9A0F96D70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8FA122-1AF0-44C7-9890-1EBBCB9A6B8C}"/>
              </a:ext>
            </a:extLst>
          </p:cNvPr>
          <p:cNvSpPr txBox="1"/>
          <p:nvPr/>
        </p:nvSpPr>
        <p:spPr>
          <a:xfrm>
            <a:off x="1089659" y="706811"/>
            <a:ext cx="992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Welcome to my dear students</a:t>
            </a:r>
          </a:p>
        </p:txBody>
      </p:sp>
      <p:pic>
        <p:nvPicPr>
          <p:cNvPr id="5" name="Picture 4" descr="rosesp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65" y="1722474"/>
            <a:ext cx="1681316" cy="53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0FD71A-0C07-4F1A-9670-955587475A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86B738-0422-47D2-B905-CC9462BC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8" y="2203056"/>
            <a:ext cx="7375160" cy="4144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D977AD-192D-4ACE-9CA0-DF5A7BD6E9E7}"/>
              </a:ext>
            </a:extLst>
          </p:cNvPr>
          <p:cNvSpPr txBox="1"/>
          <p:nvPr/>
        </p:nvSpPr>
        <p:spPr>
          <a:xfrm>
            <a:off x="2248530" y="956604"/>
            <a:ext cx="76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128BF6-E1DF-46B0-8A41-7345FB179452}"/>
              </a:ext>
            </a:extLst>
          </p:cNvPr>
          <p:cNvSpPr/>
          <p:nvPr/>
        </p:nvSpPr>
        <p:spPr>
          <a:xfrm>
            <a:off x="4810689" y="312525"/>
            <a:ext cx="4304715" cy="844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visit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B904A5-930C-4CF7-B188-DDD22BD9DB78}"/>
              </a:ext>
            </a:extLst>
          </p:cNvPr>
          <p:cNvSpPr txBox="1"/>
          <p:nvPr/>
        </p:nvSpPr>
        <p:spPr>
          <a:xfrm>
            <a:off x="4400883" y="1016111"/>
            <a:ext cx="737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Meaning: speak highly of something or somebody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6952D7-8C35-46D7-8B87-4F5E71FAF792}"/>
              </a:ext>
            </a:extLst>
          </p:cNvPr>
          <p:cNvSpPr/>
          <p:nvPr/>
        </p:nvSpPr>
        <p:spPr>
          <a:xfrm>
            <a:off x="211015" y="956604"/>
            <a:ext cx="3361796" cy="5795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495211-F9B5-47DC-9348-24F294B18F6D}"/>
              </a:ext>
            </a:extLst>
          </p:cNvPr>
          <p:cNvSpPr txBox="1"/>
          <p:nvPr/>
        </p:nvSpPr>
        <p:spPr>
          <a:xfrm>
            <a:off x="411769" y="1558986"/>
            <a:ext cx="29602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Inspect</a:t>
            </a:r>
          </a:p>
          <a:p>
            <a:endParaRPr lang="en-US" sz="6000" dirty="0"/>
          </a:p>
          <a:p>
            <a:pPr algn="ctr"/>
            <a:r>
              <a:rPr lang="en-US" sz="6000" dirty="0"/>
              <a:t>Tour</a:t>
            </a:r>
          </a:p>
          <a:p>
            <a:endParaRPr lang="en-US" sz="6000" dirty="0"/>
          </a:p>
          <a:p>
            <a:pPr algn="ctr"/>
            <a:r>
              <a:rPr lang="en-US" sz="6000" dirty="0"/>
              <a:t>trip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0E184891-87CC-4663-912C-E0E004B73654}"/>
              </a:ext>
            </a:extLst>
          </p:cNvPr>
          <p:cNvSpPr/>
          <p:nvPr/>
        </p:nvSpPr>
        <p:spPr>
          <a:xfrm>
            <a:off x="1448975" y="2628066"/>
            <a:ext cx="1111348" cy="1018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9C07FA8B-EBFF-4973-B5A3-B6AFC8508CDB}"/>
              </a:ext>
            </a:extLst>
          </p:cNvPr>
          <p:cNvSpPr/>
          <p:nvPr/>
        </p:nvSpPr>
        <p:spPr>
          <a:xfrm>
            <a:off x="1336429" y="4178113"/>
            <a:ext cx="1223891" cy="1212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A357DD-CC44-4A99-A593-A7204EEE69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42BF38B-79F7-48EE-A44F-7F9341F5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1" y="2250839"/>
            <a:ext cx="6324592" cy="42343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060F98A-06DF-4A75-BCBE-291436FE3F1E}"/>
              </a:ext>
            </a:extLst>
          </p:cNvPr>
          <p:cNvSpPr/>
          <p:nvPr/>
        </p:nvSpPr>
        <p:spPr>
          <a:xfrm>
            <a:off x="5781824" y="0"/>
            <a:ext cx="4318781" cy="92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1AAFFC-5D4B-4504-9AAE-BE15519AF20F}"/>
              </a:ext>
            </a:extLst>
          </p:cNvPr>
          <p:cNvSpPr txBox="1"/>
          <p:nvPr/>
        </p:nvSpPr>
        <p:spPr>
          <a:xfrm>
            <a:off x="5908437" y="98475"/>
            <a:ext cx="405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     Ceremony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DBC145E-5EC4-4370-9610-1F0265AB05A3}"/>
              </a:ext>
            </a:extLst>
          </p:cNvPr>
          <p:cNvSpPr/>
          <p:nvPr/>
        </p:nvSpPr>
        <p:spPr>
          <a:xfrm>
            <a:off x="4297101" y="984747"/>
            <a:ext cx="7501009" cy="1139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Meaning: a formal act performed on a religious occasion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2F6E23B-4D23-4698-AFE5-2251B442E748}"/>
              </a:ext>
            </a:extLst>
          </p:cNvPr>
          <p:cNvSpPr/>
          <p:nvPr/>
        </p:nvSpPr>
        <p:spPr>
          <a:xfrm>
            <a:off x="239153" y="98475"/>
            <a:ext cx="3938955" cy="658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3F04F8-5CC1-47C9-AB09-C8DFCFEDE66F}"/>
              </a:ext>
            </a:extLst>
          </p:cNvPr>
          <p:cNvSpPr txBox="1"/>
          <p:nvPr/>
        </p:nvSpPr>
        <p:spPr>
          <a:xfrm>
            <a:off x="231535" y="1113202"/>
            <a:ext cx="3762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Occasion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Party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parade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44C37FC6-1255-403B-84A3-0805C5831C0B}"/>
              </a:ext>
            </a:extLst>
          </p:cNvPr>
          <p:cNvSpPr/>
          <p:nvPr/>
        </p:nvSpPr>
        <p:spPr>
          <a:xfrm>
            <a:off x="1406771" y="2011680"/>
            <a:ext cx="1420836" cy="126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96EBAA55-BCF2-4471-BD91-05C2C753D13D}"/>
              </a:ext>
            </a:extLst>
          </p:cNvPr>
          <p:cNvSpPr/>
          <p:nvPr/>
        </p:nvSpPr>
        <p:spPr>
          <a:xfrm>
            <a:off x="1406773" y="3854549"/>
            <a:ext cx="1420835" cy="126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E3ADFD-8B32-4F60-B0B2-BC460AF9D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5116BE-D127-4261-B94C-293AF25F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31" y="2447778"/>
            <a:ext cx="7301132" cy="3995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BE83BF-BD05-4273-8DEB-8BA1F318F67C}"/>
              </a:ext>
            </a:extLst>
          </p:cNvPr>
          <p:cNvSpPr txBox="1"/>
          <p:nvPr/>
        </p:nvSpPr>
        <p:spPr>
          <a:xfrm>
            <a:off x="3010489" y="414998"/>
            <a:ext cx="6991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FF00FF"/>
                </a:highlight>
              </a:rPr>
              <a:t>Outstanding</a:t>
            </a:r>
          </a:p>
          <a:p>
            <a:pPr algn="ctr"/>
            <a:r>
              <a:rPr lang="en-US" sz="4800" dirty="0">
                <a:highlight>
                  <a:srgbClr val="808000"/>
                </a:highlight>
              </a:rPr>
              <a:t>Meanings: Function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5EAF3D-BDE5-4A59-BBC6-426117BAE035}"/>
              </a:ext>
            </a:extLst>
          </p:cNvPr>
          <p:cNvSpPr/>
          <p:nvPr/>
        </p:nvSpPr>
        <p:spPr>
          <a:xfrm>
            <a:off x="93785" y="2465981"/>
            <a:ext cx="2897944" cy="39952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0B32FC-F38E-46E5-B72C-16834F5AC1AD}"/>
              </a:ext>
            </a:extLst>
          </p:cNvPr>
          <p:cNvSpPr txBox="1"/>
          <p:nvPr/>
        </p:nvSpPr>
        <p:spPr>
          <a:xfrm>
            <a:off x="196948" y="2729136"/>
            <a:ext cx="2672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0peration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ceremony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566DC359-3B44-432E-99BD-6F9F3D94D3A6}"/>
              </a:ext>
            </a:extLst>
          </p:cNvPr>
          <p:cNvSpPr/>
          <p:nvPr/>
        </p:nvSpPr>
        <p:spPr>
          <a:xfrm>
            <a:off x="926129" y="3473944"/>
            <a:ext cx="1336431" cy="1557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D0E5F-2693-4FC2-BC60-9F7E46E1470C}"/>
              </a:ext>
            </a:extLst>
          </p:cNvPr>
          <p:cNvSpPr/>
          <p:nvPr/>
        </p:nvSpPr>
        <p:spPr>
          <a:xfrm>
            <a:off x="0" y="0"/>
            <a:ext cx="12192000" cy="65977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235E7C-2F15-43DB-A7F8-64F7B6FA4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33" y="1809325"/>
            <a:ext cx="7329267" cy="4788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816B29-CEF7-4938-B8CD-A88B2B005897}"/>
              </a:ext>
            </a:extLst>
          </p:cNvPr>
          <p:cNvSpPr txBox="1"/>
          <p:nvPr/>
        </p:nvSpPr>
        <p:spPr>
          <a:xfrm>
            <a:off x="1810050" y="-6565"/>
            <a:ext cx="9659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Eminent-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</a:rPr>
              <a:t>Meanings: go to see a person or famous and respected.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0DE710-9E86-4933-A3E8-BF5D39AD5460}"/>
              </a:ext>
            </a:extLst>
          </p:cNvPr>
          <p:cNvSpPr/>
          <p:nvPr/>
        </p:nvSpPr>
        <p:spPr>
          <a:xfrm>
            <a:off x="196949" y="1809325"/>
            <a:ext cx="3151163" cy="47884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EC8E84-9421-43D0-8F50-590FC40619EC}"/>
              </a:ext>
            </a:extLst>
          </p:cNvPr>
          <p:cNvSpPr txBox="1"/>
          <p:nvPr/>
        </p:nvSpPr>
        <p:spPr>
          <a:xfrm>
            <a:off x="196949" y="2048978"/>
            <a:ext cx="3151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Celebrated</a:t>
            </a:r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prominent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C5845956-E1CB-41D0-9218-00DBB438F742}"/>
              </a:ext>
            </a:extLst>
          </p:cNvPr>
          <p:cNvSpPr/>
          <p:nvPr/>
        </p:nvSpPr>
        <p:spPr>
          <a:xfrm>
            <a:off x="1026942" y="2912016"/>
            <a:ext cx="1477107" cy="150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9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BEBC41-439E-41A5-97DA-C69B80FD5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DF026F-1CFF-4107-A475-51841A966A06}"/>
              </a:ext>
            </a:extLst>
          </p:cNvPr>
          <p:cNvSpPr/>
          <p:nvPr/>
        </p:nvSpPr>
        <p:spPr>
          <a:xfrm>
            <a:off x="2241458" y="101270"/>
            <a:ext cx="7709095" cy="1153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53ECDD-5E6C-4EC8-8961-CC8F6C3E8CE7}"/>
              </a:ext>
            </a:extLst>
          </p:cNvPr>
          <p:cNvSpPr txBox="1"/>
          <p:nvPr/>
        </p:nvSpPr>
        <p:spPr>
          <a:xfrm>
            <a:off x="3814691" y="278573"/>
            <a:ext cx="511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Substance--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060CB888-62AF-40D5-93A5-51DFC523BF6D}"/>
              </a:ext>
            </a:extLst>
          </p:cNvPr>
          <p:cNvSpPr/>
          <p:nvPr/>
        </p:nvSpPr>
        <p:spPr>
          <a:xfrm>
            <a:off x="4248446" y="1254821"/>
            <a:ext cx="3868615" cy="576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55A261-7FCB-4932-8F4A-120164DE6776}"/>
              </a:ext>
            </a:extLst>
          </p:cNvPr>
          <p:cNvSpPr/>
          <p:nvPr/>
        </p:nvSpPr>
        <p:spPr>
          <a:xfrm>
            <a:off x="-1" y="1831588"/>
            <a:ext cx="12192000" cy="4947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C877F0-B370-4278-8AF8-2F6A2ABFD55F}"/>
              </a:ext>
            </a:extLst>
          </p:cNvPr>
          <p:cNvSpPr txBox="1"/>
          <p:nvPr/>
        </p:nvSpPr>
        <p:spPr>
          <a:xfrm>
            <a:off x="0" y="183158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Farabi’s</a:t>
            </a:r>
            <a:r>
              <a:rPr lang="en-US" sz="4400" dirty="0"/>
              <a:t> best friend, Flora, comes to visit his house on a holiday. They are talking. Flora wants to know about the prize giving ceremony of </a:t>
            </a:r>
            <a:r>
              <a:rPr lang="en-US" sz="4400" dirty="0" err="1"/>
              <a:t>farabi’s</a:t>
            </a:r>
            <a:r>
              <a:rPr lang="en-US" sz="4400" dirty="0"/>
              <a:t> madrasah. </a:t>
            </a:r>
            <a:r>
              <a:rPr lang="en-US" sz="4400" dirty="0" err="1"/>
              <a:t>Farabi</a:t>
            </a:r>
            <a:r>
              <a:rPr lang="en-US" sz="4400" dirty="0"/>
              <a:t> give a description of the prize-giving ceremony of his madrasah. It was held yesterday. </a:t>
            </a:r>
            <a:r>
              <a:rPr lang="en-US" sz="4400" dirty="0" err="1"/>
              <a:t>Farabi</a:t>
            </a:r>
            <a:r>
              <a:rPr lang="en-US" sz="4400" dirty="0"/>
              <a:t> also says that he got two prizes.</a:t>
            </a:r>
          </a:p>
        </p:txBody>
      </p:sp>
    </p:spTree>
    <p:extLst>
      <p:ext uri="{BB962C8B-B14F-4D97-AF65-F5344CB8AC3E}">
        <p14:creationId xmlns:p14="http://schemas.microsoft.com/office/powerpoint/2010/main" val="37455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B48D50-8369-42F3-88DC-A985201C4E87}"/>
              </a:ext>
            </a:extLst>
          </p:cNvPr>
          <p:cNvSpPr/>
          <p:nvPr/>
        </p:nvSpPr>
        <p:spPr>
          <a:xfrm>
            <a:off x="-23444" y="-12574"/>
            <a:ext cx="12192000" cy="67595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24048D-5461-44B9-8E06-AB8F3351F3A5}"/>
              </a:ext>
            </a:extLst>
          </p:cNvPr>
          <p:cNvSpPr txBox="1"/>
          <p:nvPr/>
        </p:nvSpPr>
        <p:spPr>
          <a:xfrm>
            <a:off x="314183" y="1458771"/>
            <a:ext cx="11760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highlight>
                  <a:srgbClr val="00FFFF"/>
                </a:highlight>
              </a:rPr>
              <a:t>Complete the passage with the verbs in the box. Give there correct forms.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E1EB65D-B09D-4BE5-A45A-0EB4E0A2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66460"/>
              </p:ext>
            </p:extLst>
          </p:nvPr>
        </p:nvGraphicFramePr>
        <p:xfrm>
          <a:off x="1919457" y="2972907"/>
          <a:ext cx="8128000" cy="81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4570621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276139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59110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4391106"/>
                    </a:ext>
                  </a:extLst>
                </a:gridCol>
              </a:tblGrid>
              <a:tr h="81371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    be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Sing                   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speak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 stage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796725"/>
                  </a:ext>
                </a:extLst>
              </a:tr>
            </a:tbl>
          </a:graphicData>
        </a:graphic>
      </p:graphicFrame>
      <p:sp>
        <p:nvSpPr>
          <p:cNvPr id="9" name="Scroll: Horizontal 8">
            <a:extLst>
              <a:ext uri="{FF2B5EF4-FFF2-40B4-BE49-F238E27FC236}">
                <a16:creationId xmlns:a16="http://schemas.microsoft.com/office/drawing/2014/main" xmlns="" id="{FC34F242-FFC9-45CC-8986-19900C8A8E9B}"/>
              </a:ext>
            </a:extLst>
          </p:cNvPr>
          <p:cNvSpPr/>
          <p:nvPr/>
        </p:nvSpPr>
        <p:spPr>
          <a:xfrm>
            <a:off x="3113649" y="111048"/>
            <a:ext cx="5739619" cy="15696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A110F-C789-4D7A-9E08-51DCD1D7FDBB}"/>
              </a:ext>
            </a:extLst>
          </p:cNvPr>
          <p:cNvSpPr txBox="1"/>
          <p:nvPr/>
        </p:nvSpPr>
        <p:spPr>
          <a:xfrm>
            <a:off x="3528649" y="506439"/>
            <a:ext cx="513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Evaluation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C9DAEB-49D3-47C4-B1AB-47DC6684C5C4}"/>
              </a:ext>
            </a:extLst>
          </p:cNvPr>
          <p:cNvSpPr txBox="1"/>
          <p:nvPr/>
        </p:nvSpPr>
        <p:spPr>
          <a:xfrm>
            <a:off x="70341" y="4093702"/>
            <a:ext cx="12074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the end of the prize-giving function there                 a cultural show.</a:t>
            </a:r>
          </a:p>
          <a:p>
            <a:r>
              <a:rPr lang="en-US" sz="3200" dirty="0"/>
              <a:t>The students             songs, danced and                  a  one-act play.</a:t>
            </a:r>
          </a:p>
          <a:p>
            <a:r>
              <a:rPr lang="en-US" sz="3200" dirty="0"/>
              <a:t>It was so good that every              highly of it.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C9FF1E4-9CAC-48AE-A5AC-4723150181F4}"/>
              </a:ext>
            </a:extLst>
          </p:cNvPr>
          <p:cNvSpPr/>
          <p:nvPr/>
        </p:nvSpPr>
        <p:spPr>
          <a:xfrm>
            <a:off x="10272545" y="2335237"/>
            <a:ext cx="1802227" cy="14513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FACEC8-EA18-4654-8938-5AEEA9EBFA6E}"/>
              </a:ext>
            </a:extLst>
          </p:cNvPr>
          <p:cNvSpPr txBox="1"/>
          <p:nvPr/>
        </p:nvSpPr>
        <p:spPr>
          <a:xfrm>
            <a:off x="10639863" y="2460767"/>
            <a:ext cx="132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here for answer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BE78C3-8D6F-4074-8A57-4780DAFECE42}"/>
              </a:ext>
            </a:extLst>
          </p:cNvPr>
          <p:cNvSpPr txBox="1"/>
          <p:nvPr/>
        </p:nvSpPr>
        <p:spPr>
          <a:xfrm>
            <a:off x="7596553" y="4083770"/>
            <a:ext cx="137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u="sng" dirty="0"/>
              <a:t>was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D0EDAE-3B4F-4B7D-B64C-072AD80C40B3}"/>
              </a:ext>
            </a:extLst>
          </p:cNvPr>
          <p:cNvSpPr txBox="1"/>
          <p:nvPr/>
        </p:nvSpPr>
        <p:spPr>
          <a:xfrm>
            <a:off x="2295380" y="4559506"/>
            <a:ext cx="163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 sang     </a:t>
            </a:r>
            <a:r>
              <a:rPr lang="en-US" sz="3200" dirty="0"/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75466A-3B2A-4344-90BD-CF8980F84082}"/>
              </a:ext>
            </a:extLst>
          </p:cNvPr>
          <p:cNvSpPr txBox="1"/>
          <p:nvPr/>
        </p:nvSpPr>
        <p:spPr>
          <a:xfrm>
            <a:off x="6881449" y="4581178"/>
            <a:ext cx="137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staged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3CFB2E-6DF8-45A2-984A-7348D8174392}"/>
              </a:ext>
            </a:extLst>
          </p:cNvPr>
          <p:cNvSpPr txBox="1"/>
          <p:nvPr/>
        </p:nvSpPr>
        <p:spPr>
          <a:xfrm>
            <a:off x="4459463" y="5078587"/>
            <a:ext cx="115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spoke</a:t>
            </a:r>
          </a:p>
        </p:txBody>
      </p:sp>
    </p:spTree>
    <p:extLst>
      <p:ext uri="{BB962C8B-B14F-4D97-AF65-F5344CB8AC3E}">
        <p14:creationId xmlns:p14="http://schemas.microsoft.com/office/powerpoint/2010/main" val="332626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6F40FA-B983-4708-B08B-78968AB219CE}"/>
              </a:ext>
            </a:extLst>
          </p:cNvPr>
          <p:cNvSpPr txBox="1"/>
          <p:nvPr/>
        </p:nvSpPr>
        <p:spPr>
          <a:xfrm>
            <a:off x="1661192" y="472420"/>
            <a:ext cx="8553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</a:rPr>
              <a:t>Home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74931E-2F26-4004-9985-CFCE4B6075EC}"/>
              </a:ext>
            </a:extLst>
          </p:cNvPr>
          <p:cNvSpPr txBox="1"/>
          <p:nvPr/>
        </p:nvSpPr>
        <p:spPr>
          <a:xfrm>
            <a:off x="1828800" y="3675884"/>
            <a:ext cx="9335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FFFF00"/>
                </a:solidFill>
              </a:rPr>
              <a:t>Do you have a sports day at your madrasah? You will be write about it in your notebook.</a:t>
            </a:r>
          </a:p>
        </p:txBody>
      </p:sp>
    </p:spTree>
    <p:extLst>
      <p:ext uri="{BB962C8B-B14F-4D97-AF65-F5344CB8AC3E}">
        <p14:creationId xmlns:p14="http://schemas.microsoft.com/office/powerpoint/2010/main" val="28001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7729FE-6DD5-43A8-8A1C-04ECB95E5697}"/>
              </a:ext>
            </a:extLst>
          </p:cNvPr>
          <p:cNvSpPr txBox="1"/>
          <p:nvPr/>
        </p:nvSpPr>
        <p:spPr>
          <a:xfrm>
            <a:off x="759655" y="890853"/>
            <a:ext cx="11296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Thanks all are my </a:t>
            </a:r>
            <a:endParaRPr lang="en-US" sz="9600" dirty="0" smtClean="0"/>
          </a:p>
          <a:p>
            <a:pPr algn="ctr"/>
            <a:r>
              <a:rPr lang="en-US" sz="9600" dirty="0" smtClean="0"/>
              <a:t>dear </a:t>
            </a:r>
            <a:r>
              <a:rPr lang="en-US" sz="9600" dirty="0"/>
              <a:t>student.</a:t>
            </a:r>
          </a:p>
          <a:p>
            <a:pPr algn="ctr"/>
            <a:r>
              <a:rPr lang="en-US" sz="9600" dirty="0"/>
              <a:t>God bless all you.</a:t>
            </a:r>
          </a:p>
        </p:txBody>
      </p:sp>
    </p:spTree>
    <p:extLst>
      <p:ext uri="{BB962C8B-B14F-4D97-AF65-F5344CB8AC3E}">
        <p14:creationId xmlns:p14="http://schemas.microsoft.com/office/powerpoint/2010/main" val="25010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5902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Teacher’s Identity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Tanjina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Chowdhury</a:t>
            </a:r>
            <a:endParaRPr lang="en-US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Assistant Teacher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Maijpara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Dakhil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Madrasah,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Borshijura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Moulvibazar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Email: tanjinatanu6103@gmail.com</a:t>
            </a:r>
            <a:endParaRPr lang="en-US" sz="1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Mobile: 01712-686103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E:\1.Madrasha\1. Techer im+video+sartifikat\১. শিক্ষকদের ছবি\4. ALBUM\3-TANJINA\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4" y="1385038"/>
            <a:ext cx="3598966" cy="2566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827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0121" y="295083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Lesson Introduction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0121" y="3056406"/>
            <a:ext cx="1219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Class : Seven</a:t>
            </a:r>
          </a:p>
          <a:p>
            <a:pPr algn="ctr" fontAlgn="t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Subject : English 1</a:t>
            </a:r>
            <a:r>
              <a:rPr lang="en-US" sz="4000" b="1" baseline="30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st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Paper</a:t>
            </a:r>
          </a:p>
          <a:p>
            <a:pPr algn="ctr" fontAlgn="t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Unit : 3</a:t>
            </a:r>
          </a:p>
          <a:p>
            <a:pPr algn="ctr" fontAlgn="t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Lesson : 1</a:t>
            </a:r>
          </a:p>
          <a:p>
            <a:pPr algn="ctr" fontAlgn="t"/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Class Duration : 40 minutes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059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634673-7231-4658-AD7D-61980183EA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71C7D9-DE5B-4522-853E-6BC96216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4B6F74-5DDE-48FC-AE50-490EF46E9445}"/>
              </a:ext>
            </a:extLst>
          </p:cNvPr>
          <p:cNvSpPr txBox="1"/>
          <p:nvPr/>
        </p:nvSpPr>
        <p:spPr>
          <a:xfrm rot="20042834">
            <a:off x="243841" y="33884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What do you understand by looking at these picture?</a:t>
            </a:r>
          </a:p>
        </p:txBody>
      </p:sp>
    </p:spTree>
    <p:extLst>
      <p:ext uri="{BB962C8B-B14F-4D97-AF65-F5344CB8AC3E}">
        <p14:creationId xmlns:p14="http://schemas.microsoft.com/office/powerpoint/2010/main" val="368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5E1FB6-D97A-4D1E-BBE1-B9D911C48B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BCFF51-8837-43B0-B520-8EBA12ED1AA9}"/>
              </a:ext>
            </a:extLst>
          </p:cNvPr>
          <p:cNvSpPr txBox="1"/>
          <p:nvPr/>
        </p:nvSpPr>
        <p:spPr>
          <a:xfrm>
            <a:off x="0" y="396243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highlight>
                  <a:srgbClr val="00FFFF"/>
                </a:highlight>
              </a:rPr>
              <a:t>Our todays lesson is—</a:t>
            </a:r>
          </a:p>
          <a:p>
            <a:pPr algn="ctr"/>
            <a:endParaRPr lang="en-US" sz="8800" dirty="0">
              <a:solidFill>
                <a:srgbClr val="002060"/>
              </a:solidFill>
            </a:endParaRPr>
          </a:p>
          <a:p>
            <a:pPr algn="ctr"/>
            <a:r>
              <a:rPr lang="en-US" sz="7200" dirty="0">
                <a:highlight>
                  <a:srgbClr val="FF00FF"/>
                </a:highlight>
              </a:rPr>
              <a:t>Prize giving day at Madrasah</a:t>
            </a:r>
          </a:p>
          <a:p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806268FA-4A17-40BA-80F9-A50F38BC4F53}"/>
              </a:ext>
            </a:extLst>
          </p:cNvPr>
          <p:cNvSpPr/>
          <p:nvPr/>
        </p:nvSpPr>
        <p:spPr>
          <a:xfrm>
            <a:off x="4846320" y="1750457"/>
            <a:ext cx="2499360" cy="144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7ABBF8-D6E9-4EA9-BF3E-9AD34CFDF1F1}"/>
              </a:ext>
            </a:extLst>
          </p:cNvPr>
          <p:cNvSpPr/>
          <p:nvPr/>
        </p:nvSpPr>
        <p:spPr>
          <a:xfrm>
            <a:off x="0" y="0"/>
            <a:ext cx="12359640" cy="784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6ADE34-8F20-4F9E-B553-427D6E69992B}"/>
              </a:ext>
            </a:extLst>
          </p:cNvPr>
          <p:cNvSpPr txBox="1"/>
          <p:nvPr/>
        </p:nvSpPr>
        <p:spPr>
          <a:xfrm>
            <a:off x="144780" y="2466454"/>
            <a:ext cx="1207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>
                <a:highlight>
                  <a:srgbClr val="00FF00"/>
                </a:highlight>
              </a:rPr>
              <a:t>After we have studied this lesson we will able to---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B458D2-BDC0-40DD-B03B-D631F126F3A8}"/>
              </a:ext>
            </a:extLst>
          </p:cNvPr>
          <p:cNvSpPr txBox="1"/>
          <p:nvPr/>
        </p:nvSpPr>
        <p:spPr>
          <a:xfrm>
            <a:off x="236220" y="3924308"/>
            <a:ext cx="1207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The two friends will be able talk about the madrasah prize giving ceremony.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The replacement table can tell about fill in the blanks.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Can tell the meaning of word.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656465-5D87-4D6F-AAAA-5C328D74A0D3}"/>
              </a:ext>
            </a:extLst>
          </p:cNvPr>
          <p:cNvSpPr txBox="1"/>
          <p:nvPr/>
        </p:nvSpPr>
        <p:spPr>
          <a:xfrm>
            <a:off x="1577340" y="281110"/>
            <a:ext cx="9037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00FFFF"/>
                </a:highlight>
              </a:rPr>
              <a:t>LEARNING OUTCOME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74C1CF2-50F4-4BB4-BF1A-6485C6CB6139}"/>
              </a:ext>
            </a:extLst>
          </p:cNvPr>
          <p:cNvSpPr/>
          <p:nvPr/>
        </p:nvSpPr>
        <p:spPr>
          <a:xfrm>
            <a:off x="5349240" y="1239962"/>
            <a:ext cx="1615440" cy="122649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AAF6D3-64CA-4C98-AB59-DA116A5B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550229"/>
            <a:ext cx="10438816" cy="5871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1EFFD1-D574-44CB-8FA4-E8B6D09A7E9D}"/>
              </a:ext>
            </a:extLst>
          </p:cNvPr>
          <p:cNvSpPr txBox="1"/>
          <p:nvPr/>
        </p:nvSpPr>
        <p:spPr>
          <a:xfrm>
            <a:off x="531628" y="558080"/>
            <a:ext cx="1180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These are two friends name is </a:t>
            </a:r>
            <a:r>
              <a:rPr lang="en-US" sz="3600" dirty="0" err="1">
                <a:solidFill>
                  <a:srgbClr val="002060"/>
                </a:solidFill>
              </a:rPr>
              <a:t>farabi</a:t>
            </a:r>
            <a:r>
              <a:rPr lang="en-US" sz="3600" dirty="0">
                <a:solidFill>
                  <a:srgbClr val="002060"/>
                </a:solidFill>
              </a:rPr>
              <a:t> and flora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discuss </a:t>
            </a:r>
            <a:r>
              <a:rPr lang="en-US" sz="3600" dirty="0">
                <a:solidFill>
                  <a:srgbClr val="002060"/>
                </a:solidFill>
              </a:rPr>
              <a:t>about prize giving ceremony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02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5346C0-7177-4851-BD7B-2BCA9086E6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C69F63-7A8B-4985-A7F3-A0BABC06748F}"/>
              </a:ext>
            </a:extLst>
          </p:cNvPr>
          <p:cNvSpPr/>
          <p:nvPr/>
        </p:nvSpPr>
        <p:spPr>
          <a:xfrm>
            <a:off x="0" y="-56271"/>
            <a:ext cx="12192000" cy="1780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C7724E-DB1F-42CA-9D94-1020CAD73065}"/>
              </a:ext>
            </a:extLst>
          </p:cNvPr>
          <p:cNvSpPr txBox="1"/>
          <p:nvPr/>
        </p:nvSpPr>
        <p:spPr>
          <a:xfrm>
            <a:off x="0" y="1547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/>
              <a:t>Ask and answer in pairs. Make question and then choose answers from this table.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FA49551-3CFC-492D-8C59-53D5FC133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8402"/>
              </p:ext>
            </p:extLst>
          </p:nvPr>
        </p:nvGraphicFramePr>
        <p:xfrm>
          <a:off x="3" y="1780676"/>
          <a:ext cx="12208934" cy="76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440">
                  <a:extLst>
                    <a:ext uri="{9D8B030D-6E8A-4147-A177-3AD203B41FA5}">
                      <a16:colId xmlns:a16="http://schemas.microsoft.com/office/drawing/2014/main" xmlns="" val="920543272"/>
                    </a:ext>
                  </a:extLst>
                </a:gridCol>
                <a:gridCol w="216747">
                  <a:extLst>
                    <a:ext uri="{9D8B030D-6E8A-4147-A177-3AD203B41FA5}">
                      <a16:colId xmlns:a16="http://schemas.microsoft.com/office/drawing/2014/main" xmlns="" val="1117521612"/>
                    </a:ext>
                  </a:extLst>
                </a:gridCol>
                <a:gridCol w="216747">
                  <a:extLst>
                    <a:ext uri="{9D8B030D-6E8A-4147-A177-3AD203B41FA5}">
                      <a16:colId xmlns:a16="http://schemas.microsoft.com/office/drawing/2014/main" xmlns="" val="39735212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900619940"/>
                    </a:ext>
                  </a:extLst>
                </a:gridCol>
              </a:tblGrid>
              <a:tr h="768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0762176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9F1FDC-C140-4D0E-87C7-6F8C726833BE}"/>
              </a:ext>
            </a:extLst>
          </p:cNvPr>
          <p:cNvSpPr txBox="1"/>
          <p:nvPr/>
        </p:nvSpPr>
        <p:spPr>
          <a:xfrm>
            <a:off x="93784" y="1612359"/>
            <a:ext cx="1209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                                           Answers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09FD7812-B1EB-42BB-8817-18352CC1B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1876"/>
              </p:ext>
            </p:extLst>
          </p:nvPr>
        </p:nvGraphicFramePr>
        <p:xfrm>
          <a:off x="1" y="2443363"/>
          <a:ext cx="12192002" cy="508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625111766"/>
                    </a:ext>
                  </a:extLst>
                </a:gridCol>
                <a:gridCol w="923779">
                  <a:extLst>
                    <a:ext uri="{9D8B030D-6E8A-4147-A177-3AD203B41FA5}">
                      <a16:colId xmlns:a16="http://schemas.microsoft.com/office/drawing/2014/main" xmlns="" val="1720826516"/>
                    </a:ext>
                  </a:extLst>
                </a:gridCol>
                <a:gridCol w="6696223">
                  <a:extLst>
                    <a:ext uri="{9D8B030D-6E8A-4147-A177-3AD203B41FA5}">
                      <a16:colId xmlns:a16="http://schemas.microsoft.com/office/drawing/2014/main" xmlns="" val="11304141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276190966"/>
                    </a:ext>
                  </a:extLst>
                </a:gridCol>
              </a:tblGrid>
              <a:tr h="9079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How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The prize-giving  function held?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The principle of  DS madrasah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3316767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600" dirty="0"/>
                        <a:t>What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auditorium decorated?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 the madrasah auditorium.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651924644"/>
                  </a:ext>
                </a:extLst>
              </a:tr>
              <a:tr h="1364566">
                <a:tc>
                  <a:txBody>
                    <a:bodyPr/>
                    <a:lstStyle/>
                    <a:p>
                      <a:r>
                        <a:rPr lang="en-US" sz="3600" dirty="0"/>
                        <a:t>who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chief guest at the function?                                                                       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Read out the annual report.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29683772"/>
                  </a:ext>
                </a:extLst>
              </a:tr>
              <a:tr h="1586463">
                <a:tc>
                  <a:txBody>
                    <a:bodyPr/>
                    <a:lstStyle/>
                    <a:p>
                      <a:r>
                        <a:rPr lang="en-US" sz="3600" dirty="0"/>
                        <a:t>where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superintendent do at the beginning of the function?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Brightly.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7438636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80D4A7-E23C-42BE-827F-D4FC27A6723D}"/>
              </a:ext>
            </a:extLst>
          </p:cNvPr>
          <p:cNvSpPr/>
          <p:nvPr/>
        </p:nvSpPr>
        <p:spPr>
          <a:xfrm>
            <a:off x="1547447" y="2443363"/>
            <a:ext cx="942536" cy="5084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Was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13345474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73574D-E3DE-42A5-AA14-D30BDC31013A}"/>
              </a:ext>
            </a:extLst>
          </p:cNvPr>
          <p:cNvSpPr/>
          <p:nvPr/>
        </p:nvSpPr>
        <p:spPr>
          <a:xfrm>
            <a:off x="3" y="100921"/>
            <a:ext cx="11814516" cy="1070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B85BA-129E-437E-88DD-9E903C9A5BC2}"/>
              </a:ext>
            </a:extLst>
          </p:cNvPr>
          <p:cNvSpPr txBox="1"/>
          <p:nvPr/>
        </p:nvSpPr>
        <p:spPr>
          <a:xfrm>
            <a:off x="1" y="140681"/>
            <a:ext cx="10128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dirty="0"/>
              <a:t>Question and answer of the table below: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4E0CB9D-EC08-45EC-A327-DF8C7C3475E2}"/>
              </a:ext>
            </a:extLst>
          </p:cNvPr>
          <p:cNvSpPr/>
          <p:nvPr/>
        </p:nvSpPr>
        <p:spPr>
          <a:xfrm>
            <a:off x="2271932" y="1176556"/>
            <a:ext cx="5992837" cy="422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1ACF2DD-0052-4B64-B0A4-15996E0ED2C2}"/>
              </a:ext>
            </a:extLst>
          </p:cNvPr>
          <p:cNvSpPr/>
          <p:nvPr/>
        </p:nvSpPr>
        <p:spPr>
          <a:xfrm>
            <a:off x="10973975" y="1200646"/>
            <a:ext cx="1153551" cy="111134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DD63AF-B39E-457F-A27A-367A15B31434}"/>
              </a:ext>
            </a:extLst>
          </p:cNvPr>
          <p:cNvSpPr txBox="1"/>
          <p:nvPr/>
        </p:nvSpPr>
        <p:spPr>
          <a:xfrm>
            <a:off x="11211956" y="1280160"/>
            <a:ext cx="88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Click to right answer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8E71B04-294F-4A13-97EC-7CE270BE0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25351"/>
              </p:ext>
            </p:extLst>
          </p:nvPr>
        </p:nvGraphicFramePr>
        <p:xfrm>
          <a:off x="1" y="1598579"/>
          <a:ext cx="10733650" cy="5118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33569">
                  <a:extLst>
                    <a:ext uri="{9D8B030D-6E8A-4147-A177-3AD203B41FA5}">
                      <a16:colId xmlns:a16="http://schemas.microsoft.com/office/drawing/2014/main" xmlns="" val="1410731162"/>
                    </a:ext>
                  </a:extLst>
                </a:gridCol>
                <a:gridCol w="4300081">
                  <a:extLst>
                    <a:ext uri="{9D8B030D-6E8A-4147-A177-3AD203B41FA5}">
                      <a16:colId xmlns:a16="http://schemas.microsoft.com/office/drawing/2014/main" xmlns="" val="2322128797"/>
                    </a:ext>
                  </a:extLst>
                </a:gridCol>
              </a:tblGrid>
              <a:tr h="127968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1. How  was the auditorium decorated?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            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56021644"/>
                  </a:ext>
                </a:extLst>
              </a:tr>
              <a:tr h="1279686">
                <a:tc>
                  <a:txBody>
                    <a:bodyPr/>
                    <a:lstStyle/>
                    <a:p>
                      <a:r>
                        <a:rPr lang="en-US" sz="3200" dirty="0"/>
                        <a:t>2.What did the superintendent do at the beginning of the function?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902400320"/>
                  </a:ext>
                </a:extLst>
              </a:tr>
              <a:tr h="1279686">
                <a:tc>
                  <a:txBody>
                    <a:bodyPr/>
                    <a:lstStyle/>
                    <a:p>
                      <a:r>
                        <a:rPr lang="en-US" sz="3200" dirty="0"/>
                        <a:t>3. Who was the chief guest at the function?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867830638"/>
                  </a:ext>
                </a:extLst>
              </a:tr>
              <a:tr h="1279686">
                <a:tc>
                  <a:txBody>
                    <a:bodyPr/>
                    <a:lstStyle/>
                    <a:p>
                      <a:r>
                        <a:rPr lang="en-US" sz="3200" dirty="0"/>
                        <a:t>4. Where did the prize-giving function held?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3478634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C92680-4D3A-4981-BAE9-6B3CD7D6FB1D}"/>
              </a:ext>
            </a:extLst>
          </p:cNvPr>
          <p:cNvSpPr txBox="1"/>
          <p:nvPr/>
        </p:nvSpPr>
        <p:spPr>
          <a:xfrm>
            <a:off x="7329273" y="1899146"/>
            <a:ext cx="268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Brightly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3CDCFB-66F2-4075-8893-3B0CB2AC4E54}"/>
              </a:ext>
            </a:extLst>
          </p:cNvPr>
          <p:cNvSpPr txBox="1"/>
          <p:nvPr/>
        </p:nvSpPr>
        <p:spPr>
          <a:xfrm>
            <a:off x="6625883" y="3108960"/>
            <a:ext cx="400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 out the annual report.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C0EDDE-42D0-445A-B9A0-F71FC6051AC7}"/>
              </a:ext>
            </a:extLst>
          </p:cNvPr>
          <p:cNvSpPr txBox="1"/>
          <p:nvPr/>
        </p:nvSpPr>
        <p:spPr>
          <a:xfrm>
            <a:off x="6752493" y="4403188"/>
            <a:ext cx="3882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principle of DS madrasah.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FEA018-8789-4273-A3D2-1CBDB23AF58D}"/>
              </a:ext>
            </a:extLst>
          </p:cNvPr>
          <p:cNvSpPr txBox="1"/>
          <p:nvPr/>
        </p:nvSpPr>
        <p:spPr>
          <a:xfrm>
            <a:off x="6752493" y="5480406"/>
            <a:ext cx="3882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madrasah auditorium.</a:t>
            </a:r>
          </a:p>
        </p:txBody>
      </p:sp>
    </p:spTree>
    <p:extLst>
      <p:ext uri="{BB962C8B-B14F-4D97-AF65-F5344CB8AC3E}">
        <p14:creationId xmlns:p14="http://schemas.microsoft.com/office/powerpoint/2010/main" val="36434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476</Words>
  <Application>Microsoft Office PowerPoint</Application>
  <PresentationFormat>Custom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JNJ</cp:lastModifiedBy>
  <cp:revision>76</cp:revision>
  <dcterms:created xsi:type="dcterms:W3CDTF">2019-11-01T03:39:29Z</dcterms:created>
  <dcterms:modified xsi:type="dcterms:W3CDTF">2020-03-13T12:51:10Z</dcterms:modified>
</cp:coreProperties>
</file>