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71" r:id="rId6"/>
    <p:sldId id="265" r:id="rId7"/>
    <p:sldId id="263" r:id="rId8"/>
    <p:sldId id="262" r:id="rId9"/>
    <p:sldId id="270" r:id="rId10"/>
    <p:sldId id="267" r:id="rId11"/>
    <p:sldId id="264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00384"/>
            <a:ext cx="3886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2" name="Picture 4" descr="C:\Users\LENOVO\Desktop\index.pnggg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57438"/>
            <a:ext cx="7924800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52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90600"/>
            <a:ext cx="8686800" cy="3657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ক.           				খ.</a:t>
            </a:r>
          </a:p>
          <a:p>
            <a:r>
              <a:rPr lang="en-US" sz="3200" b="1" dirty="0" err="1" smtClean="0">
                <a:solidFill>
                  <a:schemeClr val="tx1"/>
                </a:solidFill>
              </a:rPr>
              <a:t>নবী</a:t>
            </a:r>
            <a:r>
              <a:rPr lang="en-US" sz="3200" b="1" dirty="0" smtClean="0">
                <a:solidFill>
                  <a:schemeClr val="tx1"/>
                </a:solidFill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</a:rPr>
              <a:t>রাসুলের</a:t>
            </a:r>
            <a:r>
              <a:rPr lang="en-US" sz="3200" b="1" dirty="0" smtClean="0">
                <a:solidFill>
                  <a:schemeClr val="tx1"/>
                </a:solidFill>
              </a:rPr>
              <a:t>			“</a:t>
            </a:r>
            <a:r>
              <a:rPr lang="en-US" sz="3200" b="1" dirty="0" err="1" smtClean="0">
                <a:solidFill>
                  <a:schemeClr val="tx1"/>
                </a:solidFill>
              </a:rPr>
              <a:t>নবীরা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মা’সুম</a:t>
            </a:r>
            <a:r>
              <a:rPr lang="en-US" sz="3200" b="1" dirty="0" smtClean="0">
                <a:solidFill>
                  <a:schemeClr val="tx1"/>
                </a:solidFill>
              </a:rPr>
              <a:t>”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মধ্যে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পার্থক্য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কী</a:t>
            </a:r>
            <a:r>
              <a:rPr lang="en-US" sz="3200" b="1" dirty="0" smtClean="0">
                <a:solidFill>
                  <a:schemeClr val="tx1"/>
                </a:solidFill>
              </a:rPr>
              <a:t> ?		</a:t>
            </a:r>
            <a:r>
              <a:rPr lang="en-US" sz="3200" b="1" dirty="0" err="1" smtClean="0">
                <a:solidFill>
                  <a:schemeClr val="tx1"/>
                </a:solidFill>
              </a:rPr>
              <a:t>বলা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হলো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কেন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04800"/>
            <a:ext cx="5715000" cy="5232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জোড়ায়</a:t>
            </a:r>
            <a:r>
              <a:rPr lang="en-US" sz="2800" dirty="0"/>
              <a:t> </a:t>
            </a:r>
            <a:r>
              <a:rPr lang="en-US" sz="2800" dirty="0" err="1"/>
              <a:t>কাজ</a:t>
            </a:r>
            <a:r>
              <a:rPr lang="en-US" sz="2800" dirty="0"/>
              <a:t>-</a:t>
            </a:r>
          </a:p>
        </p:txBody>
      </p: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>
            <a:off x="4572000" y="990600"/>
            <a:ext cx="0" cy="365760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17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1600200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295400" y="1219200"/>
            <a:ext cx="6096000" cy="3581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নবী</a:t>
            </a:r>
            <a:r>
              <a:rPr lang="en-US" sz="2800" b="1" dirty="0" smtClean="0">
                <a:solidFill>
                  <a:schemeClr val="tx1"/>
                </a:solidFill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</a:rPr>
              <a:t>রাসুল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না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আসলে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কী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অসুবিধা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হতো</a:t>
            </a:r>
            <a:r>
              <a:rPr lang="en-US" sz="2800" b="1" dirty="0" smtClean="0">
                <a:solidFill>
                  <a:schemeClr val="tx1"/>
                </a:solidFill>
              </a:rPr>
              <a:t> ? </a:t>
            </a:r>
            <a:r>
              <a:rPr lang="en-US" sz="2800" b="1" dirty="0" err="1" smtClean="0">
                <a:solidFill>
                  <a:schemeClr val="tx1"/>
                </a:solidFill>
              </a:rPr>
              <a:t>এর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উপর</a:t>
            </a:r>
            <a:r>
              <a:rPr lang="en-US" sz="2800" b="1" dirty="0" smtClean="0">
                <a:solidFill>
                  <a:schemeClr val="tx1"/>
                </a:solidFill>
              </a:rPr>
              <a:t> ০৬টি </a:t>
            </a:r>
            <a:r>
              <a:rPr lang="en-US" sz="2800" b="1" dirty="0" err="1" smtClean="0">
                <a:solidFill>
                  <a:schemeClr val="tx1"/>
                </a:solidFill>
              </a:rPr>
              <a:t>বাক্য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লিখ</a:t>
            </a:r>
            <a:r>
              <a:rPr lang="en-US" sz="2800" b="1" dirty="0" smtClean="0">
                <a:solidFill>
                  <a:schemeClr val="tx1"/>
                </a:solidFill>
              </a:rPr>
              <a:t>।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9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143000" y="838200"/>
            <a:ext cx="7391400" cy="3962400"/>
          </a:xfrm>
          <a:prstGeom prst="flowChartPunchedTap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rgbClr val="000099"/>
                </a:solidFill>
              </a:rPr>
              <a:t>ধন্যবাদ</a:t>
            </a:r>
            <a:endParaRPr lang="en-US" sz="16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0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81000" y="609600"/>
            <a:ext cx="8763000" cy="411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gvI</a:t>
            </a:r>
            <a:r>
              <a:rPr lang="en-US" sz="4800" kern="100" spc="100" dirty="0" smtClean="0">
                <a:solidFill>
                  <a:schemeClr val="tx1"/>
                </a:solidFill>
                <a:latin typeface="DholeshwariMJ" pitchFamily="2" charset="0"/>
              </a:rPr>
              <a:t>: ‡</a:t>
            </a:r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gv</a:t>
            </a:r>
            <a:r>
              <a:rPr lang="en-US" sz="4800" kern="100" spc="100" dirty="0" smtClean="0">
                <a:solidFill>
                  <a:schemeClr val="tx1"/>
                </a:solidFill>
                <a:latin typeface="DholeshwariMJ" pitchFamily="2" charset="0"/>
              </a:rPr>
              <a:t>: Av: </a:t>
            </a:r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mvËvi</a:t>
            </a:r>
            <a:endParaRPr lang="en-US" sz="4800" kern="100" spc="100" dirty="0" smtClean="0">
              <a:solidFill>
                <a:schemeClr val="tx1"/>
              </a:solidFill>
              <a:latin typeface="DholeshwariMJ" pitchFamily="2" charset="0"/>
            </a:endParaRPr>
          </a:p>
          <a:p>
            <a:pPr algn="ctr"/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mnKvwi</a:t>
            </a:r>
            <a:r>
              <a:rPr lang="en-US" sz="4800" kern="100" spc="100" dirty="0" smtClean="0">
                <a:solidFill>
                  <a:schemeClr val="tx1"/>
                </a:solidFill>
                <a:latin typeface="DholeshwariMJ" pitchFamily="2" charset="0"/>
              </a:rPr>
              <a:t> </a:t>
            </a:r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wkÿK</a:t>
            </a:r>
            <a:endParaRPr lang="en-US" sz="4800" kern="100" spc="100" dirty="0" smtClean="0">
              <a:solidFill>
                <a:schemeClr val="tx1"/>
              </a:solidFill>
              <a:latin typeface="DholeshwariMJ" pitchFamily="2" charset="0"/>
            </a:endParaRPr>
          </a:p>
          <a:p>
            <a:pPr algn="ctr"/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KvwPov</a:t>
            </a:r>
            <a:r>
              <a:rPr lang="en-US" sz="4800" kern="100" spc="100" dirty="0" smtClean="0">
                <a:solidFill>
                  <a:schemeClr val="tx1"/>
                </a:solidFill>
                <a:latin typeface="DholeshwariMJ" pitchFamily="2" charset="0"/>
              </a:rPr>
              <a:t> </a:t>
            </a:r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gva¨wgK</a:t>
            </a:r>
            <a:r>
              <a:rPr lang="en-US" sz="4800" kern="100" spc="100" dirty="0" smtClean="0">
                <a:solidFill>
                  <a:schemeClr val="tx1"/>
                </a:solidFill>
                <a:latin typeface="DholeshwariMJ" pitchFamily="2" charset="0"/>
              </a:rPr>
              <a:t> we`¨</a:t>
            </a:r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vjq</a:t>
            </a:r>
            <a:endParaRPr lang="en-US" sz="4800" kern="100" spc="100" dirty="0" smtClean="0">
              <a:solidFill>
                <a:schemeClr val="tx1"/>
              </a:solidFill>
              <a:latin typeface="DholeshwariMJ" pitchFamily="2" charset="0"/>
            </a:endParaRPr>
          </a:p>
          <a:p>
            <a:pPr algn="ctr"/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cv_iNvUv</a:t>
            </a:r>
            <a:r>
              <a:rPr lang="en-US" sz="4800" kern="100" spc="100" dirty="0" smtClean="0">
                <a:solidFill>
                  <a:schemeClr val="tx1"/>
                </a:solidFill>
                <a:latin typeface="DholeshwariMJ" pitchFamily="2" charset="0"/>
              </a:rPr>
              <a:t>, </a:t>
            </a:r>
            <a:r>
              <a:rPr lang="en-US" sz="4800" kern="100" spc="100" dirty="0" err="1" smtClean="0">
                <a:solidFill>
                  <a:schemeClr val="tx1"/>
                </a:solidFill>
                <a:latin typeface="DholeshwariMJ" pitchFamily="2" charset="0"/>
              </a:rPr>
              <a:t>ei¸bv</a:t>
            </a:r>
            <a:endParaRPr lang="en-US" sz="4800" kern="100" spc="100" dirty="0">
              <a:solidFill>
                <a:schemeClr val="tx1"/>
              </a:solidFill>
              <a:latin typeface="Dholeshwari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4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7730" y="457200"/>
            <a:ext cx="8610600" cy="61722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5400" dirty="0" err="1">
                <a:solidFill>
                  <a:srgbClr val="FF0000"/>
                </a:solidFill>
                <a:latin typeface="SutonnyMJ" pitchFamily="2" charset="0"/>
              </a:rPr>
              <a:t>cvV</a:t>
            </a:r>
            <a:r>
              <a:rPr lang="en-US" sz="54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SutonnyMJ" pitchFamily="2" charset="0"/>
              </a:rPr>
              <a:t>cwiwPwZ</a:t>
            </a:r>
            <a:r>
              <a:rPr lang="en-US" sz="5400" dirty="0">
                <a:solidFill>
                  <a:srgbClr val="FF0000"/>
                </a:solidFill>
                <a:latin typeface="SutonnyMJ" pitchFamily="2" charset="0"/>
              </a:rPr>
              <a:t> </a:t>
            </a:r>
          </a:p>
          <a:p>
            <a:pPr lvl="0" algn="ctr"/>
            <a:r>
              <a:rPr lang="en-US" sz="5400" dirty="0">
                <a:solidFill>
                  <a:prstClr val="black"/>
                </a:solidFill>
                <a:latin typeface="SutonnyMJ" pitchFamily="2" charset="0"/>
              </a:rPr>
              <a:t>‡</a:t>
            </a:r>
            <a:r>
              <a:rPr lang="en-US" sz="5400" dirty="0" err="1">
                <a:solidFill>
                  <a:prstClr val="black"/>
                </a:solidFill>
                <a:latin typeface="SutonnyMJ" pitchFamily="2" charset="0"/>
              </a:rPr>
              <a:t>kÖwY</a:t>
            </a:r>
            <a:r>
              <a:rPr lang="en-US" sz="5400" dirty="0">
                <a:solidFill>
                  <a:prstClr val="black"/>
                </a:solidFill>
                <a:latin typeface="SutonnyMJ" pitchFamily="2" charset="0"/>
              </a:rPr>
              <a:t> - `kg</a:t>
            </a:r>
          </a:p>
          <a:p>
            <a:pPr lvl="0" algn="ctr"/>
            <a:r>
              <a:rPr lang="en-US" sz="5400" dirty="0">
                <a:solidFill>
                  <a:prstClr val="black"/>
                </a:solidFill>
                <a:latin typeface="SutonnyMJ" pitchFamily="2" charset="0"/>
              </a:rPr>
              <a:t>‡</a:t>
            </a:r>
            <a:r>
              <a:rPr lang="en-US" sz="5400" dirty="0" err="1">
                <a:solidFill>
                  <a:prstClr val="black"/>
                </a:solidFill>
                <a:latin typeface="SutonnyMJ" pitchFamily="2" charset="0"/>
              </a:rPr>
              <a:t>gvU</a:t>
            </a:r>
            <a:r>
              <a:rPr lang="en-US" sz="5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prstClr val="black"/>
                </a:solidFill>
                <a:latin typeface="SutonnyMJ" pitchFamily="2" charset="0"/>
              </a:rPr>
              <a:t>wkÿv</a:t>
            </a:r>
            <a:r>
              <a:rPr lang="en-US" sz="5400" dirty="0">
                <a:solidFill>
                  <a:prstClr val="black"/>
                </a:solidFill>
                <a:latin typeface="SutonnyMJ" pitchFamily="2" charset="0"/>
              </a:rPr>
              <a:t>_©x: </a:t>
            </a:r>
            <a:r>
              <a:rPr lang="en-US" sz="5400" dirty="0" smtClean="0">
                <a:solidFill>
                  <a:prstClr val="black"/>
                </a:solidFill>
                <a:latin typeface="SutonnyMJ" pitchFamily="2" charset="0"/>
              </a:rPr>
              <a:t>112</a:t>
            </a:r>
          </a:p>
          <a:p>
            <a:pPr lvl="0" algn="ctr"/>
            <a:r>
              <a:rPr lang="en-US" sz="4800" b="1" dirty="0" err="1" smtClean="0">
                <a:solidFill>
                  <a:prstClr val="black"/>
                </a:solidFill>
                <a:latin typeface="SutonnyMJ" pitchFamily="2" charset="0"/>
              </a:rPr>
              <a:t>welq</a:t>
            </a:r>
            <a:r>
              <a:rPr lang="en-US" sz="4800" b="1" dirty="0" smtClean="0">
                <a:solidFill>
                  <a:prstClr val="black"/>
                </a:solidFill>
                <a:latin typeface="SutonnyMJ" pitchFamily="2" charset="0"/>
              </a:rPr>
              <a:t>- </a:t>
            </a:r>
            <a:r>
              <a:rPr lang="en-US" sz="4800" b="1" dirty="0" err="1" smtClean="0">
                <a:solidFill>
                  <a:prstClr val="black"/>
                </a:solidFill>
                <a:latin typeface="SutonnyMJ" pitchFamily="2" charset="0"/>
              </a:rPr>
              <a:t>Bmjvg</a:t>
            </a:r>
            <a:r>
              <a:rPr lang="en-US" sz="4800" b="1" dirty="0" smtClean="0">
                <a:solidFill>
                  <a:prstClr val="black"/>
                </a:solidFill>
                <a:latin typeface="SutonnyMJ" pitchFamily="2" charset="0"/>
              </a:rPr>
              <a:t> I ˆ</a:t>
            </a:r>
            <a:r>
              <a:rPr lang="en-US" sz="4800" b="1" dirty="0" err="1" smtClean="0">
                <a:solidFill>
                  <a:prstClr val="black"/>
                </a:solidFill>
                <a:latin typeface="SutonnyMJ" pitchFamily="2" charset="0"/>
              </a:rPr>
              <a:t>bwZK</a:t>
            </a:r>
            <a:r>
              <a:rPr lang="en-US" sz="4800" b="1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solidFill>
                  <a:prstClr val="black"/>
                </a:solidFill>
                <a:latin typeface="SutonnyMJ" pitchFamily="2" charset="0"/>
              </a:rPr>
              <a:t>wkÿv</a:t>
            </a:r>
            <a:endParaRPr lang="en-US" sz="4800" b="1" dirty="0" smtClean="0">
              <a:solidFill>
                <a:prstClr val="black"/>
              </a:solidFill>
              <a:latin typeface="SutonnyMJ" pitchFamily="2" charset="0"/>
            </a:endParaRPr>
          </a:p>
          <a:p>
            <a:pPr lvl="0" algn="ctr"/>
            <a:r>
              <a:rPr lang="en-US" sz="5400" dirty="0" err="1" smtClean="0">
                <a:solidFill>
                  <a:prstClr val="black"/>
                </a:solidFill>
                <a:latin typeface="SutonnyMJ" pitchFamily="2" charset="0"/>
              </a:rPr>
              <a:t>Aa¨vq</a:t>
            </a:r>
            <a:r>
              <a:rPr lang="en-US" sz="54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SutonnyMJ" pitchFamily="2" charset="0"/>
              </a:rPr>
              <a:t>cÖ_g</a:t>
            </a:r>
            <a:endParaRPr lang="en-US" sz="54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ctr"/>
            <a:r>
              <a:rPr lang="en-US" sz="5400" dirty="0" smtClean="0">
                <a:solidFill>
                  <a:prstClr val="black"/>
                </a:solidFill>
                <a:latin typeface="SutonnyMJ" pitchFamily="2" charset="0"/>
              </a:rPr>
              <a:t>cvV-1g</a:t>
            </a:r>
            <a:endParaRPr lang="en-US" sz="5400" dirty="0">
              <a:solidFill>
                <a:prstClr val="black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09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152400"/>
            <a:ext cx="3200400" cy="28194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1978" y="3200400"/>
            <a:ext cx="3200400" cy="33528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575101"/>
            <a:ext cx="24384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</a:rPr>
              <a:t>wPwVi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Lvg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4114799"/>
            <a:ext cx="243840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</a:rPr>
              <a:t>IqvR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K‡i‡Z‡Qb</a:t>
            </a:r>
            <a:endParaRPr lang="en-US" sz="4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5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3352800" cy="266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457200"/>
            <a:ext cx="3810000" cy="2819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86400" y="914400"/>
            <a:ext cx="327660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কুরআন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মাজিদ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75071" y="3581400"/>
            <a:ext cx="3810000" cy="2819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10981" y="4698712"/>
            <a:ext cx="327660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পথ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প্রদর্শন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কারি</a:t>
            </a:r>
            <a:endParaRPr lang="en-US" sz="3200" dirty="0"/>
          </a:p>
        </p:txBody>
      </p:sp>
      <p:sp>
        <p:nvSpPr>
          <p:cNvPr id="7" name="Left Arrow 6"/>
          <p:cNvSpPr/>
          <p:nvPr/>
        </p:nvSpPr>
        <p:spPr>
          <a:xfrm>
            <a:off x="4876800" y="966820"/>
            <a:ext cx="609600" cy="469613"/>
          </a:xfrm>
          <a:prstGeom prst="leftArrow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105400" y="4686422"/>
            <a:ext cx="457200" cy="571501"/>
          </a:xfrm>
          <a:prstGeom prst="leftArrow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0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2743200" cy="584775"/>
          </a:xfrm>
          <a:prstGeom prst="rect">
            <a:avLst/>
          </a:prstGeom>
          <a:noFill/>
          <a:ln w="7620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cvV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wk‡ivbvg</a:t>
            </a:r>
            <a:r>
              <a:rPr lang="en-US" sz="3200" dirty="0" smtClean="0">
                <a:latin typeface="SutonnyMJ" pitchFamily="2" charset="0"/>
              </a:rPr>
              <a:t>-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7914" y="2895600"/>
            <a:ext cx="4471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SutonnyMJ" pitchFamily="2" charset="0"/>
              </a:rPr>
              <a:t>wimvjvZ</a:t>
            </a:r>
            <a:endParaRPr lang="en-US" sz="8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36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85800"/>
            <a:ext cx="8077200" cy="5509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0099"/>
                </a:solidFill>
                <a:latin typeface="SutonnyMJ" pitchFamily="2" charset="0"/>
              </a:rPr>
              <a:t>wkLbdj</a:t>
            </a:r>
            <a:r>
              <a:rPr lang="en-US" sz="4400" dirty="0" smtClean="0">
                <a:solidFill>
                  <a:srgbClr val="000099"/>
                </a:solidFill>
                <a:latin typeface="SutonnyMJ" pitchFamily="2" charset="0"/>
              </a:rPr>
              <a:t>-</a:t>
            </a:r>
          </a:p>
          <a:p>
            <a:r>
              <a:rPr lang="en-US" sz="4400" dirty="0" smtClean="0">
                <a:latin typeface="SutonnyMJ" pitchFamily="2" charset="0"/>
              </a:rPr>
              <a:t>1.wimvjv‡Zi </a:t>
            </a:r>
            <a:r>
              <a:rPr lang="en-US" sz="4400" dirty="0" err="1" smtClean="0">
                <a:latin typeface="SutonnyMJ" pitchFamily="2" charset="0"/>
              </a:rPr>
              <a:t>cwiPq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ej‡Z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</a:rPr>
              <a:t>-</a:t>
            </a:r>
          </a:p>
          <a:p>
            <a:r>
              <a:rPr lang="en-US" sz="4400" dirty="0" smtClean="0">
                <a:latin typeface="SutonnyMJ" pitchFamily="2" charset="0"/>
              </a:rPr>
              <a:t>2. </a:t>
            </a:r>
            <a:r>
              <a:rPr lang="en-US" sz="4400" dirty="0" err="1" smtClean="0">
                <a:latin typeface="SutonnyMJ" pitchFamily="2" charset="0"/>
              </a:rPr>
              <a:t>bex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ivmy‡ji</a:t>
            </a:r>
            <a:r>
              <a:rPr lang="en-US" sz="4400" dirty="0" smtClean="0">
                <a:latin typeface="SutonnyMJ" pitchFamily="2" charset="0"/>
              </a:rPr>
              <a:t>‡`i ¸</a:t>
            </a:r>
            <a:r>
              <a:rPr lang="en-US" sz="4400" dirty="0" err="1" smtClean="0">
                <a:latin typeface="SutonnyMJ" pitchFamily="2" charset="0"/>
              </a:rPr>
              <a:t>bvejx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ej‡Z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</a:rPr>
              <a:t>-</a:t>
            </a:r>
          </a:p>
          <a:p>
            <a:r>
              <a:rPr lang="en-US" sz="4400" dirty="0" smtClean="0">
                <a:latin typeface="SutonnyMJ" pitchFamily="2" charset="0"/>
              </a:rPr>
              <a:t>3. </a:t>
            </a:r>
            <a:r>
              <a:rPr lang="en-US" sz="4400" dirty="0" err="1">
                <a:latin typeface="SutonnyMJ" pitchFamily="2" charset="0"/>
              </a:rPr>
              <a:t>wimvjv‡Zi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cÖwZ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wek^v‡mi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cÖ‡qvbxqZv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eb©bv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Ki‡K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cvi‡e</a:t>
            </a:r>
            <a:r>
              <a:rPr lang="en-US" sz="4400" dirty="0">
                <a:latin typeface="SutonnyMJ" pitchFamily="2" charset="0"/>
              </a:rPr>
              <a:t>-</a:t>
            </a:r>
            <a:endParaRPr lang="en-US" sz="4400" dirty="0" smtClean="0">
              <a:latin typeface="SutonnyMJ" pitchFamily="2" charset="0"/>
            </a:endParaRPr>
          </a:p>
          <a:p>
            <a:r>
              <a:rPr lang="en-US" sz="4400" dirty="0" smtClean="0">
                <a:latin typeface="SutonnyMJ" pitchFamily="2" charset="0"/>
              </a:rPr>
              <a:t>4. </a:t>
            </a:r>
            <a:r>
              <a:rPr lang="en-US" sz="4400" dirty="0" err="1" smtClean="0">
                <a:latin typeface="SutonnyMJ" pitchFamily="2" charset="0"/>
              </a:rPr>
              <a:t>LZ‡g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beyq‡Zi</a:t>
            </a:r>
            <a:r>
              <a:rPr lang="en-US" sz="4400" dirty="0">
                <a:latin typeface="SutonnyMJ" pitchFamily="2" charset="0"/>
              </a:rPr>
              <a:t> ¸</a:t>
            </a:r>
            <a:r>
              <a:rPr lang="en-US" sz="4400" dirty="0" err="1">
                <a:latin typeface="SutonnyMJ" pitchFamily="2" charset="0"/>
              </a:rPr>
              <a:t>iæZ</a:t>
            </a:r>
            <a:r>
              <a:rPr lang="en-US" sz="4400" dirty="0">
                <a:latin typeface="SutonnyMJ" pitchFamily="2" charset="0"/>
              </a:rPr>
              <a:t>¡ I </a:t>
            </a:r>
            <a:r>
              <a:rPr lang="en-US" sz="4400" dirty="0" err="1">
                <a:latin typeface="SutonnyMJ" pitchFamily="2" charset="0"/>
              </a:rPr>
              <a:t>cÖ‡qvRbxqZv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D‡jøL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smtClean="0">
                <a:latin typeface="SutonnyMJ" pitchFamily="2" charset="0"/>
              </a:rPr>
              <a:t>Ki‡Z </a:t>
            </a:r>
            <a:r>
              <a:rPr lang="en-US" sz="4400" dirty="0" err="1" smtClean="0">
                <a:latin typeface="SutonnyMJ" pitchFamily="2" charset="0"/>
              </a:rPr>
              <a:t>cv‡ie</a:t>
            </a:r>
            <a:r>
              <a:rPr lang="en-US" sz="4400" dirty="0" smtClean="0">
                <a:latin typeface="SutonnyMJ" pitchFamily="2" charset="0"/>
              </a:rPr>
              <a:t>-</a:t>
            </a:r>
            <a:endParaRPr lang="en-US" sz="4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389" y="38099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</a:rPr>
              <a:t>bex</a:t>
            </a:r>
            <a:r>
              <a:rPr lang="en-US" sz="3600" dirty="0" smtClean="0">
                <a:latin typeface="SutonnyMJ" pitchFamily="2" charset="0"/>
              </a:rPr>
              <a:t>  I </a:t>
            </a:r>
            <a:r>
              <a:rPr lang="en-US" sz="3600" dirty="0" err="1" smtClean="0">
                <a:latin typeface="SutonnyMJ" pitchFamily="2" charset="0"/>
              </a:rPr>
              <a:t>ivmyjM‡Yi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AvMg‡bi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avivevwnKZv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wb¤œiƒc</a:t>
            </a:r>
            <a:r>
              <a:rPr lang="en-US" sz="3600" dirty="0" smtClean="0">
                <a:latin typeface="SutonnyMJ" pitchFamily="2" charset="0"/>
              </a:rPr>
              <a:t>-</a:t>
            </a:r>
            <a:endParaRPr lang="en-US" sz="2400" dirty="0">
              <a:latin typeface="SutonnyMJ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328295" y="1893991"/>
            <a:ext cx="3200400" cy="3624274"/>
            <a:chOff x="2328295" y="1893991"/>
            <a:chExt cx="3200400" cy="3624274"/>
          </a:xfrm>
        </p:grpSpPr>
        <p:grpSp>
          <p:nvGrpSpPr>
            <p:cNvPr id="12" name="Group 11"/>
            <p:cNvGrpSpPr/>
            <p:nvPr/>
          </p:nvGrpSpPr>
          <p:grpSpPr>
            <a:xfrm>
              <a:off x="2328295" y="1893991"/>
              <a:ext cx="3200400" cy="3624274"/>
              <a:chOff x="1905000" y="2471726"/>
              <a:chExt cx="3200400" cy="362427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438400" y="5577016"/>
                <a:ext cx="2667000" cy="518984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SutonnyMJ" pitchFamily="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362200" y="5029200"/>
                <a:ext cx="2667000" cy="518984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286000" y="4510216"/>
                <a:ext cx="2667000" cy="518984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209800" y="3991232"/>
                <a:ext cx="2667000" cy="518984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133600" y="3505200"/>
                <a:ext cx="2667000" cy="518984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981200" y="2986216"/>
                <a:ext cx="2667000" cy="518984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905000" y="2471726"/>
                <a:ext cx="2667000" cy="518984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2450756" y="1979712"/>
              <a:ext cx="24220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prstClr val="black"/>
                  </a:solidFill>
                  <a:latin typeface="SutonnyMJ" pitchFamily="2" charset="0"/>
                </a:rPr>
                <a:t>‡kl </a:t>
              </a:r>
              <a:r>
                <a:rPr lang="en-US" sz="1600" dirty="0" err="1">
                  <a:solidFill>
                    <a:prstClr val="black"/>
                  </a:solidFill>
                  <a:latin typeface="SutonnyMJ" pitchFamily="2" charset="0"/>
                </a:rPr>
                <a:t>bex</a:t>
              </a:r>
              <a:r>
                <a:rPr lang="en-US" sz="1600" dirty="0">
                  <a:solidFill>
                    <a:prstClr val="black"/>
                  </a:solidFill>
                  <a:latin typeface="SutonnyMJ" pitchFamily="2" charset="0"/>
                </a:rPr>
                <a:t> </a:t>
              </a:r>
              <a:r>
                <a:rPr lang="en-US" sz="1600" dirty="0" err="1">
                  <a:solidFill>
                    <a:prstClr val="black"/>
                  </a:solidFill>
                  <a:latin typeface="SutonnyMJ" pitchFamily="2" charset="0"/>
                </a:rPr>
                <a:t>nhiZ</a:t>
              </a:r>
              <a:r>
                <a:rPr lang="en-US" sz="1600" dirty="0">
                  <a:solidFill>
                    <a:prstClr val="black"/>
                  </a:solidFill>
                  <a:latin typeface="SutonnyMJ" pitchFamily="2" charset="0"/>
                </a:rPr>
                <a:t> </a:t>
              </a:r>
              <a:r>
                <a:rPr lang="en-US" sz="1600" dirty="0" err="1" smtClean="0">
                  <a:solidFill>
                    <a:prstClr val="black"/>
                  </a:solidFill>
                  <a:latin typeface="SutonnyMJ" pitchFamily="2" charset="0"/>
                </a:rPr>
                <a:t>nhiZ</a:t>
              </a:r>
              <a:r>
                <a:rPr lang="en-US" sz="1600" dirty="0" smtClean="0">
                  <a:solidFill>
                    <a:prstClr val="black"/>
                  </a:solidFill>
                  <a:latin typeface="SutonnyMJ" pitchFamily="2" charset="0"/>
                </a:rPr>
                <a:t> </a:t>
              </a:r>
              <a:r>
                <a:rPr lang="en-US" sz="1600" dirty="0" err="1" smtClean="0">
                  <a:solidFill>
                    <a:prstClr val="black"/>
                  </a:solidFill>
                  <a:latin typeface="SutonnyMJ" pitchFamily="2" charset="0"/>
                </a:rPr>
                <a:t>gynv</a:t>
              </a:r>
              <a:r>
                <a:rPr lang="en-US" sz="1600" dirty="0" smtClean="0">
                  <a:solidFill>
                    <a:prstClr val="black"/>
                  </a:solidFill>
                  <a:latin typeface="SutonnyMJ" pitchFamily="2" charset="0"/>
                </a:rPr>
                <a:t>¤§` (</a:t>
              </a:r>
              <a:r>
                <a:rPr lang="en-US" sz="1600" dirty="0" err="1" smtClean="0">
                  <a:solidFill>
                    <a:prstClr val="black"/>
                  </a:solidFill>
                  <a:latin typeface="SutonnyMJ" pitchFamily="2" charset="0"/>
                </a:rPr>
                <a:t>mt</a:t>
              </a:r>
              <a:r>
                <a:rPr lang="en-US" sz="1600" dirty="0" smtClean="0">
                  <a:solidFill>
                    <a:prstClr val="black"/>
                  </a:solidFill>
                  <a:latin typeface="SutonnyMJ" pitchFamily="2" charset="0"/>
                </a:rPr>
                <a:t>)</a:t>
              </a:r>
              <a:endParaRPr lang="en-US" sz="1600" dirty="0">
                <a:solidFill>
                  <a:prstClr val="black"/>
                </a:solidFill>
                <a:latin typeface="SutonnyMJ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17985" y="5074107"/>
              <a:ext cx="20778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dirty="0" err="1">
                  <a:solidFill>
                    <a:prstClr val="black"/>
                  </a:solidFill>
                  <a:latin typeface="SutonnyMJ" pitchFamily="2" charset="0"/>
                </a:rPr>
                <a:t>cÖ_g</a:t>
              </a:r>
              <a:r>
                <a:rPr lang="en-US" dirty="0">
                  <a:solidFill>
                    <a:prstClr val="black"/>
                  </a:solidFill>
                  <a:latin typeface="SutonnyMJ" pitchFamily="2" charset="0"/>
                </a:rPr>
                <a:t> </a:t>
              </a:r>
              <a:r>
                <a:rPr lang="en-US" dirty="0" err="1">
                  <a:solidFill>
                    <a:prstClr val="black"/>
                  </a:solidFill>
                  <a:latin typeface="SutonnyMJ" pitchFamily="2" charset="0"/>
                </a:rPr>
                <a:t>bex</a:t>
              </a:r>
              <a:r>
                <a:rPr lang="en-US" dirty="0">
                  <a:solidFill>
                    <a:prstClr val="black"/>
                  </a:solidFill>
                  <a:latin typeface="SutonnyMJ" pitchFamily="2" charset="0"/>
                </a:rPr>
                <a:t> </a:t>
              </a:r>
              <a:r>
                <a:rPr lang="en-US" dirty="0" err="1">
                  <a:solidFill>
                    <a:prstClr val="black"/>
                  </a:solidFill>
                  <a:latin typeface="SutonnyMJ" pitchFamily="2" charset="0"/>
                </a:rPr>
                <a:t>nhiZ</a:t>
              </a:r>
              <a:r>
                <a:rPr lang="en-US" dirty="0">
                  <a:solidFill>
                    <a:prstClr val="black"/>
                  </a:solidFill>
                  <a:latin typeface="SutonnyMJ" pitchFamily="2" charset="0"/>
                </a:rPr>
                <a:t> </a:t>
              </a:r>
              <a:r>
                <a:rPr lang="en-US" dirty="0" err="1">
                  <a:solidFill>
                    <a:prstClr val="black"/>
                  </a:solidFill>
                  <a:latin typeface="SutonnyMJ" pitchFamily="2" charset="0"/>
                </a:rPr>
                <a:t>Av`g</a:t>
              </a:r>
              <a:r>
                <a:rPr lang="en-US" dirty="0">
                  <a:solidFill>
                    <a:prstClr val="black"/>
                  </a:solidFill>
                  <a:latin typeface="SutonnyMJ" pitchFamily="2" charset="0"/>
                </a:rPr>
                <a:t> </a:t>
              </a:r>
              <a:r>
                <a:rPr lang="en-US" dirty="0" err="1">
                  <a:solidFill>
                    <a:prstClr val="black"/>
                  </a:solidFill>
                  <a:latin typeface="SutonnyMJ" pitchFamily="2" charset="0"/>
                </a:rPr>
                <a:t>Avt</a:t>
              </a:r>
              <a:endParaRPr lang="en-US" dirty="0">
                <a:solidFill>
                  <a:prstClr val="black"/>
                </a:solidFill>
                <a:latin typeface="SutonnyMJ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10076" y="29718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হযরত</a:t>
              </a:r>
              <a:r>
                <a:rPr lang="en-US" dirty="0" smtClean="0"/>
                <a:t> </a:t>
              </a:r>
              <a:r>
                <a:rPr lang="en-US" dirty="0" err="1" smtClean="0"/>
                <a:t>ঈসা</a:t>
              </a:r>
              <a:r>
                <a:rPr lang="en-US" dirty="0" smtClean="0"/>
                <a:t> </a:t>
              </a:r>
              <a:r>
                <a:rPr lang="en-US" dirty="0" err="1" smtClean="0"/>
                <a:t>আঃ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23595" y="3932481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হযরত</a:t>
              </a:r>
              <a:r>
                <a:rPr lang="en-US" dirty="0" smtClean="0"/>
                <a:t> </a:t>
              </a:r>
              <a:r>
                <a:rPr lang="en-US" dirty="0" err="1" smtClean="0"/>
                <a:t>মুসা</a:t>
              </a:r>
              <a:r>
                <a:rPr lang="en-US" dirty="0" smtClean="0"/>
                <a:t> </a:t>
              </a:r>
              <a:r>
                <a:rPr lang="en-US" dirty="0" err="1" smtClean="0"/>
                <a:t>আঃ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8716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190500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685800"/>
            <a:ext cx="8458200" cy="60198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>
              <a:solidFill>
                <a:srgbClr val="003399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১/ </a:t>
            </a:r>
            <a:r>
              <a:rPr lang="en-US" sz="3600" dirty="0" err="1" smtClean="0">
                <a:solidFill>
                  <a:schemeClr val="tx2"/>
                </a:solidFill>
              </a:rPr>
              <a:t>রিসালাত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</a:rPr>
              <a:t>শব্দটি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</a:rPr>
              <a:t>কোন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</a:rPr>
              <a:t>ভাষার</a:t>
            </a:r>
            <a:r>
              <a:rPr lang="en-US" sz="3600" smtClean="0">
                <a:solidFill>
                  <a:schemeClr val="tx2"/>
                </a:solidFill>
              </a:rPr>
              <a:t>-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rgbClr val="003399"/>
                </a:solidFill>
              </a:rPr>
              <a:t>ক</a:t>
            </a:r>
            <a:r>
              <a:rPr lang="en-US" sz="3600" dirty="0" smtClean="0">
                <a:solidFill>
                  <a:srgbClr val="003399"/>
                </a:solidFill>
              </a:rPr>
              <a:t>) </a:t>
            </a:r>
            <a:r>
              <a:rPr lang="en-US" sz="3600" dirty="0" err="1" smtClean="0">
                <a:solidFill>
                  <a:srgbClr val="003399"/>
                </a:solidFill>
              </a:rPr>
              <a:t>উর্দ</a:t>
            </a:r>
            <a:r>
              <a:rPr lang="en-US" sz="3600" dirty="0" smtClean="0">
                <a:solidFill>
                  <a:srgbClr val="003399"/>
                </a:solidFill>
              </a:rPr>
              <a:t>  	খ) </a:t>
            </a:r>
            <a:r>
              <a:rPr lang="en-US" sz="3600" dirty="0" err="1" smtClean="0">
                <a:solidFill>
                  <a:srgbClr val="003399"/>
                </a:solidFill>
              </a:rPr>
              <a:t>ইউনানি</a:t>
            </a:r>
            <a:r>
              <a:rPr lang="en-US" sz="3600" dirty="0" smtClean="0">
                <a:solidFill>
                  <a:srgbClr val="003399"/>
                </a:solidFill>
              </a:rPr>
              <a:t>	গ) </a:t>
            </a:r>
            <a:r>
              <a:rPr lang="en-US" sz="3600" dirty="0" err="1" smtClean="0">
                <a:solidFill>
                  <a:srgbClr val="003399"/>
                </a:solidFill>
              </a:rPr>
              <a:t>বাংলা</a:t>
            </a:r>
            <a:r>
              <a:rPr lang="en-US" sz="3600" dirty="0" smtClean="0">
                <a:solidFill>
                  <a:srgbClr val="003399"/>
                </a:solidFill>
              </a:rPr>
              <a:t> 	ঘ) </a:t>
            </a:r>
            <a:r>
              <a:rPr lang="en-US" sz="3600" dirty="0" err="1" smtClean="0">
                <a:solidFill>
                  <a:srgbClr val="003399"/>
                </a:solidFill>
              </a:rPr>
              <a:t>আরবি</a:t>
            </a:r>
            <a:endParaRPr lang="en-US" sz="3600" dirty="0" smtClean="0">
              <a:solidFill>
                <a:srgbClr val="003399"/>
              </a:solidFill>
            </a:endParaRPr>
          </a:p>
          <a:p>
            <a:endParaRPr lang="en-US" sz="3600" dirty="0" smtClean="0">
              <a:solidFill>
                <a:srgbClr val="003399"/>
              </a:solidFill>
            </a:endParaRPr>
          </a:p>
          <a:p>
            <a:endParaRPr lang="en-US" sz="3600" dirty="0" smtClean="0">
              <a:solidFill>
                <a:srgbClr val="003399"/>
              </a:solidFill>
            </a:endParaRPr>
          </a:p>
          <a:p>
            <a:r>
              <a:rPr lang="en-US" sz="3600" dirty="0" smtClean="0">
                <a:solidFill>
                  <a:srgbClr val="003399"/>
                </a:solidFill>
              </a:rPr>
              <a:t>২/ </a:t>
            </a:r>
            <a:r>
              <a:rPr lang="en-US" sz="3600" dirty="0" err="1" smtClean="0">
                <a:solidFill>
                  <a:srgbClr val="003399"/>
                </a:solidFill>
              </a:rPr>
              <a:t>রিসালাতে</a:t>
            </a:r>
            <a:r>
              <a:rPr lang="en-US" sz="3600" dirty="0" smtClean="0">
                <a:solidFill>
                  <a:srgbClr val="003399"/>
                </a:solidFill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</a:rPr>
              <a:t>অবিশ্বাসকারি</a:t>
            </a:r>
            <a:r>
              <a:rPr lang="en-US" sz="3600" dirty="0" smtClean="0">
                <a:solidFill>
                  <a:srgbClr val="003399"/>
                </a:solidFill>
              </a:rPr>
              <a:t> –</a:t>
            </a:r>
          </a:p>
          <a:p>
            <a:r>
              <a:rPr lang="en-US" sz="3600" dirty="0" smtClean="0">
                <a:solidFill>
                  <a:srgbClr val="003399"/>
                </a:solidFill>
              </a:rPr>
              <a:t>ক) </a:t>
            </a:r>
            <a:r>
              <a:rPr lang="en-US" sz="3600" dirty="0" err="1" smtClean="0">
                <a:solidFill>
                  <a:srgbClr val="003399"/>
                </a:solidFill>
              </a:rPr>
              <a:t>ওলী</a:t>
            </a:r>
            <a:r>
              <a:rPr lang="en-US" sz="3600" dirty="0" smtClean="0">
                <a:solidFill>
                  <a:srgbClr val="003399"/>
                </a:solidFill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</a:rPr>
              <a:t>হবে</a:t>
            </a:r>
            <a:r>
              <a:rPr lang="en-US" sz="3600" dirty="0" smtClean="0">
                <a:solidFill>
                  <a:srgbClr val="003399"/>
                </a:solidFill>
              </a:rPr>
              <a:t> খ) </a:t>
            </a:r>
            <a:r>
              <a:rPr lang="en-US" sz="3600" dirty="0" err="1" smtClean="0">
                <a:solidFill>
                  <a:srgbClr val="003399"/>
                </a:solidFill>
              </a:rPr>
              <a:t>মুশরিক</a:t>
            </a:r>
            <a:r>
              <a:rPr lang="en-US" sz="3600" dirty="0" smtClean="0">
                <a:solidFill>
                  <a:srgbClr val="003399"/>
                </a:solidFill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</a:rPr>
              <a:t>হবে</a:t>
            </a:r>
            <a:r>
              <a:rPr lang="en-US" sz="3600" dirty="0" smtClean="0">
                <a:solidFill>
                  <a:srgbClr val="003399"/>
                </a:solidFill>
              </a:rPr>
              <a:t> গ) </a:t>
            </a:r>
            <a:r>
              <a:rPr lang="en-US" sz="3600" dirty="0" err="1" smtClean="0">
                <a:solidFill>
                  <a:srgbClr val="003399"/>
                </a:solidFill>
              </a:rPr>
              <a:t>কাফির</a:t>
            </a:r>
            <a:r>
              <a:rPr lang="en-US" sz="3600" dirty="0" smtClean="0">
                <a:solidFill>
                  <a:srgbClr val="003399"/>
                </a:solidFill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</a:rPr>
              <a:t>হবে</a:t>
            </a:r>
            <a:r>
              <a:rPr lang="en-US" sz="3600" dirty="0" smtClean="0">
                <a:solidFill>
                  <a:srgbClr val="003399"/>
                </a:solidFill>
              </a:rPr>
              <a:t> ঘ) </a:t>
            </a:r>
            <a:r>
              <a:rPr lang="en-US" sz="3600" dirty="0" err="1" smtClean="0">
                <a:solidFill>
                  <a:srgbClr val="003399"/>
                </a:solidFill>
              </a:rPr>
              <a:t>মুনাফিক</a:t>
            </a:r>
            <a:r>
              <a:rPr lang="en-US" sz="3600" dirty="0" smtClean="0">
                <a:solidFill>
                  <a:srgbClr val="003399"/>
                </a:solidFill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</a:rPr>
              <a:t>হবে</a:t>
            </a:r>
            <a:endParaRPr lang="en-US" sz="3600" dirty="0" smtClean="0">
              <a:solidFill>
                <a:srgbClr val="003399"/>
              </a:solidFill>
            </a:endParaRPr>
          </a:p>
          <a:p>
            <a:endParaRPr lang="en-US" sz="3600" dirty="0">
              <a:solidFill>
                <a:srgbClr val="003399"/>
              </a:solidFill>
            </a:endParaRPr>
          </a:p>
          <a:p>
            <a:endParaRPr lang="en-US" sz="3600" dirty="0" smtClean="0">
              <a:solidFill>
                <a:srgbClr val="00339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071852" y="1905000"/>
            <a:ext cx="990600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591300" y="2266335"/>
            <a:ext cx="495300" cy="4006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057900" y="4018935"/>
            <a:ext cx="990600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562600" y="4399935"/>
            <a:ext cx="495300" cy="4006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6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150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103</cp:revision>
  <dcterms:created xsi:type="dcterms:W3CDTF">2006-08-16T00:00:00Z</dcterms:created>
  <dcterms:modified xsi:type="dcterms:W3CDTF">2020-03-12T17:55:53Z</dcterms:modified>
</cp:coreProperties>
</file>