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7.xml"/><Relationship Id="rId4" Type="http://schemas.openxmlformats.org/officeDocument/2006/relationships/image" Target="../media/image21.jpg"/></Relationships>
</file>

<file path=ppt/slides/_rels/slide13.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7.xml"/><Relationship Id="rId4" Type="http://schemas.openxmlformats.org/officeDocument/2006/relationships/image" Target="../media/image26.jpg"/></Relationships>
</file>

<file path=ppt/slides/_rels/slide15.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7.xml"/><Relationship Id="rId4" Type="http://schemas.openxmlformats.org/officeDocument/2006/relationships/image" Target="../media/image29.jp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0.jpg"/><Relationship Id="rId1" Type="http://schemas.openxmlformats.org/officeDocument/2006/relationships/slideLayout" Target="../slideLayouts/slideLayout7.xml"/><Relationship Id="rId4" Type="http://schemas.openxmlformats.org/officeDocument/2006/relationships/image" Target="../media/image31.jp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2.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18.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4.jp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2.jpg"/><Relationship Id="rId2" Type="http://schemas.openxmlformats.org/officeDocument/2006/relationships/image" Target="../media/image8.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 Id="rId5" Type="http://schemas.openxmlformats.org/officeDocument/2006/relationships/hyperlink" Target="https://bn.wikipedia.org/wiki/%E0%A6%85%E0%A6%99%E0%A7%8D%E0%A6%97%E0%A6%B8%E0%A6%82%E0%A6%B8%E0%A7%8D%E0%A6%A5%E0%A6%BE%E0%A6%A8" TargetMode="External"/><Relationship Id="rId4" Type="http://schemas.openxmlformats.org/officeDocument/2006/relationships/hyperlink" Target="https://bn.wikipedia.org/wiki/%E0%A6%AA%E0%A7%8D%E0%A6%B0%E0%A7%8B%E0%A6%9F%E0%A6%BF%E0%A6%A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bn.wikipedia.org/wiki/%E0%A6%95%E0%A6%B0%E0%A7%8B%E0%A6%A8%E0%A6%BE%E0%A6%AD%E0%A6%BE%E0%A6%87%E0%A6%B0%E0%A6%BE%E0%A6%B8#cite_note-pmid23202515-4" TargetMode="External"/><Relationship Id="rId3" Type="http://schemas.openxmlformats.org/officeDocument/2006/relationships/hyperlink" Target="https://bn.wikipedia.org/wiki/%E0%A6%A6%E0%A7%87%E0%A6%B6_%E0%A6%85%E0%A6%A8%E0%A7%81%E0%A6%AF%E0%A6%BE%E0%A6%AF%E0%A6%BC%E0%A7%80_%E0%A6%95%E0%A6%B0%E0%A7%8B%E0%A6%A8%E0%A6%BE%E0%A6%AD%E0%A6%BE%E0%A6%87%E0%A6%B0%E0%A6%BE%E0%A6%B8%E0%A7%87%E0%A6%B0_%E0%A6%AA%E0%A7%8D%E0%A6%B0%E0%A6%BE%E0%A6%A6%E0%A7%81%E0%A6%B0%E0%A7%8D%E0%A6%AD%E0%A6%BE%E0%A6%AC_(%E0%A7%A8%E0%A7%A6%E0%A7%A7%E0%A7%AF-%E0%A7%A8%E0%A7%A6%E0%A7%A8%E0%A7%A6)" TargetMode="External"/><Relationship Id="rId7" Type="http://schemas.openxmlformats.org/officeDocument/2006/relationships/hyperlink" Target="https://bn.wikipedia.org/wiki/%E0%A6%95%E0%A6%B0%E0%A7%8B%E0%A6%A8%E0%A6%BE%E0%A6%AD%E0%A6%BE%E0%A6%87%E0%A6%B0%E0%A6%BE%E0%A6%B8#cite_note-8" TargetMode="External"/><Relationship Id="rId2" Type="http://schemas.openxmlformats.org/officeDocument/2006/relationships/hyperlink" Target="https://bn.wikipedia.org/wiki/%E0%A7%A8%E0%A7%A6%E0%A7%A7%E0%A7%AF_%E0%A6%B8%E0%A6%BE%E0%A6%B2%E0%A7%87%E0%A6%B0_%E0%A6%95%E0%A6%B0%E0%A7%8B%E0%A6%A8%E0%A6%BE%E0%A6%AD%E0%A6%BE%E0%A6%87%E0%A6%B0%E0%A6%BE%E0%A6%B8%E0%A6%98%E0%A6%9F%E0%A6%BF%E0%A6%A4_%E0%A6%AC%E0%A7%8D%E0%A6%AF%E0%A6%BE%E0%A6%A7%E0%A6%BF%E0%A6%B0_%E0%A6%AA%E0%A7%8D%E0%A6%B0%E0%A6%BE%E0%A6%A6%E0%A7%81%E0%A6%B0%E0%A7%8D%E0%A6%AD%E0%A6%BE%E0%A6%AC_(%E0%A7%A8%E0%A7%A6%E0%A7%A7%E0%A7%AF-%E0%A7%A8%E0%A7%A6%E0%A7%A8%E0%A7%A6)" TargetMode="External"/><Relationship Id="rId1" Type="http://schemas.openxmlformats.org/officeDocument/2006/relationships/slideLayout" Target="../slideLayouts/slideLayout7.xml"/><Relationship Id="rId6" Type="http://schemas.openxmlformats.org/officeDocument/2006/relationships/hyperlink" Target="https://bn.wikipedia.org/wiki/%E0%A6%95%E0%A6%B0%E0%A7%8B%E0%A6%A8%E0%A6%BE%E0%A6%AD%E0%A6%BE%E0%A6%87%E0%A6%B0%E0%A6%BE%E0%A6%B8#cite_note-7" TargetMode="External"/><Relationship Id="rId5" Type="http://schemas.openxmlformats.org/officeDocument/2006/relationships/hyperlink" Target="https://bn.wikipedia.org/wiki/%E0%A6%89%E0%A6%B9%E0%A6%BE%E0%A6%A8_%E0%A6%95%E0%A6%B0%E0%A7%8B%E0%A6%A8%E0%A6%BE%E0%A6%AD%E0%A6%BE%E0%A6%87%E0%A6%B0%E0%A6%BE%E0%A6%B8%E0%A7%87%E0%A6%B0_%E0%A6%AA%E0%A7%8D%E0%A6%B0%E0%A6%BE%E0%A6%A6%E0%A7%81%E0%A6%B0%E0%A7%8D%E0%A6%AD%E0%A6%BE%E0%A6%AC_(%E0%A7%A8%E0%A7%A6%E0%A7%A7%E0%A7%AF-%E0%A7%A8%E0%A7%A6%E0%A7%A8%E0%A7%A6)" TargetMode="External"/><Relationship Id="rId4" Type="http://schemas.openxmlformats.org/officeDocument/2006/relationships/hyperlink" Target="https://bn.wikipedia.org/wiki/%E0%A6%89%E0%A6%B9%E0%A6%BE%E0%A6%A8" TargetMode="External"/><Relationship Id="rId9" Type="http://schemas.openxmlformats.org/officeDocument/2006/relationships/hyperlink" Target="https://bn.wikipedia.org/wiki/%E0%A6%95%E0%A6%B0%E0%A7%8B%E0%A6%A8%E0%A6%BE%E0%A6%AD%E0%A6%BE%E0%A6%87%E0%A6%B0%E0%A6%BE%E0%A6%B8#cite_note-5"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043085"/>
            <a:ext cx="4572000" cy="3810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043085"/>
            <a:ext cx="4572001" cy="381491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2"/>
            <a:ext cx="4569542" cy="3043085"/>
          </a:xfrm>
          <a:prstGeom prst="rect">
            <a:avLst/>
          </a:prstGeom>
        </p:spPr>
      </p:pic>
      <p:sp>
        <p:nvSpPr>
          <p:cNvPr id="5" name="TextBox 4"/>
          <p:cNvSpPr txBox="1"/>
          <p:nvPr/>
        </p:nvSpPr>
        <p:spPr>
          <a:xfrm>
            <a:off x="0" y="-2"/>
            <a:ext cx="4572000" cy="3046988"/>
          </a:xfrm>
          <a:prstGeom prst="rect">
            <a:avLst/>
          </a:prstGeom>
          <a:blipFill>
            <a:blip r:embed="rId5"/>
            <a:tile tx="0" ty="0" sx="100000" sy="100000" flip="none" algn="tl"/>
          </a:blipFill>
        </p:spPr>
        <p:txBody>
          <a:bodyPr wrap="square" rtlCol="0">
            <a:spAutoFit/>
          </a:bodyPr>
          <a:lstStyle/>
          <a:p>
            <a:r>
              <a:rPr lang="bn-BD" sz="9600" dirty="0" smtClean="0">
                <a:latin typeface="NikoshBAN" pitchFamily="2" charset="0"/>
                <a:cs typeface="NikoshBAN" pitchFamily="2" charset="0"/>
              </a:rPr>
              <a:t>স্বাগতম ও শুভেচ্ছা</a:t>
            </a:r>
            <a:endParaRPr lang="en-US" sz="9600" dirty="0">
              <a:latin typeface="NikoshBAN" pitchFamily="2" charset="0"/>
              <a:cs typeface="NikoshBAN" pitchFamily="2" charset="0"/>
            </a:endParaRPr>
          </a:p>
        </p:txBody>
      </p:sp>
    </p:spTree>
    <p:extLst>
      <p:ext uri="{BB962C8B-B14F-4D97-AF65-F5344CB8AC3E}">
        <p14:creationId xmlns:p14="http://schemas.microsoft.com/office/powerpoint/2010/main" val="84499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80">
                                          <p:stCondLst>
                                            <p:cond delay="0"/>
                                          </p:stCondLst>
                                        </p:cTn>
                                        <p:tgtEl>
                                          <p:spTgt spid="4"/>
                                        </p:tgtEl>
                                      </p:cBhvr>
                                    </p:animEffect>
                                    <p:anim calcmode="lin" valueType="num">
                                      <p:cBhvr>
                                        <p:cTn id="2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gtEl>
                                      </p:cBhvr>
                                      <p:to x="100000" y="60000"/>
                                    </p:animScale>
                                    <p:animScale>
                                      <p:cBhvr>
                                        <p:cTn id="26" dur="166" decel="50000">
                                          <p:stCondLst>
                                            <p:cond delay="676"/>
                                          </p:stCondLst>
                                        </p:cTn>
                                        <p:tgtEl>
                                          <p:spTgt spid="4"/>
                                        </p:tgtEl>
                                      </p:cBhvr>
                                      <p:to x="100000" y="100000"/>
                                    </p:animScale>
                                    <p:animScale>
                                      <p:cBhvr>
                                        <p:cTn id="27" dur="26">
                                          <p:stCondLst>
                                            <p:cond delay="1312"/>
                                          </p:stCondLst>
                                        </p:cTn>
                                        <p:tgtEl>
                                          <p:spTgt spid="4"/>
                                        </p:tgtEl>
                                      </p:cBhvr>
                                      <p:to x="100000" y="80000"/>
                                    </p:animScale>
                                    <p:animScale>
                                      <p:cBhvr>
                                        <p:cTn id="28" dur="166" decel="50000">
                                          <p:stCondLst>
                                            <p:cond delay="1338"/>
                                          </p:stCondLst>
                                        </p:cTn>
                                        <p:tgtEl>
                                          <p:spTgt spid="4"/>
                                        </p:tgtEl>
                                      </p:cBhvr>
                                      <p:to x="100000" y="100000"/>
                                    </p:animScale>
                                    <p:animScale>
                                      <p:cBhvr>
                                        <p:cTn id="29" dur="26">
                                          <p:stCondLst>
                                            <p:cond delay="1642"/>
                                          </p:stCondLst>
                                        </p:cTn>
                                        <p:tgtEl>
                                          <p:spTgt spid="4"/>
                                        </p:tgtEl>
                                      </p:cBhvr>
                                      <p:to x="100000" y="90000"/>
                                    </p:animScale>
                                    <p:animScale>
                                      <p:cBhvr>
                                        <p:cTn id="30" dur="166" decel="50000">
                                          <p:stCondLst>
                                            <p:cond delay="1668"/>
                                          </p:stCondLst>
                                        </p:cTn>
                                        <p:tgtEl>
                                          <p:spTgt spid="4"/>
                                        </p:tgtEl>
                                      </p:cBhvr>
                                      <p:to x="100000" y="100000"/>
                                    </p:animScale>
                                    <p:animScale>
                                      <p:cBhvr>
                                        <p:cTn id="31" dur="26">
                                          <p:stCondLst>
                                            <p:cond delay="1808"/>
                                          </p:stCondLst>
                                        </p:cTn>
                                        <p:tgtEl>
                                          <p:spTgt spid="4"/>
                                        </p:tgtEl>
                                      </p:cBhvr>
                                      <p:to x="100000" y="95000"/>
                                    </p:animScale>
                                    <p:animScale>
                                      <p:cBhvr>
                                        <p:cTn id="32" dur="166" decel="50000">
                                          <p:stCondLst>
                                            <p:cond delay="1834"/>
                                          </p:stCondLst>
                                        </p:cTn>
                                        <p:tgtEl>
                                          <p:spTgt spid="4"/>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heel(1)">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369880"/>
          </a:xfrm>
          <a:prstGeom prst="rect">
            <a:avLst/>
          </a:prstGeom>
          <a:solidFill>
            <a:srgbClr val="FFFF00"/>
          </a:solidFill>
        </p:spPr>
        <p:txBody>
          <a:bodyPr wrap="square">
            <a:spAutoFit/>
          </a:bodyPr>
          <a:lstStyle/>
          <a:p>
            <a:r>
              <a:rPr lang="bn-BD" sz="3600" b="1" dirty="0">
                <a:latin typeface="NikoshBAN" pitchFamily="2" charset="0"/>
                <a:cs typeface="NikoshBAN" pitchFamily="2" charset="0"/>
              </a:rPr>
              <a:t>আক্রান্তের </a:t>
            </a:r>
            <a:r>
              <a:rPr lang="bn-BD" sz="3600" b="1" dirty="0" smtClean="0">
                <a:latin typeface="NikoshBAN" pitchFamily="2" charset="0"/>
                <a:cs typeface="NikoshBAN" pitchFamily="2" charset="0"/>
              </a:rPr>
              <a:t>চিকিৎসা/করণীয়ঃ</a:t>
            </a:r>
            <a:endParaRPr lang="bn-BD" sz="3600" dirty="0">
              <a:latin typeface="NikoshBAN" pitchFamily="2" charset="0"/>
              <a:cs typeface="NikoshBAN" pitchFamily="2" charset="0"/>
            </a:endParaRPr>
          </a:p>
          <a:p>
            <a:r>
              <a:rPr lang="bn-BD" sz="2800" dirty="0">
                <a:latin typeface="NikoshBAN" pitchFamily="2" charset="0"/>
                <a:cs typeface="NikoshBAN" pitchFamily="2" charset="0"/>
              </a:rPr>
              <a:t>সংক্রমিত ব্যক্তিকে আলাদা রেখে চিকিৎসা করাই রীতি। অরক্ষিত প্রাণীর থেকে দূরত্ব বজায় রাখা এবং ডিম এবং মাংস জাতীয় খাবার সংক্রমিত ব্যক্তির থেকে দূরে রাখার পরামর্শ দেন চিকিৎসকেরা। আবার অ্যান্টি-বায়োটিকেও কাজ হয় না বলে জানিয়েছেন তাঁরা।</a:t>
            </a:r>
          </a:p>
        </p:txBody>
      </p:sp>
      <p:sp>
        <p:nvSpPr>
          <p:cNvPr id="3" name="TextBox 2"/>
          <p:cNvSpPr txBox="1"/>
          <p:nvPr/>
        </p:nvSpPr>
        <p:spPr>
          <a:xfrm>
            <a:off x="0" y="2289329"/>
            <a:ext cx="9144000" cy="4770537"/>
          </a:xfrm>
          <a:prstGeom prst="rect">
            <a:avLst/>
          </a:prstGeom>
          <a:blipFill>
            <a:blip r:embed="rId2"/>
            <a:tile tx="0" ty="0" sx="100000" sy="100000" flip="none" algn="tl"/>
          </a:blipFill>
        </p:spPr>
        <p:txBody>
          <a:bodyPr wrap="square" rtlCol="0">
            <a:spAutoFit/>
          </a:bodyPr>
          <a:lstStyle/>
          <a:p>
            <a:r>
              <a:rPr lang="bn-BD" sz="4800" dirty="0" smtClean="0">
                <a:latin typeface="NikoshBAN" pitchFamily="2" charset="0"/>
                <a:cs typeface="NikoshBAN" pitchFamily="2" charset="0"/>
              </a:rPr>
              <a:t>এ ছাড়া যে সকল বিষয় গুলো একান্ত পালণীয়ঃ</a:t>
            </a:r>
          </a:p>
          <a:p>
            <a:pPr marL="571500" indent="-571500">
              <a:buFont typeface="Wingdings" pitchFamily="2" charset="2"/>
              <a:buChar char="Ø"/>
            </a:pPr>
            <a:r>
              <a:rPr lang="bn-BD" sz="3200" dirty="0" smtClean="0">
                <a:latin typeface="NikoshBAN" pitchFamily="2" charset="0"/>
                <a:cs typeface="NikoshBAN" pitchFamily="2" charset="0"/>
              </a:rPr>
              <a:t>পরিবারের সদস্যদের নিরাপদ রাখার স্বার্থে একা একটি আলাদা কক্ষে থাকুন এবং সর্বাবস্থায় মাস্ক ব্যবহার করুন।</a:t>
            </a:r>
          </a:p>
          <a:p>
            <a:pPr marL="571500" indent="-571500">
              <a:buFont typeface="Wingdings" pitchFamily="2" charset="2"/>
              <a:buChar char="Ø"/>
            </a:pPr>
            <a:r>
              <a:rPr lang="bn-BD" sz="3200" dirty="0" smtClean="0">
                <a:latin typeface="NikoshBAN" pitchFamily="2" charset="0"/>
                <a:cs typeface="NikoshBAN" pitchFamily="2" charset="0"/>
              </a:rPr>
              <a:t>একান্ত প্রয়োজন ছাড়া ঘর বা বাড়ির বাহিরে যাবেন না।</a:t>
            </a:r>
          </a:p>
          <a:p>
            <a:pPr marL="571500" indent="-571500">
              <a:buFont typeface="Wingdings" pitchFamily="2" charset="2"/>
              <a:buChar char="Ø"/>
            </a:pPr>
            <a:r>
              <a:rPr lang="bn-BD" sz="3200" dirty="0" smtClean="0">
                <a:latin typeface="NikoshBAN" pitchFamily="2" charset="0"/>
                <a:cs typeface="NikoshBAN" pitchFamily="2" charset="0"/>
              </a:rPr>
              <a:t>সুস্থ ব্যাক্তিদের থেকে কমপক্ষে ১মিটার ( ৩ফুট ) দূরে থাকবেন।</a:t>
            </a:r>
          </a:p>
          <a:p>
            <a:pPr marL="571500" indent="-571500">
              <a:buFont typeface="Wingdings" pitchFamily="2" charset="2"/>
              <a:buChar char="Ø"/>
            </a:pPr>
            <a:r>
              <a:rPr lang="bn-BD" sz="3200" dirty="0">
                <a:latin typeface="NikoshBAN" pitchFamily="2" charset="0"/>
                <a:cs typeface="NikoshBAN" pitchFamily="2" charset="0"/>
              </a:rPr>
              <a:t> </a:t>
            </a:r>
            <a:r>
              <a:rPr lang="bn-BD" sz="3200" dirty="0" smtClean="0">
                <a:latin typeface="NikoshBAN" pitchFamily="2" charset="0"/>
                <a:cs typeface="NikoshBAN" pitchFamily="2" charset="0"/>
              </a:rPr>
              <a:t>করোনা ভাইরাস অনুমান করলে অতি তাড়াতাড়ি নিকটস্থ সরকারি হাসপাতাল বা হট লাইনে যোগাযোগ করবেন। এবং</a:t>
            </a:r>
          </a:p>
          <a:p>
            <a:pPr marL="571500" indent="-571500">
              <a:buFont typeface="Wingdings" pitchFamily="2" charset="2"/>
              <a:buChar char="Ø"/>
            </a:pPr>
            <a:r>
              <a:rPr lang="bn-BD" sz="3200" dirty="0" smtClean="0">
                <a:latin typeface="NikoshBAN" pitchFamily="2" charset="0"/>
                <a:cs typeface="NikoshBAN" pitchFamily="2" charset="0"/>
              </a:rPr>
              <a:t>সকল অবস্থায় আপনার ধর্মীয় অনুভূতি নিয়ে মহান প্রভুর কাছে সাহায্য চাইবেন।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91572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p:cTn id="11"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3"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4" dur="1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wheel(1)">
                                      <p:cBhvr>
                                        <p:cTn id="49" dur="2000"/>
                                        <p:tgtEl>
                                          <p:spTgt spid="3">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 calcmode="lin" valueType="num">
                                      <p:cBhvr>
                                        <p:cTn id="5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p:cTn id="6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16" y="-32266"/>
            <a:ext cx="9144000" cy="7355860"/>
          </a:xfrm>
          <a:prstGeom prst="rect">
            <a:avLst/>
          </a:prstGeom>
          <a:blipFill>
            <a:blip r:embed="rId2"/>
            <a:tile tx="0" ty="0" sx="100000" sy="100000" flip="none" algn="tl"/>
          </a:blipFill>
        </p:spPr>
        <p:txBody>
          <a:bodyPr wrap="square" rtlCol="0">
            <a:spAutoFit/>
          </a:bodyPr>
          <a:lstStyle/>
          <a:p>
            <a:r>
              <a:rPr lang="bn-BD" sz="2800" dirty="0" smtClean="0">
                <a:latin typeface="NikoshBAN" pitchFamily="2" charset="0"/>
                <a:cs typeface="NikoshBAN" pitchFamily="2" charset="0"/>
              </a:rPr>
              <a:t> </a:t>
            </a:r>
            <a:r>
              <a:rPr lang="bn-BD" sz="4000" dirty="0" smtClean="0">
                <a:latin typeface="NikoshBAN" pitchFamily="2" charset="0"/>
                <a:cs typeface="NikoshBAN" pitchFamily="2" charset="0"/>
              </a:rPr>
              <a:t>করোনা ভাইরাস থেকে আপনী /আমি কিভাবে নিরাপদ থাকবঃ</a:t>
            </a:r>
          </a:p>
          <a:p>
            <a:pPr marL="457200" indent="-457200" algn="just">
              <a:buFont typeface="Wingdings" pitchFamily="2" charset="2"/>
              <a:buChar char="Ø"/>
            </a:pPr>
            <a:r>
              <a:rPr lang="bn-BD" sz="2800" dirty="0" smtClean="0">
                <a:latin typeface="NikoshBAN" pitchFamily="2" charset="0"/>
                <a:cs typeface="NikoshBAN" pitchFamily="2" charset="0"/>
              </a:rPr>
              <a:t>ঘন ঘন হাত পরিষ্কার করুন (সাবান-পানি অথবা হ্যান্ড-স্যানিটাইজার দিয়ে )</a:t>
            </a:r>
          </a:p>
          <a:p>
            <a:pPr marL="457200" indent="-457200" algn="just">
              <a:buFont typeface="Wingdings" pitchFamily="2" charset="2"/>
              <a:buChar char="Ø"/>
            </a:pPr>
            <a:r>
              <a:rPr lang="bn-BD" sz="2800" dirty="0" smtClean="0">
                <a:latin typeface="NikoshBAN" pitchFamily="2" charset="0"/>
                <a:cs typeface="NikoshBAN" pitchFamily="2" charset="0"/>
              </a:rPr>
              <a:t>কাশি শিষ্টাচার মেনে চলুন।</a:t>
            </a:r>
          </a:p>
          <a:p>
            <a:pPr marL="457200" indent="-457200" algn="just">
              <a:buFont typeface="Wingdings" pitchFamily="2" charset="2"/>
              <a:buChar char="Ø"/>
            </a:pPr>
            <a:r>
              <a:rPr lang="bn-BD" sz="2800" dirty="0" smtClean="0">
                <a:latin typeface="NikoshBAN" pitchFamily="2" charset="0"/>
                <a:cs typeface="NikoshBAN" pitchFamily="2" charset="0"/>
              </a:rPr>
              <a:t>যথাসম্ভব চোখে-নাকে মুখে হাত স্পর্শ হতে বিরত থাকুন।</a:t>
            </a:r>
          </a:p>
          <a:p>
            <a:pPr marL="457200" indent="-457200" algn="just">
              <a:buFont typeface="Wingdings" pitchFamily="2" charset="2"/>
              <a:buChar char="Ø"/>
            </a:pPr>
            <a:r>
              <a:rPr lang="bn-BD" sz="2800" dirty="0" smtClean="0">
                <a:latin typeface="NikoshBAN" pitchFamily="2" charset="0"/>
                <a:cs typeface="NikoshBAN" pitchFamily="2" charset="0"/>
              </a:rPr>
              <a:t>পরিচিত/ অপরিচিত ব্যাক্তির সাথে হাতাহাতি বা কুলাকুলি করা থেকে বিরত থাকুন।</a:t>
            </a:r>
          </a:p>
          <a:p>
            <a:pPr marL="457200" indent="-457200" algn="just">
              <a:buFont typeface="Wingdings" pitchFamily="2" charset="2"/>
              <a:buChar char="Ø"/>
            </a:pPr>
            <a:r>
              <a:rPr lang="bn-BD" sz="2800" dirty="0" smtClean="0">
                <a:latin typeface="NikoshBAN" pitchFamily="2" charset="0"/>
                <a:cs typeface="NikoshBAN" pitchFamily="2" charset="0"/>
              </a:rPr>
              <a:t>আপনার যদি জ্বর/ হাচি-কাশি/শ্বাসকষ্ট থাকে  তাহলে সুস্থ ব্যাক্তিদের কাছ থেকে দূরে থাকুন।</a:t>
            </a:r>
          </a:p>
          <a:p>
            <a:pPr marL="457200" indent="-457200" algn="just">
              <a:buFont typeface="Wingdings" pitchFamily="2" charset="2"/>
              <a:buChar char="Ø"/>
            </a:pPr>
            <a:r>
              <a:rPr lang="bn-BD" sz="2800" dirty="0" smtClean="0">
                <a:latin typeface="NikoshBAN" pitchFamily="2" charset="0"/>
                <a:cs typeface="NikoshBAN" pitchFamily="2" charset="0"/>
              </a:rPr>
              <a:t>অসুস্থ পশু-পাখির সংস্পর্শে আসবেন না। এবং মাছ-মাংস ভালভাবে রান্না করে খাবেন।</a:t>
            </a:r>
          </a:p>
          <a:p>
            <a:pPr marL="457200" indent="-457200" algn="just">
              <a:buFont typeface="Wingdings" pitchFamily="2" charset="2"/>
              <a:buChar char="Ø"/>
            </a:pPr>
            <a:r>
              <a:rPr lang="bn-BD" sz="2800" dirty="0" smtClean="0">
                <a:latin typeface="NikoshBAN" pitchFamily="2" charset="0"/>
                <a:cs typeface="NikoshBAN" pitchFamily="2" charset="0"/>
              </a:rPr>
              <a:t>এই রোগ সংক্রামক কাজেই আক্রান্ত এলাকায় যাবেন না।</a:t>
            </a:r>
          </a:p>
          <a:p>
            <a:pPr marL="457200" indent="-457200" algn="just">
              <a:buFont typeface="Wingdings" pitchFamily="2" charset="2"/>
              <a:buChar char="Ø"/>
            </a:pPr>
            <a:r>
              <a:rPr lang="bn-BD" sz="2800" dirty="0" smtClean="0">
                <a:latin typeface="NikoshBAN" pitchFamily="2" charset="0"/>
                <a:cs typeface="NikoshBAN" pitchFamily="2" charset="0"/>
              </a:rPr>
              <a:t>আতঙ্কিত না হয়ে সচেতনতা বৃদ্ধি ও প্রতিরোধ মূলক ব্যবস্থা অনুশীলনের মাধ্যমে নিজেকে বা পরিবারকে এবং সমাজ/ গোটা জাতীকে সুরক্ষিত রাখুন।</a:t>
            </a:r>
          </a:p>
          <a:p>
            <a:pPr marL="457200" indent="-457200" algn="just">
              <a:buFont typeface="Wingdings" pitchFamily="2" charset="2"/>
              <a:buChar char="Ø"/>
            </a:pPr>
            <a:r>
              <a:rPr lang="bn-BD" sz="2800" dirty="0" smtClean="0">
                <a:latin typeface="NikoshBAN" pitchFamily="2" charset="0"/>
                <a:cs typeface="NikoshBAN" pitchFamily="2" charset="0"/>
              </a:rPr>
              <a:t>সকল অবস্থায় মহান প্রভুর কাছে সাহায্য চান। আমীন</a:t>
            </a:r>
          </a:p>
          <a:p>
            <a:pPr marL="457200" indent="-457200">
              <a:buFont typeface="Wingdings" pitchFamily="2" charset="2"/>
              <a:buChar char="Ø"/>
            </a:pP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267134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p:cTn id="22"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wheel(1)">
                                      <p:cBhvr>
                                        <p:cTn id="30" dur="2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wipe(down)">
                                      <p:cBhvr>
                                        <p:cTn id="35" dur="580">
                                          <p:stCondLst>
                                            <p:cond delay="0"/>
                                          </p:stCondLst>
                                        </p:cTn>
                                        <p:tgtEl>
                                          <p:spTgt spid="2">
                                            <p:txEl>
                                              <p:pRg st="4" end="4"/>
                                            </p:txEl>
                                          </p:spTgt>
                                        </p:tgtEl>
                                      </p:cBhvr>
                                    </p:animEffect>
                                    <p:anim calcmode="lin" valueType="num">
                                      <p:cBhvr>
                                        <p:cTn id="36"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2">
                                            <p:txEl>
                                              <p:pRg st="4" end="4"/>
                                            </p:txEl>
                                          </p:spTgt>
                                        </p:tgtEl>
                                      </p:cBhvr>
                                      <p:to x="100000" y="60000"/>
                                    </p:animScale>
                                    <p:animScale>
                                      <p:cBhvr>
                                        <p:cTn id="42" dur="166" decel="50000">
                                          <p:stCondLst>
                                            <p:cond delay="676"/>
                                          </p:stCondLst>
                                        </p:cTn>
                                        <p:tgtEl>
                                          <p:spTgt spid="2">
                                            <p:txEl>
                                              <p:pRg st="4" end="4"/>
                                            </p:txEl>
                                          </p:spTgt>
                                        </p:tgtEl>
                                      </p:cBhvr>
                                      <p:to x="100000" y="100000"/>
                                    </p:animScale>
                                    <p:animScale>
                                      <p:cBhvr>
                                        <p:cTn id="43" dur="26">
                                          <p:stCondLst>
                                            <p:cond delay="1312"/>
                                          </p:stCondLst>
                                        </p:cTn>
                                        <p:tgtEl>
                                          <p:spTgt spid="2">
                                            <p:txEl>
                                              <p:pRg st="4" end="4"/>
                                            </p:txEl>
                                          </p:spTgt>
                                        </p:tgtEl>
                                      </p:cBhvr>
                                      <p:to x="100000" y="80000"/>
                                    </p:animScale>
                                    <p:animScale>
                                      <p:cBhvr>
                                        <p:cTn id="44" dur="166" decel="50000">
                                          <p:stCondLst>
                                            <p:cond delay="1338"/>
                                          </p:stCondLst>
                                        </p:cTn>
                                        <p:tgtEl>
                                          <p:spTgt spid="2">
                                            <p:txEl>
                                              <p:pRg st="4" end="4"/>
                                            </p:txEl>
                                          </p:spTgt>
                                        </p:tgtEl>
                                      </p:cBhvr>
                                      <p:to x="100000" y="100000"/>
                                    </p:animScale>
                                    <p:animScale>
                                      <p:cBhvr>
                                        <p:cTn id="45" dur="26">
                                          <p:stCondLst>
                                            <p:cond delay="1642"/>
                                          </p:stCondLst>
                                        </p:cTn>
                                        <p:tgtEl>
                                          <p:spTgt spid="2">
                                            <p:txEl>
                                              <p:pRg st="4" end="4"/>
                                            </p:txEl>
                                          </p:spTgt>
                                        </p:tgtEl>
                                      </p:cBhvr>
                                      <p:to x="100000" y="90000"/>
                                    </p:animScale>
                                    <p:animScale>
                                      <p:cBhvr>
                                        <p:cTn id="46" dur="166" decel="50000">
                                          <p:stCondLst>
                                            <p:cond delay="1668"/>
                                          </p:stCondLst>
                                        </p:cTn>
                                        <p:tgtEl>
                                          <p:spTgt spid="2">
                                            <p:txEl>
                                              <p:pRg st="4" end="4"/>
                                            </p:txEl>
                                          </p:spTgt>
                                        </p:tgtEl>
                                      </p:cBhvr>
                                      <p:to x="100000" y="100000"/>
                                    </p:animScale>
                                    <p:animScale>
                                      <p:cBhvr>
                                        <p:cTn id="47" dur="26">
                                          <p:stCondLst>
                                            <p:cond delay="1808"/>
                                          </p:stCondLst>
                                        </p:cTn>
                                        <p:tgtEl>
                                          <p:spTgt spid="2">
                                            <p:txEl>
                                              <p:pRg st="4" end="4"/>
                                            </p:txEl>
                                          </p:spTgt>
                                        </p:tgtEl>
                                      </p:cBhvr>
                                      <p:to x="100000" y="95000"/>
                                    </p:animScale>
                                    <p:animScale>
                                      <p:cBhvr>
                                        <p:cTn id="48" dur="166" decel="50000">
                                          <p:stCondLst>
                                            <p:cond delay="1834"/>
                                          </p:stCondLst>
                                        </p:cTn>
                                        <p:tgtEl>
                                          <p:spTgt spid="2">
                                            <p:txEl>
                                              <p:pRg st="4" end="4"/>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2">
                                            <p:txEl>
                                              <p:pRg st="5" end="5"/>
                                            </p:txEl>
                                          </p:spTgt>
                                        </p:tgtEl>
                                        <p:attrNameLst>
                                          <p:attrName>style.visibility</p:attrName>
                                        </p:attrNameLst>
                                      </p:cBhvr>
                                      <p:to>
                                        <p:strVal val="visible"/>
                                      </p:to>
                                    </p:set>
                                    <p:anim calcmode="lin" valueType="num">
                                      <p:cBhvr>
                                        <p:cTn id="53"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4"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55"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6" dur="1000"/>
                                        <p:tgtEl>
                                          <p:spTgt spid="2">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6" end="6"/>
                                            </p:txEl>
                                          </p:spTgt>
                                        </p:tgtEl>
                                        <p:attrNameLst>
                                          <p:attrName>style.visibility</p:attrName>
                                        </p:attrNameLst>
                                      </p:cBhvr>
                                      <p:to>
                                        <p:strVal val="visible"/>
                                      </p:to>
                                    </p:set>
                                    <p:animEffect transition="in" filter="wipe(down)">
                                      <p:cBhvr>
                                        <p:cTn id="61" dur="580">
                                          <p:stCondLst>
                                            <p:cond delay="0"/>
                                          </p:stCondLst>
                                        </p:cTn>
                                        <p:tgtEl>
                                          <p:spTgt spid="2">
                                            <p:txEl>
                                              <p:pRg st="6" end="6"/>
                                            </p:txEl>
                                          </p:spTgt>
                                        </p:tgtEl>
                                      </p:cBhvr>
                                    </p:animEffect>
                                    <p:anim calcmode="lin" valueType="num">
                                      <p:cBhvr>
                                        <p:cTn id="62"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6" end="6"/>
                                            </p:txEl>
                                          </p:spTgt>
                                        </p:tgtEl>
                                      </p:cBhvr>
                                      <p:to x="100000" y="60000"/>
                                    </p:animScale>
                                    <p:animScale>
                                      <p:cBhvr>
                                        <p:cTn id="68" dur="166" decel="50000">
                                          <p:stCondLst>
                                            <p:cond delay="676"/>
                                          </p:stCondLst>
                                        </p:cTn>
                                        <p:tgtEl>
                                          <p:spTgt spid="2">
                                            <p:txEl>
                                              <p:pRg st="6" end="6"/>
                                            </p:txEl>
                                          </p:spTgt>
                                        </p:tgtEl>
                                      </p:cBhvr>
                                      <p:to x="100000" y="100000"/>
                                    </p:animScale>
                                    <p:animScale>
                                      <p:cBhvr>
                                        <p:cTn id="69" dur="26">
                                          <p:stCondLst>
                                            <p:cond delay="1312"/>
                                          </p:stCondLst>
                                        </p:cTn>
                                        <p:tgtEl>
                                          <p:spTgt spid="2">
                                            <p:txEl>
                                              <p:pRg st="6" end="6"/>
                                            </p:txEl>
                                          </p:spTgt>
                                        </p:tgtEl>
                                      </p:cBhvr>
                                      <p:to x="100000" y="80000"/>
                                    </p:animScale>
                                    <p:animScale>
                                      <p:cBhvr>
                                        <p:cTn id="70" dur="166" decel="50000">
                                          <p:stCondLst>
                                            <p:cond delay="1338"/>
                                          </p:stCondLst>
                                        </p:cTn>
                                        <p:tgtEl>
                                          <p:spTgt spid="2">
                                            <p:txEl>
                                              <p:pRg st="6" end="6"/>
                                            </p:txEl>
                                          </p:spTgt>
                                        </p:tgtEl>
                                      </p:cBhvr>
                                      <p:to x="100000" y="100000"/>
                                    </p:animScale>
                                    <p:animScale>
                                      <p:cBhvr>
                                        <p:cTn id="71" dur="26">
                                          <p:stCondLst>
                                            <p:cond delay="1642"/>
                                          </p:stCondLst>
                                        </p:cTn>
                                        <p:tgtEl>
                                          <p:spTgt spid="2">
                                            <p:txEl>
                                              <p:pRg st="6" end="6"/>
                                            </p:txEl>
                                          </p:spTgt>
                                        </p:tgtEl>
                                      </p:cBhvr>
                                      <p:to x="100000" y="90000"/>
                                    </p:animScale>
                                    <p:animScale>
                                      <p:cBhvr>
                                        <p:cTn id="72" dur="166" decel="50000">
                                          <p:stCondLst>
                                            <p:cond delay="1668"/>
                                          </p:stCondLst>
                                        </p:cTn>
                                        <p:tgtEl>
                                          <p:spTgt spid="2">
                                            <p:txEl>
                                              <p:pRg st="6" end="6"/>
                                            </p:txEl>
                                          </p:spTgt>
                                        </p:tgtEl>
                                      </p:cBhvr>
                                      <p:to x="100000" y="100000"/>
                                    </p:animScale>
                                    <p:animScale>
                                      <p:cBhvr>
                                        <p:cTn id="73" dur="26">
                                          <p:stCondLst>
                                            <p:cond delay="1808"/>
                                          </p:stCondLst>
                                        </p:cTn>
                                        <p:tgtEl>
                                          <p:spTgt spid="2">
                                            <p:txEl>
                                              <p:pRg st="6" end="6"/>
                                            </p:txEl>
                                          </p:spTgt>
                                        </p:tgtEl>
                                      </p:cBhvr>
                                      <p:to x="100000" y="95000"/>
                                    </p:animScale>
                                    <p:animScale>
                                      <p:cBhvr>
                                        <p:cTn id="74" dur="166" decel="50000">
                                          <p:stCondLst>
                                            <p:cond delay="1834"/>
                                          </p:stCondLst>
                                        </p:cTn>
                                        <p:tgtEl>
                                          <p:spTgt spid="2">
                                            <p:txEl>
                                              <p:pRg st="6" end="6"/>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6" presetClass="entr" presetSubtype="16" fill="hold" nodeType="clickEffect">
                                  <p:stCondLst>
                                    <p:cond delay="0"/>
                                  </p:stCondLst>
                                  <p:childTnLst>
                                    <p:set>
                                      <p:cBhvr>
                                        <p:cTn id="78" dur="1" fill="hold">
                                          <p:stCondLst>
                                            <p:cond delay="0"/>
                                          </p:stCondLst>
                                        </p:cTn>
                                        <p:tgtEl>
                                          <p:spTgt spid="2">
                                            <p:txEl>
                                              <p:pRg st="7" end="7"/>
                                            </p:txEl>
                                          </p:spTgt>
                                        </p:tgtEl>
                                        <p:attrNameLst>
                                          <p:attrName>style.visibility</p:attrName>
                                        </p:attrNameLst>
                                      </p:cBhvr>
                                      <p:to>
                                        <p:strVal val="visible"/>
                                      </p:to>
                                    </p:set>
                                    <p:animEffect transition="in" filter="circle(in)">
                                      <p:cBhvr>
                                        <p:cTn id="79" dur="2000"/>
                                        <p:tgtEl>
                                          <p:spTgt spid="2">
                                            <p:txEl>
                                              <p:pRg st="7" end="7"/>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8" presetClass="emph" presetSubtype="0" fill="hold" nodeType="clickEffect">
                                  <p:stCondLst>
                                    <p:cond delay="0"/>
                                  </p:stCondLst>
                                  <p:childTnLst>
                                    <p:animRot by="21600000">
                                      <p:cBhvr>
                                        <p:cTn id="83" dur="2000" fill="hold"/>
                                        <p:tgtEl>
                                          <p:spTgt spid="2">
                                            <p:txEl>
                                              <p:pRg st="8" end="8"/>
                                            </p:txEl>
                                          </p:spTgt>
                                        </p:tgtEl>
                                        <p:attrNameLst>
                                          <p:attrName>r</p:attrName>
                                        </p:attrNameLst>
                                      </p:cBhvr>
                                    </p:animRot>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nodeType="clickEffect">
                                  <p:stCondLst>
                                    <p:cond delay="0"/>
                                  </p:stCondLst>
                                  <p:childTnLst>
                                    <p:set>
                                      <p:cBhvr>
                                        <p:cTn id="87" dur="1" fill="hold">
                                          <p:stCondLst>
                                            <p:cond delay="0"/>
                                          </p:stCondLst>
                                        </p:cTn>
                                        <p:tgtEl>
                                          <p:spTgt spid="2">
                                            <p:txEl>
                                              <p:pRg st="9" end="9"/>
                                            </p:txEl>
                                          </p:spTgt>
                                        </p:tgtEl>
                                        <p:attrNameLst>
                                          <p:attrName>style.visibility</p:attrName>
                                        </p:attrNameLst>
                                      </p:cBhvr>
                                      <p:to>
                                        <p:strVal val="visible"/>
                                      </p:to>
                                    </p:set>
                                    <p:anim calcmode="lin" valueType="num">
                                      <p:cBhvr>
                                        <p:cTn id="88"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89"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90"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91"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rgbClr val="FFFF00"/>
          </a:solidFill>
        </p:spPr>
        <p:txBody>
          <a:bodyPr wrap="square" rtlCol="0">
            <a:spAutoFit/>
          </a:bodyPr>
          <a:lstStyle/>
          <a:p>
            <a:pPr algn="ctr"/>
            <a:r>
              <a:rPr lang="bn-BD" sz="3600" dirty="0" smtClean="0">
                <a:latin typeface="NikoshBAN" pitchFamily="2" charset="0"/>
                <a:cs typeface="NikoshBAN" pitchFamily="2" charset="0"/>
              </a:rPr>
              <a:t>করোনা ভাইরাস থেকে নিরাপদ থাকার আরো কিছু উপায়ঃ</a:t>
            </a:r>
            <a:endParaRPr lang="en-US" sz="3600"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870"/>
            <a:ext cx="3791889" cy="210380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9205" y="600870"/>
            <a:ext cx="4569543" cy="210380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188732"/>
            <a:ext cx="9158748" cy="3124200"/>
          </a:xfrm>
          <a:prstGeom prst="rect">
            <a:avLst/>
          </a:prstGeom>
        </p:spPr>
      </p:pic>
      <p:sp>
        <p:nvSpPr>
          <p:cNvPr id="6" name="TextBox 5"/>
          <p:cNvSpPr txBox="1"/>
          <p:nvPr/>
        </p:nvSpPr>
        <p:spPr>
          <a:xfrm>
            <a:off x="0" y="2819400"/>
            <a:ext cx="3791889" cy="369332"/>
          </a:xfrm>
          <a:prstGeom prst="rect">
            <a:avLst/>
          </a:prstGeom>
          <a:noFill/>
        </p:spPr>
        <p:txBody>
          <a:bodyPr wrap="square" rtlCol="0">
            <a:spAutoFit/>
          </a:bodyPr>
          <a:lstStyle/>
          <a:p>
            <a:r>
              <a:rPr lang="bn-BD" dirty="0" smtClean="0">
                <a:latin typeface="NikoshBAN" pitchFamily="2" charset="0"/>
                <a:cs typeface="NikoshBAN" pitchFamily="2" charset="0"/>
              </a:rPr>
              <a:t>কমপক্ষে ২০সেঃ ভালভাবে হাত  পরিষ্কার করবেন।</a:t>
            </a:r>
            <a:endParaRPr lang="en-US" dirty="0">
              <a:latin typeface="NikoshBAN" pitchFamily="2" charset="0"/>
              <a:cs typeface="NikoshBAN" pitchFamily="2" charset="0"/>
            </a:endParaRPr>
          </a:p>
        </p:txBody>
      </p:sp>
      <p:sp>
        <p:nvSpPr>
          <p:cNvPr id="7" name="TextBox 6"/>
          <p:cNvSpPr txBox="1"/>
          <p:nvPr/>
        </p:nvSpPr>
        <p:spPr>
          <a:xfrm>
            <a:off x="4572000" y="2704676"/>
            <a:ext cx="4572000" cy="461665"/>
          </a:xfrm>
          <a:prstGeom prst="rect">
            <a:avLst/>
          </a:prstGeom>
          <a:noFill/>
        </p:spPr>
        <p:txBody>
          <a:bodyPr wrap="square" rtlCol="0">
            <a:spAutoFit/>
          </a:bodyPr>
          <a:lstStyle/>
          <a:p>
            <a:r>
              <a:rPr lang="bn-BD" sz="2400" dirty="0" smtClean="0">
                <a:latin typeface="NikoshBAN" pitchFamily="2" charset="0"/>
                <a:cs typeface="NikoshBAN" pitchFamily="2" charset="0"/>
              </a:rPr>
              <a:t>বাহিরে গেলে এভাবে মাস্ক ব্যবহার করবেন।</a:t>
            </a:r>
            <a:endParaRPr lang="en-US" sz="2400" dirty="0">
              <a:latin typeface="NikoshBAN" pitchFamily="2" charset="0"/>
              <a:cs typeface="NikoshBAN" pitchFamily="2" charset="0"/>
            </a:endParaRPr>
          </a:p>
        </p:txBody>
      </p:sp>
      <p:sp>
        <p:nvSpPr>
          <p:cNvPr id="8" name="TextBox 7"/>
          <p:cNvSpPr txBox="1"/>
          <p:nvPr/>
        </p:nvSpPr>
        <p:spPr>
          <a:xfrm>
            <a:off x="9831" y="6346723"/>
            <a:ext cx="9158748" cy="461665"/>
          </a:xfrm>
          <a:prstGeom prst="rect">
            <a:avLst/>
          </a:prstGeom>
          <a:solidFill>
            <a:srgbClr val="FFFF00"/>
          </a:solidFill>
        </p:spPr>
        <p:txBody>
          <a:bodyPr wrap="square" rtlCol="0">
            <a:spAutoFit/>
          </a:bodyPr>
          <a:lstStyle/>
          <a:p>
            <a:pPr algn="ctr"/>
            <a:r>
              <a:rPr lang="bn-BD" dirty="0" smtClean="0"/>
              <a:t> </a:t>
            </a:r>
            <a:r>
              <a:rPr lang="bn-BD" sz="2400" dirty="0" smtClean="0"/>
              <a:t>স্কুল/কলেজ/ বিশ্ববিদ্যালয়ে গেলে এভাবে মাস্ক ব্যবহার করবেন।</a:t>
            </a:r>
            <a:endParaRPr lang="en-US" sz="2400" dirty="0"/>
          </a:p>
        </p:txBody>
      </p:sp>
    </p:spTree>
    <p:extLst>
      <p:ext uri="{BB962C8B-B14F-4D97-AF65-F5344CB8AC3E}">
        <p14:creationId xmlns:p14="http://schemas.microsoft.com/office/powerpoint/2010/main" val="255923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p:cTn id="33"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4"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35"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36" dur="1000"/>
                                        <p:tgtEl>
                                          <p:spTgt spid="6">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580">
                                          <p:stCondLst>
                                            <p:cond delay="0"/>
                                          </p:stCondLst>
                                        </p:cTn>
                                        <p:tgtEl>
                                          <p:spTgt spid="4"/>
                                        </p:tgtEl>
                                      </p:cBhvr>
                                    </p:animEffect>
                                    <p:anim calcmode="lin" valueType="num">
                                      <p:cBhvr>
                                        <p:cTn id="4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tgtEl>
                                      </p:cBhvr>
                                      <p:to x="100000" y="60000"/>
                                    </p:animScale>
                                    <p:animScale>
                                      <p:cBhvr>
                                        <p:cTn id="48" dur="166" decel="50000">
                                          <p:stCondLst>
                                            <p:cond delay="676"/>
                                          </p:stCondLst>
                                        </p:cTn>
                                        <p:tgtEl>
                                          <p:spTgt spid="4"/>
                                        </p:tgtEl>
                                      </p:cBhvr>
                                      <p:to x="100000" y="100000"/>
                                    </p:animScale>
                                    <p:animScale>
                                      <p:cBhvr>
                                        <p:cTn id="49" dur="26">
                                          <p:stCondLst>
                                            <p:cond delay="1312"/>
                                          </p:stCondLst>
                                        </p:cTn>
                                        <p:tgtEl>
                                          <p:spTgt spid="4"/>
                                        </p:tgtEl>
                                      </p:cBhvr>
                                      <p:to x="100000" y="80000"/>
                                    </p:animScale>
                                    <p:animScale>
                                      <p:cBhvr>
                                        <p:cTn id="50" dur="166" decel="50000">
                                          <p:stCondLst>
                                            <p:cond delay="1338"/>
                                          </p:stCondLst>
                                        </p:cTn>
                                        <p:tgtEl>
                                          <p:spTgt spid="4"/>
                                        </p:tgtEl>
                                      </p:cBhvr>
                                      <p:to x="100000" y="100000"/>
                                    </p:animScale>
                                    <p:animScale>
                                      <p:cBhvr>
                                        <p:cTn id="51" dur="26">
                                          <p:stCondLst>
                                            <p:cond delay="1642"/>
                                          </p:stCondLst>
                                        </p:cTn>
                                        <p:tgtEl>
                                          <p:spTgt spid="4"/>
                                        </p:tgtEl>
                                      </p:cBhvr>
                                      <p:to x="100000" y="90000"/>
                                    </p:animScale>
                                    <p:animScale>
                                      <p:cBhvr>
                                        <p:cTn id="52" dur="166" decel="50000">
                                          <p:stCondLst>
                                            <p:cond delay="1668"/>
                                          </p:stCondLst>
                                        </p:cTn>
                                        <p:tgtEl>
                                          <p:spTgt spid="4"/>
                                        </p:tgtEl>
                                      </p:cBhvr>
                                      <p:to x="100000" y="100000"/>
                                    </p:animScale>
                                    <p:animScale>
                                      <p:cBhvr>
                                        <p:cTn id="53" dur="26">
                                          <p:stCondLst>
                                            <p:cond delay="1808"/>
                                          </p:stCondLst>
                                        </p:cTn>
                                        <p:tgtEl>
                                          <p:spTgt spid="4"/>
                                        </p:tgtEl>
                                      </p:cBhvr>
                                      <p:to x="100000" y="95000"/>
                                    </p:animScale>
                                    <p:animScale>
                                      <p:cBhvr>
                                        <p:cTn id="54" dur="166" decel="50000">
                                          <p:stCondLst>
                                            <p:cond delay="1834"/>
                                          </p:stCondLst>
                                        </p:cTn>
                                        <p:tgtEl>
                                          <p:spTgt spid="4"/>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7">
                                            <p:txEl>
                                              <p:pRg st="0" end="0"/>
                                            </p:txEl>
                                          </p:spTgt>
                                        </p:tgtEl>
                                        <p:attrNameLst>
                                          <p:attrName>style.visibility</p:attrName>
                                        </p:attrNameLst>
                                      </p:cBhvr>
                                      <p:to>
                                        <p:strVal val="visible"/>
                                      </p:to>
                                    </p:set>
                                    <p:anim calcmode="lin" valueType="num">
                                      <p:cBhvr>
                                        <p:cTn id="59"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60"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61"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62" dur="1000"/>
                                        <p:tgtEl>
                                          <p:spTgt spid="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wipe(down)">
                                      <p:cBhvr>
                                        <p:cTn id="67" dur="580">
                                          <p:stCondLst>
                                            <p:cond delay="0"/>
                                          </p:stCondLst>
                                        </p:cTn>
                                        <p:tgtEl>
                                          <p:spTgt spid="5"/>
                                        </p:tgtEl>
                                      </p:cBhvr>
                                    </p:animEffect>
                                    <p:anim calcmode="lin" valueType="num">
                                      <p:cBhvr>
                                        <p:cTn id="6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73" dur="26">
                                          <p:stCondLst>
                                            <p:cond delay="650"/>
                                          </p:stCondLst>
                                        </p:cTn>
                                        <p:tgtEl>
                                          <p:spTgt spid="5"/>
                                        </p:tgtEl>
                                      </p:cBhvr>
                                      <p:to x="100000" y="60000"/>
                                    </p:animScale>
                                    <p:animScale>
                                      <p:cBhvr>
                                        <p:cTn id="74" dur="166" decel="50000">
                                          <p:stCondLst>
                                            <p:cond delay="676"/>
                                          </p:stCondLst>
                                        </p:cTn>
                                        <p:tgtEl>
                                          <p:spTgt spid="5"/>
                                        </p:tgtEl>
                                      </p:cBhvr>
                                      <p:to x="100000" y="100000"/>
                                    </p:animScale>
                                    <p:animScale>
                                      <p:cBhvr>
                                        <p:cTn id="75" dur="26">
                                          <p:stCondLst>
                                            <p:cond delay="1312"/>
                                          </p:stCondLst>
                                        </p:cTn>
                                        <p:tgtEl>
                                          <p:spTgt spid="5"/>
                                        </p:tgtEl>
                                      </p:cBhvr>
                                      <p:to x="100000" y="80000"/>
                                    </p:animScale>
                                    <p:animScale>
                                      <p:cBhvr>
                                        <p:cTn id="76" dur="166" decel="50000">
                                          <p:stCondLst>
                                            <p:cond delay="1338"/>
                                          </p:stCondLst>
                                        </p:cTn>
                                        <p:tgtEl>
                                          <p:spTgt spid="5"/>
                                        </p:tgtEl>
                                      </p:cBhvr>
                                      <p:to x="100000" y="100000"/>
                                    </p:animScale>
                                    <p:animScale>
                                      <p:cBhvr>
                                        <p:cTn id="77" dur="26">
                                          <p:stCondLst>
                                            <p:cond delay="1642"/>
                                          </p:stCondLst>
                                        </p:cTn>
                                        <p:tgtEl>
                                          <p:spTgt spid="5"/>
                                        </p:tgtEl>
                                      </p:cBhvr>
                                      <p:to x="100000" y="90000"/>
                                    </p:animScale>
                                    <p:animScale>
                                      <p:cBhvr>
                                        <p:cTn id="78" dur="166" decel="50000">
                                          <p:stCondLst>
                                            <p:cond delay="1668"/>
                                          </p:stCondLst>
                                        </p:cTn>
                                        <p:tgtEl>
                                          <p:spTgt spid="5"/>
                                        </p:tgtEl>
                                      </p:cBhvr>
                                      <p:to x="100000" y="100000"/>
                                    </p:animScale>
                                    <p:animScale>
                                      <p:cBhvr>
                                        <p:cTn id="79" dur="26">
                                          <p:stCondLst>
                                            <p:cond delay="1808"/>
                                          </p:stCondLst>
                                        </p:cTn>
                                        <p:tgtEl>
                                          <p:spTgt spid="5"/>
                                        </p:tgtEl>
                                      </p:cBhvr>
                                      <p:to x="100000" y="95000"/>
                                    </p:animScale>
                                    <p:animScale>
                                      <p:cBhvr>
                                        <p:cTn id="80" dur="166" decel="50000">
                                          <p:stCondLst>
                                            <p:cond delay="1834"/>
                                          </p:stCondLst>
                                        </p:cTn>
                                        <p:tgtEl>
                                          <p:spTgt spid="5"/>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nodeType="clickEffect">
                                  <p:stCondLst>
                                    <p:cond delay="0"/>
                                  </p:stCondLst>
                                  <p:childTnLst>
                                    <p:set>
                                      <p:cBhvr>
                                        <p:cTn id="84" dur="1" fill="hold">
                                          <p:stCondLst>
                                            <p:cond delay="0"/>
                                          </p:stCondLst>
                                        </p:cTn>
                                        <p:tgtEl>
                                          <p:spTgt spid="8">
                                            <p:txEl>
                                              <p:pRg st="0" end="0"/>
                                            </p:txEl>
                                          </p:spTgt>
                                        </p:tgtEl>
                                        <p:attrNameLst>
                                          <p:attrName>style.visibility</p:attrName>
                                        </p:attrNameLst>
                                      </p:cBhvr>
                                      <p:to>
                                        <p:strVal val="visible"/>
                                      </p:to>
                                    </p:set>
                                    <p:anim calcmode="lin" valueType="num">
                                      <p:cBhvr>
                                        <p:cTn id="85"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6"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87"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88"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395357" cy="347787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0323" y="3733801"/>
            <a:ext cx="5578929" cy="3231654"/>
          </a:xfrm>
          <a:prstGeom prst="rect">
            <a:avLst/>
          </a:prstGeom>
        </p:spPr>
      </p:pic>
      <p:sp>
        <p:nvSpPr>
          <p:cNvPr id="4" name="TextBox 3"/>
          <p:cNvSpPr txBox="1"/>
          <p:nvPr/>
        </p:nvSpPr>
        <p:spPr>
          <a:xfrm>
            <a:off x="6395357" y="0"/>
            <a:ext cx="2748643" cy="3477875"/>
          </a:xfrm>
          <a:prstGeom prst="rect">
            <a:avLst/>
          </a:prstGeom>
          <a:solidFill>
            <a:srgbClr val="FFFF00"/>
          </a:solidFill>
        </p:spPr>
        <p:txBody>
          <a:bodyPr wrap="square" rtlCol="0">
            <a:spAutoFit/>
          </a:bodyPr>
          <a:lstStyle/>
          <a:p>
            <a:r>
              <a:rPr lang="bn-BD" sz="4400" dirty="0" smtClean="0">
                <a:latin typeface="NikoshBAN" pitchFamily="2" charset="0"/>
                <a:cs typeface="NikoshBAN" pitchFamily="2" charset="0"/>
              </a:rPr>
              <a:t>হাচি-কাশির সময় মুখে রুমাল/টিসু ব্যবহার করবেন।</a:t>
            </a:r>
            <a:endParaRPr lang="en-US" sz="4400" dirty="0">
              <a:latin typeface="NikoshBAN" pitchFamily="2" charset="0"/>
              <a:cs typeface="NikoshBAN" pitchFamily="2" charset="0"/>
            </a:endParaRPr>
          </a:p>
        </p:txBody>
      </p:sp>
      <p:sp>
        <p:nvSpPr>
          <p:cNvPr id="5" name="TextBox 4"/>
          <p:cNvSpPr txBox="1"/>
          <p:nvPr/>
        </p:nvSpPr>
        <p:spPr>
          <a:xfrm>
            <a:off x="0" y="3733801"/>
            <a:ext cx="3550323" cy="3231654"/>
          </a:xfrm>
          <a:prstGeom prst="rect">
            <a:avLst/>
          </a:prstGeom>
          <a:solidFill>
            <a:srgbClr val="FFFF00"/>
          </a:solidFill>
        </p:spPr>
        <p:txBody>
          <a:bodyPr wrap="square" rtlCol="0">
            <a:spAutoFit/>
          </a:bodyPr>
          <a:lstStyle/>
          <a:p>
            <a:r>
              <a:rPr lang="bn-BD" sz="6000" dirty="0" smtClean="0">
                <a:latin typeface="NikoshBAN" pitchFamily="2" charset="0"/>
                <a:cs typeface="NikoshBAN" pitchFamily="2" charset="0"/>
              </a:rPr>
              <a:t>আমলকি</a:t>
            </a:r>
            <a:r>
              <a:rPr lang="bn-BD" sz="4800" dirty="0" smtClean="0">
                <a:latin typeface="NikoshBAN" pitchFamily="2" charset="0"/>
                <a:cs typeface="NikoshBAN" pitchFamily="2" charset="0"/>
              </a:rPr>
              <a:t> করোনা ভাইরাস থেকে রক্ষায় সহায়ক।</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307343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80">
                                          <p:stCondLst>
                                            <p:cond delay="0"/>
                                          </p:stCondLst>
                                        </p:cTn>
                                        <p:tgtEl>
                                          <p:spTgt spid="3"/>
                                        </p:tgtEl>
                                      </p:cBhvr>
                                    </p:animEffect>
                                    <p:anim calcmode="lin" valueType="num">
                                      <p:cBhvr>
                                        <p:cTn id="3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gtEl>
                                      </p:cBhvr>
                                      <p:to x="100000" y="60000"/>
                                    </p:animScale>
                                    <p:animScale>
                                      <p:cBhvr>
                                        <p:cTn id="40" dur="166" decel="50000">
                                          <p:stCondLst>
                                            <p:cond delay="676"/>
                                          </p:stCondLst>
                                        </p:cTn>
                                        <p:tgtEl>
                                          <p:spTgt spid="3"/>
                                        </p:tgtEl>
                                      </p:cBhvr>
                                      <p:to x="100000" y="100000"/>
                                    </p:animScale>
                                    <p:animScale>
                                      <p:cBhvr>
                                        <p:cTn id="41" dur="26">
                                          <p:stCondLst>
                                            <p:cond delay="1312"/>
                                          </p:stCondLst>
                                        </p:cTn>
                                        <p:tgtEl>
                                          <p:spTgt spid="3"/>
                                        </p:tgtEl>
                                      </p:cBhvr>
                                      <p:to x="100000" y="80000"/>
                                    </p:animScale>
                                    <p:animScale>
                                      <p:cBhvr>
                                        <p:cTn id="42" dur="166" decel="50000">
                                          <p:stCondLst>
                                            <p:cond delay="1338"/>
                                          </p:stCondLst>
                                        </p:cTn>
                                        <p:tgtEl>
                                          <p:spTgt spid="3"/>
                                        </p:tgtEl>
                                      </p:cBhvr>
                                      <p:to x="100000" y="100000"/>
                                    </p:animScale>
                                    <p:animScale>
                                      <p:cBhvr>
                                        <p:cTn id="43" dur="26">
                                          <p:stCondLst>
                                            <p:cond delay="1642"/>
                                          </p:stCondLst>
                                        </p:cTn>
                                        <p:tgtEl>
                                          <p:spTgt spid="3"/>
                                        </p:tgtEl>
                                      </p:cBhvr>
                                      <p:to x="100000" y="90000"/>
                                    </p:animScale>
                                    <p:animScale>
                                      <p:cBhvr>
                                        <p:cTn id="44" dur="166" decel="50000">
                                          <p:stCondLst>
                                            <p:cond delay="1668"/>
                                          </p:stCondLst>
                                        </p:cTn>
                                        <p:tgtEl>
                                          <p:spTgt spid="3"/>
                                        </p:tgtEl>
                                      </p:cBhvr>
                                      <p:to x="100000" y="100000"/>
                                    </p:animScale>
                                    <p:animScale>
                                      <p:cBhvr>
                                        <p:cTn id="45" dur="26">
                                          <p:stCondLst>
                                            <p:cond delay="1808"/>
                                          </p:stCondLst>
                                        </p:cTn>
                                        <p:tgtEl>
                                          <p:spTgt spid="3"/>
                                        </p:tgtEl>
                                      </p:cBhvr>
                                      <p:to x="100000" y="95000"/>
                                    </p:animScale>
                                    <p:animScale>
                                      <p:cBhvr>
                                        <p:cTn id="46" dur="166" decel="50000">
                                          <p:stCondLst>
                                            <p:cond delay="1834"/>
                                          </p:stCondLst>
                                        </p:cTn>
                                        <p:tgtEl>
                                          <p:spTgt spid="3"/>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fltVal val="0"/>
                                          </p:val>
                                        </p:tav>
                                        <p:tav tm="100000">
                                          <p:val>
                                            <p:strVal val="#ppt_w"/>
                                          </p:val>
                                        </p:tav>
                                      </p:tavLst>
                                    </p:anim>
                                    <p:anim calcmode="lin" valueType="num">
                                      <p:cBhvr>
                                        <p:cTn id="52" dur="1000" fill="hold"/>
                                        <p:tgtEl>
                                          <p:spTgt spid="5"/>
                                        </p:tgtEl>
                                        <p:attrNameLst>
                                          <p:attrName>ppt_h</p:attrName>
                                        </p:attrNameLst>
                                      </p:cBhvr>
                                      <p:tavLst>
                                        <p:tav tm="0">
                                          <p:val>
                                            <p:fltVal val="0"/>
                                          </p:val>
                                        </p:tav>
                                        <p:tav tm="100000">
                                          <p:val>
                                            <p:strVal val="#ppt_h"/>
                                          </p:val>
                                        </p:tav>
                                      </p:tavLst>
                                    </p:anim>
                                    <p:anim calcmode="lin" valueType="num">
                                      <p:cBhvr>
                                        <p:cTn id="53" dur="1000" fill="hold"/>
                                        <p:tgtEl>
                                          <p:spTgt spid="5"/>
                                        </p:tgtEl>
                                        <p:attrNameLst>
                                          <p:attrName>style.rotation</p:attrName>
                                        </p:attrNameLst>
                                      </p:cBhvr>
                                      <p:tavLst>
                                        <p:tav tm="0">
                                          <p:val>
                                            <p:fltVal val="90"/>
                                          </p:val>
                                        </p:tav>
                                        <p:tav tm="100000">
                                          <p:val>
                                            <p:fltVal val="0"/>
                                          </p:val>
                                        </p:tav>
                                      </p:tavLst>
                                    </p:anim>
                                    <p:animEffect transition="in" filter="fade">
                                      <p:cBhvr>
                                        <p:cTn id="5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3160932"/>
            <a:ext cx="4358148" cy="25712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4" y="2514600"/>
            <a:ext cx="4564059" cy="321760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0600" y="0"/>
            <a:ext cx="4343400" cy="2514600"/>
          </a:xfrm>
          <a:prstGeom prst="rect">
            <a:avLst/>
          </a:prstGeom>
        </p:spPr>
      </p:pic>
      <p:sp>
        <p:nvSpPr>
          <p:cNvPr id="6" name="TextBox 5"/>
          <p:cNvSpPr txBox="1"/>
          <p:nvPr/>
        </p:nvSpPr>
        <p:spPr>
          <a:xfrm>
            <a:off x="-1" y="0"/>
            <a:ext cx="4556685" cy="2369880"/>
          </a:xfrm>
          <a:prstGeom prst="rect">
            <a:avLst/>
          </a:prstGeom>
          <a:solidFill>
            <a:srgbClr val="FFFF00"/>
          </a:solidFill>
        </p:spPr>
        <p:txBody>
          <a:bodyPr wrap="square" rtlCol="0">
            <a:spAutoFit/>
          </a:bodyPr>
          <a:lstStyle/>
          <a:p>
            <a:r>
              <a:rPr lang="bn-BD" sz="6000" dirty="0" smtClean="0">
                <a:latin typeface="NikoshBAN" pitchFamily="2" charset="0"/>
                <a:cs typeface="NikoshBAN" pitchFamily="2" charset="0"/>
              </a:rPr>
              <a:t>চিকিৎসকদের জন্য </a:t>
            </a:r>
            <a:r>
              <a:rPr lang="bn-BD" sz="8800" dirty="0" smtClean="0">
                <a:latin typeface="NikoshBAN" pitchFamily="2" charset="0"/>
                <a:cs typeface="NikoshBAN" pitchFamily="2" charset="0"/>
              </a:rPr>
              <a:t>করণীয়ঃ</a:t>
            </a:r>
            <a:endParaRPr lang="en-US" sz="8800" dirty="0">
              <a:latin typeface="NikoshBAN" pitchFamily="2" charset="0"/>
              <a:cs typeface="NikoshBAN" pitchFamily="2" charset="0"/>
            </a:endParaRPr>
          </a:p>
        </p:txBody>
      </p:sp>
      <p:sp>
        <p:nvSpPr>
          <p:cNvPr id="7" name="TextBox 6"/>
          <p:cNvSpPr txBox="1"/>
          <p:nvPr/>
        </p:nvSpPr>
        <p:spPr>
          <a:xfrm>
            <a:off x="4800600" y="2514600"/>
            <a:ext cx="4358148" cy="646331"/>
          </a:xfrm>
          <a:prstGeom prst="rect">
            <a:avLst/>
          </a:prstGeom>
          <a:solidFill>
            <a:srgbClr val="00B0F0"/>
          </a:solidFill>
        </p:spPr>
        <p:txBody>
          <a:bodyPr wrap="square" rtlCol="0">
            <a:spAutoFit/>
          </a:bodyPr>
          <a:lstStyle/>
          <a:p>
            <a:r>
              <a:rPr lang="bn-BD" sz="3600" dirty="0" smtClean="0">
                <a:latin typeface="NikoshBAN" pitchFamily="2" charset="0"/>
                <a:cs typeface="NikoshBAN" pitchFamily="2" charset="0"/>
              </a:rPr>
              <a:t>রোগী আসা মাত্র</a:t>
            </a:r>
            <a:endParaRPr lang="en-US" sz="3600" dirty="0">
              <a:latin typeface="NikoshBAN" pitchFamily="2" charset="0"/>
              <a:cs typeface="NikoshBAN" pitchFamily="2" charset="0"/>
            </a:endParaRPr>
          </a:p>
        </p:txBody>
      </p:sp>
      <p:sp>
        <p:nvSpPr>
          <p:cNvPr id="8" name="TextBox 7"/>
          <p:cNvSpPr txBox="1"/>
          <p:nvPr/>
        </p:nvSpPr>
        <p:spPr>
          <a:xfrm>
            <a:off x="7374" y="5739581"/>
            <a:ext cx="4549311" cy="1107996"/>
          </a:xfrm>
          <a:prstGeom prst="rect">
            <a:avLst/>
          </a:prstGeom>
          <a:solidFill>
            <a:srgbClr val="00B0F0"/>
          </a:solidFill>
        </p:spPr>
        <p:txBody>
          <a:bodyPr wrap="square" rtlCol="0">
            <a:spAutoFit/>
          </a:bodyPr>
          <a:lstStyle/>
          <a:p>
            <a:pPr algn="ctr"/>
            <a:r>
              <a:rPr lang="bn-BD" sz="4800" dirty="0">
                <a:latin typeface="NikoshBAN" pitchFamily="2" charset="0"/>
                <a:cs typeface="NikoshBAN" pitchFamily="2" charset="0"/>
              </a:rPr>
              <a:t> </a:t>
            </a:r>
            <a:r>
              <a:rPr lang="bn-BD" sz="6600" dirty="0" smtClean="0">
                <a:latin typeface="NikoshBAN" pitchFamily="2" charset="0"/>
                <a:cs typeface="NikoshBAN" pitchFamily="2" charset="0"/>
              </a:rPr>
              <a:t>এভাবে </a:t>
            </a:r>
            <a:endParaRPr lang="en-US" sz="6600" dirty="0">
              <a:latin typeface="NikoshBAN" pitchFamily="2" charset="0"/>
              <a:cs typeface="NikoshBAN" pitchFamily="2" charset="0"/>
            </a:endParaRPr>
          </a:p>
        </p:txBody>
      </p:sp>
      <p:sp>
        <p:nvSpPr>
          <p:cNvPr id="9" name="TextBox 8"/>
          <p:cNvSpPr txBox="1"/>
          <p:nvPr/>
        </p:nvSpPr>
        <p:spPr>
          <a:xfrm>
            <a:off x="4800600" y="5758934"/>
            <a:ext cx="4318819" cy="1077218"/>
          </a:xfrm>
          <a:prstGeom prst="rect">
            <a:avLst/>
          </a:prstGeom>
          <a:solidFill>
            <a:srgbClr val="FFFF00"/>
          </a:solidFill>
        </p:spPr>
        <p:txBody>
          <a:bodyPr wrap="square" rtlCol="0">
            <a:spAutoFit/>
          </a:bodyPr>
          <a:lstStyle/>
          <a:p>
            <a:pPr algn="ctr"/>
            <a:r>
              <a:rPr lang="bn-BD" sz="2800" dirty="0" smtClean="0">
                <a:latin typeface="NikoshBAN" pitchFamily="2" charset="0"/>
                <a:cs typeface="NikoshBAN" pitchFamily="2" charset="0"/>
              </a:rPr>
              <a:t>চিকিৎসা দিবেন </a:t>
            </a:r>
            <a:r>
              <a:rPr lang="bn-BD" sz="4000" dirty="0" smtClean="0">
                <a:latin typeface="NikoshBAN" pitchFamily="2" charset="0"/>
                <a:cs typeface="NikoshBAN" pitchFamily="2" charset="0"/>
              </a:rPr>
              <a:t>অতি  যত্ন </a:t>
            </a:r>
            <a:r>
              <a:rPr lang="bn-BD" sz="2400" dirty="0" smtClean="0">
                <a:latin typeface="NikoshBAN" pitchFamily="2" charset="0"/>
                <a:cs typeface="NikoshBAN" pitchFamily="2" charset="0"/>
              </a:rPr>
              <a:t>সহকারে।</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170884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 calcmode="lin" valueType="num">
                                      <p:cBhvr>
                                        <p:cTn id="35" dur="1000" fill="hold"/>
                                        <p:tgtEl>
                                          <p:spTgt spid="7"/>
                                        </p:tgtEl>
                                        <p:attrNameLst>
                                          <p:attrName>style.rotation</p:attrName>
                                        </p:attrNameLst>
                                      </p:cBhvr>
                                      <p:tavLst>
                                        <p:tav tm="0">
                                          <p:val>
                                            <p:fltVal val="90"/>
                                          </p:val>
                                        </p:tav>
                                        <p:tav tm="100000">
                                          <p:val>
                                            <p:fltVal val="0"/>
                                          </p:val>
                                        </p:tav>
                                      </p:tavLst>
                                    </p:anim>
                                    <p:animEffect transition="in" filter="fade">
                                      <p:cBhvr>
                                        <p:cTn id="36" dur="1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p:cTn id="41" dur="500" fill="hold"/>
                                        <p:tgtEl>
                                          <p:spTgt spid="4"/>
                                        </p:tgtEl>
                                        <p:attrNameLst>
                                          <p:attrName>ppt_w</p:attrName>
                                        </p:attrNameLst>
                                      </p:cBhvr>
                                      <p:tavLst>
                                        <p:tav tm="0">
                                          <p:val>
                                            <p:fltVal val="0"/>
                                          </p:val>
                                        </p:tav>
                                        <p:tav tm="100000">
                                          <p:val>
                                            <p:strVal val="#ppt_w"/>
                                          </p:val>
                                        </p:tav>
                                      </p:tavLst>
                                    </p:anim>
                                    <p:anim calcmode="lin" valueType="num">
                                      <p:cBhvr>
                                        <p:cTn id="42" dur="500" fill="hold"/>
                                        <p:tgtEl>
                                          <p:spTgt spid="4"/>
                                        </p:tgtEl>
                                        <p:attrNameLst>
                                          <p:attrName>ppt_h</p:attrName>
                                        </p:attrNameLst>
                                      </p:cBhvr>
                                      <p:tavLst>
                                        <p:tav tm="0">
                                          <p:val>
                                            <p:fltVal val="0"/>
                                          </p:val>
                                        </p:tav>
                                        <p:tav tm="100000">
                                          <p:val>
                                            <p:strVal val="#ppt_h"/>
                                          </p:val>
                                        </p:tav>
                                      </p:tavLst>
                                    </p:anim>
                                    <p:animEffect transition="in" filter="fade">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580">
                                          <p:stCondLst>
                                            <p:cond delay="0"/>
                                          </p:stCondLst>
                                        </p:cTn>
                                        <p:tgtEl>
                                          <p:spTgt spid="8"/>
                                        </p:tgtEl>
                                      </p:cBhvr>
                                    </p:animEffect>
                                    <p:anim calcmode="lin" valueType="num">
                                      <p:cBhvr>
                                        <p:cTn id="4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4" dur="26">
                                          <p:stCondLst>
                                            <p:cond delay="650"/>
                                          </p:stCondLst>
                                        </p:cTn>
                                        <p:tgtEl>
                                          <p:spTgt spid="8"/>
                                        </p:tgtEl>
                                      </p:cBhvr>
                                      <p:to x="100000" y="60000"/>
                                    </p:animScale>
                                    <p:animScale>
                                      <p:cBhvr>
                                        <p:cTn id="55" dur="166" decel="50000">
                                          <p:stCondLst>
                                            <p:cond delay="676"/>
                                          </p:stCondLst>
                                        </p:cTn>
                                        <p:tgtEl>
                                          <p:spTgt spid="8"/>
                                        </p:tgtEl>
                                      </p:cBhvr>
                                      <p:to x="100000" y="100000"/>
                                    </p:animScale>
                                    <p:animScale>
                                      <p:cBhvr>
                                        <p:cTn id="56" dur="26">
                                          <p:stCondLst>
                                            <p:cond delay="1312"/>
                                          </p:stCondLst>
                                        </p:cTn>
                                        <p:tgtEl>
                                          <p:spTgt spid="8"/>
                                        </p:tgtEl>
                                      </p:cBhvr>
                                      <p:to x="100000" y="80000"/>
                                    </p:animScale>
                                    <p:animScale>
                                      <p:cBhvr>
                                        <p:cTn id="57" dur="166" decel="50000">
                                          <p:stCondLst>
                                            <p:cond delay="1338"/>
                                          </p:stCondLst>
                                        </p:cTn>
                                        <p:tgtEl>
                                          <p:spTgt spid="8"/>
                                        </p:tgtEl>
                                      </p:cBhvr>
                                      <p:to x="100000" y="100000"/>
                                    </p:animScale>
                                    <p:animScale>
                                      <p:cBhvr>
                                        <p:cTn id="58" dur="26">
                                          <p:stCondLst>
                                            <p:cond delay="1642"/>
                                          </p:stCondLst>
                                        </p:cTn>
                                        <p:tgtEl>
                                          <p:spTgt spid="8"/>
                                        </p:tgtEl>
                                      </p:cBhvr>
                                      <p:to x="100000" y="90000"/>
                                    </p:animScale>
                                    <p:animScale>
                                      <p:cBhvr>
                                        <p:cTn id="59" dur="166" decel="50000">
                                          <p:stCondLst>
                                            <p:cond delay="1668"/>
                                          </p:stCondLst>
                                        </p:cTn>
                                        <p:tgtEl>
                                          <p:spTgt spid="8"/>
                                        </p:tgtEl>
                                      </p:cBhvr>
                                      <p:to x="100000" y="100000"/>
                                    </p:animScale>
                                    <p:animScale>
                                      <p:cBhvr>
                                        <p:cTn id="60" dur="26">
                                          <p:stCondLst>
                                            <p:cond delay="1808"/>
                                          </p:stCondLst>
                                        </p:cTn>
                                        <p:tgtEl>
                                          <p:spTgt spid="8"/>
                                        </p:tgtEl>
                                      </p:cBhvr>
                                      <p:to x="100000" y="95000"/>
                                    </p:animScale>
                                    <p:animScale>
                                      <p:cBhvr>
                                        <p:cTn id="61" dur="166" decel="50000">
                                          <p:stCondLst>
                                            <p:cond delay="1834"/>
                                          </p:stCondLst>
                                        </p:cTn>
                                        <p:tgtEl>
                                          <p:spTgt spid="8"/>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nodeType="clickEffect">
                                  <p:stCondLst>
                                    <p:cond delay="0"/>
                                  </p:stCondLst>
                                  <p:childTnLst>
                                    <p:set>
                                      <p:cBhvr>
                                        <p:cTn id="65" dur="1" fill="hold">
                                          <p:stCondLst>
                                            <p:cond delay="0"/>
                                          </p:stCondLst>
                                        </p:cTn>
                                        <p:tgtEl>
                                          <p:spTgt spid="2"/>
                                        </p:tgtEl>
                                        <p:attrNameLst>
                                          <p:attrName>style.visibility</p:attrName>
                                        </p:attrNameLst>
                                      </p:cBhvr>
                                      <p:to>
                                        <p:strVal val="visible"/>
                                      </p:to>
                                    </p:set>
                                    <p:anim calcmode="lin" valueType="num">
                                      <p:cBhvr>
                                        <p:cTn id="66" dur="1000" fill="hold"/>
                                        <p:tgtEl>
                                          <p:spTgt spid="2"/>
                                        </p:tgtEl>
                                        <p:attrNameLst>
                                          <p:attrName>ppt_w</p:attrName>
                                        </p:attrNameLst>
                                      </p:cBhvr>
                                      <p:tavLst>
                                        <p:tav tm="0">
                                          <p:val>
                                            <p:fltVal val="0"/>
                                          </p:val>
                                        </p:tav>
                                        <p:tav tm="100000">
                                          <p:val>
                                            <p:strVal val="#ppt_w"/>
                                          </p:val>
                                        </p:tav>
                                      </p:tavLst>
                                    </p:anim>
                                    <p:anim calcmode="lin" valueType="num">
                                      <p:cBhvr>
                                        <p:cTn id="67" dur="1000" fill="hold"/>
                                        <p:tgtEl>
                                          <p:spTgt spid="2"/>
                                        </p:tgtEl>
                                        <p:attrNameLst>
                                          <p:attrName>ppt_h</p:attrName>
                                        </p:attrNameLst>
                                      </p:cBhvr>
                                      <p:tavLst>
                                        <p:tav tm="0">
                                          <p:val>
                                            <p:fltVal val="0"/>
                                          </p:val>
                                        </p:tav>
                                        <p:tav tm="100000">
                                          <p:val>
                                            <p:strVal val="#ppt_h"/>
                                          </p:val>
                                        </p:tav>
                                      </p:tavLst>
                                    </p:anim>
                                    <p:anim calcmode="lin" valueType="num">
                                      <p:cBhvr>
                                        <p:cTn id="68" dur="1000" fill="hold"/>
                                        <p:tgtEl>
                                          <p:spTgt spid="2"/>
                                        </p:tgtEl>
                                        <p:attrNameLst>
                                          <p:attrName>style.rotation</p:attrName>
                                        </p:attrNameLst>
                                      </p:cBhvr>
                                      <p:tavLst>
                                        <p:tav tm="0">
                                          <p:val>
                                            <p:fltVal val="90"/>
                                          </p:val>
                                        </p:tav>
                                        <p:tav tm="100000">
                                          <p:val>
                                            <p:fltVal val="0"/>
                                          </p:val>
                                        </p:tav>
                                      </p:tavLst>
                                    </p:anim>
                                    <p:animEffect transition="in" filter="fade">
                                      <p:cBhvr>
                                        <p:cTn id="69" dur="1000"/>
                                        <p:tgtEl>
                                          <p:spTgt spid="2"/>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p:cTn id="74" dur="1000" fill="hold"/>
                                        <p:tgtEl>
                                          <p:spTgt spid="9"/>
                                        </p:tgtEl>
                                        <p:attrNameLst>
                                          <p:attrName>ppt_w</p:attrName>
                                        </p:attrNameLst>
                                      </p:cBhvr>
                                      <p:tavLst>
                                        <p:tav tm="0">
                                          <p:val>
                                            <p:fltVal val="0"/>
                                          </p:val>
                                        </p:tav>
                                        <p:tav tm="100000">
                                          <p:val>
                                            <p:strVal val="#ppt_w"/>
                                          </p:val>
                                        </p:tav>
                                      </p:tavLst>
                                    </p:anim>
                                    <p:anim calcmode="lin" valueType="num">
                                      <p:cBhvr>
                                        <p:cTn id="75" dur="1000" fill="hold"/>
                                        <p:tgtEl>
                                          <p:spTgt spid="9"/>
                                        </p:tgtEl>
                                        <p:attrNameLst>
                                          <p:attrName>ppt_h</p:attrName>
                                        </p:attrNameLst>
                                      </p:cBhvr>
                                      <p:tavLst>
                                        <p:tav tm="0">
                                          <p:val>
                                            <p:fltVal val="0"/>
                                          </p:val>
                                        </p:tav>
                                        <p:tav tm="100000">
                                          <p:val>
                                            <p:strVal val="#ppt_h"/>
                                          </p:val>
                                        </p:tav>
                                      </p:tavLst>
                                    </p:anim>
                                    <p:anim calcmode="lin" valueType="num">
                                      <p:cBhvr>
                                        <p:cTn id="76" dur="1000" fill="hold"/>
                                        <p:tgtEl>
                                          <p:spTgt spid="9"/>
                                        </p:tgtEl>
                                        <p:attrNameLst>
                                          <p:attrName>style.rotation</p:attrName>
                                        </p:attrNameLst>
                                      </p:cBhvr>
                                      <p:tavLst>
                                        <p:tav tm="0">
                                          <p:val>
                                            <p:fltVal val="90"/>
                                          </p:val>
                                        </p:tav>
                                        <p:tav tm="100000">
                                          <p:val>
                                            <p:fltVal val="0"/>
                                          </p:val>
                                        </p:tav>
                                      </p:tavLst>
                                    </p:anim>
                                    <p:animEffect transition="in" filter="fade">
                                      <p:cBhvr>
                                        <p:cTn id="7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80560" cy="3200400"/>
          </a:xfrm>
          <a:prstGeom prst="rect">
            <a:avLst/>
          </a:prstGeom>
        </p:spPr>
      </p:pic>
      <p:sp>
        <p:nvSpPr>
          <p:cNvPr id="3" name="TextBox 2"/>
          <p:cNvSpPr txBox="1"/>
          <p:nvPr/>
        </p:nvSpPr>
        <p:spPr>
          <a:xfrm>
            <a:off x="4480560" y="0"/>
            <a:ext cx="4663440" cy="3416320"/>
          </a:xfrm>
          <a:prstGeom prst="rect">
            <a:avLst/>
          </a:prstGeom>
          <a:solidFill>
            <a:srgbClr val="FFFF00"/>
          </a:solidFill>
        </p:spPr>
        <p:txBody>
          <a:bodyPr wrap="square" rtlCol="0">
            <a:spAutoFit/>
          </a:bodyPr>
          <a:lstStyle/>
          <a:p>
            <a:r>
              <a:rPr lang="bn-BD" sz="5400" dirty="0" smtClean="0">
                <a:latin typeface="NikoshBAN" pitchFamily="2" charset="0"/>
                <a:cs typeface="NikoshBAN" pitchFamily="2" charset="0"/>
              </a:rPr>
              <a:t>করোনা ভাইরাস হলে জরুরি ভাবে যোগাযোগের জন্য হট নাম্বার</a:t>
            </a:r>
            <a:endParaRPr lang="en-US" sz="5400" dirty="0">
              <a:latin typeface="NikoshBAN" pitchFamily="2" charset="0"/>
              <a:cs typeface="NikoshBAN"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0560" y="3200400"/>
            <a:ext cx="4663440" cy="365760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168444"/>
            <a:ext cx="4480560" cy="3689555"/>
          </a:xfrm>
          <a:prstGeom prst="rect">
            <a:avLst/>
          </a:prstGeom>
        </p:spPr>
      </p:pic>
    </p:spTree>
    <p:extLst>
      <p:ext uri="{BB962C8B-B14F-4D97-AF65-F5344CB8AC3E}">
        <p14:creationId xmlns:p14="http://schemas.microsoft.com/office/powerpoint/2010/main" val="28831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heel(1)">
                                      <p:cBhvr>
                                        <p:cTn id="33" dur="2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heel(1)">
                                      <p:cBhvr>
                                        <p:cTn id="3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1373" y="0"/>
            <a:ext cx="6350001" cy="3810000"/>
          </a:xfrm>
          <a:prstGeom prst="rect">
            <a:avLst/>
          </a:prstGeom>
        </p:spPr>
      </p:pic>
      <p:sp>
        <p:nvSpPr>
          <p:cNvPr id="3" name="TextBox 2"/>
          <p:cNvSpPr txBox="1"/>
          <p:nvPr/>
        </p:nvSpPr>
        <p:spPr>
          <a:xfrm>
            <a:off x="0" y="0"/>
            <a:ext cx="2667000" cy="3816429"/>
          </a:xfrm>
          <a:prstGeom prst="rect">
            <a:avLst/>
          </a:prstGeom>
          <a:blipFill>
            <a:blip r:embed="rId3"/>
            <a:tile tx="0" ty="0" sx="100000" sy="100000" flip="none" algn="tl"/>
          </a:blipFill>
        </p:spPr>
        <p:txBody>
          <a:bodyPr wrap="square" rtlCol="0">
            <a:spAutoFit/>
          </a:bodyPr>
          <a:lstStyle/>
          <a:p>
            <a:r>
              <a:rPr lang="bn-BD" sz="6600" dirty="0" smtClean="0">
                <a:latin typeface="NikoshBAN" pitchFamily="2" charset="0"/>
                <a:cs typeface="NikoshBAN" pitchFamily="2" charset="0"/>
              </a:rPr>
              <a:t>মূল্যায়ন</a:t>
            </a:r>
          </a:p>
          <a:p>
            <a:r>
              <a:rPr lang="bn-BD" sz="8800" dirty="0" smtClean="0">
                <a:latin typeface="NikoshBAN" pitchFamily="2" charset="0"/>
                <a:cs typeface="NikoshBAN" pitchFamily="2" charset="0"/>
              </a:rPr>
              <a:t>দলীয় কাজ</a:t>
            </a:r>
            <a:endParaRPr lang="en-US" sz="8800" dirty="0">
              <a:latin typeface="NikoshBAN" pitchFamily="2" charset="0"/>
              <a:cs typeface="NikoshBAN" pitchFamily="2" charset="0"/>
            </a:endParaRPr>
          </a:p>
        </p:txBody>
      </p:sp>
      <p:sp>
        <p:nvSpPr>
          <p:cNvPr id="4" name="TextBox 3"/>
          <p:cNvSpPr txBox="1"/>
          <p:nvPr/>
        </p:nvSpPr>
        <p:spPr>
          <a:xfrm>
            <a:off x="1" y="3868994"/>
            <a:ext cx="2667000" cy="2923877"/>
          </a:xfrm>
          <a:prstGeom prst="rect">
            <a:avLst/>
          </a:prstGeom>
          <a:solidFill>
            <a:srgbClr val="FFFF00"/>
          </a:solidFill>
        </p:spPr>
        <p:txBody>
          <a:bodyPr wrap="square" rtlCol="0">
            <a:spAutoFit/>
          </a:bodyPr>
          <a:lstStyle/>
          <a:p>
            <a:r>
              <a:rPr lang="bn-BD" sz="3600" dirty="0" smtClean="0">
                <a:latin typeface="NikoshBAN" pitchFamily="2" charset="0"/>
                <a:cs typeface="NikoshBAN" pitchFamily="2" charset="0"/>
              </a:rPr>
              <a:t>করোনা ভাইরাসের লক্ষণ ও করণীয় সম্পর্কে </a:t>
            </a:r>
            <a:r>
              <a:rPr lang="bn-BD" sz="4000" dirty="0" smtClean="0">
                <a:latin typeface="NikoshBAN" pitchFamily="2" charset="0"/>
                <a:cs typeface="NikoshBAN" pitchFamily="2" charset="0"/>
              </a:rPr>
              <a:t>দশটি</a:t>
            </a:r>
            <a:r>
              <a:rPr lang="bn-BD" sz="3600" dirty="0" smtClean="0">
                <a:latin typeface="NikoshBAN" pitchFamily="2" charset="0"/>
                <a:cs typeface="NikoshBAN" pitchFamily="2" charset="0"/>
              </a:rPr>
              <a:t> বাক্য লিখ।</a:t>
            </a:r>
            <a:endParaRPr lang="en-US" sz="3600" dirty="0">
              <a:latin typeface="NikoshBAN" pitchFamily="2" charset="0"/>
              <a:cs typeface="NikoshBAN" pitchFamily="2"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1373" y="3868994"/>
            <a:ext cx="4636176" cy="2923877"/>
          </a:xfrm>
          <a:prstGeom prst="rect">
            <a:avLst/>
          </a:prstGeom>
        </p:spPr>
      </p:pic>
      <p:sp>
        <p:nvSpPr>
          <p:cNvPr id="6" name="TextBox 5"/>
          <p:cNvSpPr txBox="1"/>
          <p:nvPr/>
        </p:nvSpPr>
        <p:spPr>
          <a:xfrm>
            <a:off x="7543800" y="3930548"/>
            <a:ext cx="1607574" cy="2800767"/>
          </a:xfrm>
          <a:prstGeom prst="rect">
            <a:avLst/>
          </a:prstGeom>
          <a:solidFill>
            <a:srgbClr val="00B0F0"/>
          </a:solidFill>
        </p:spPr>
        <p:txBody>
          <a:bodyPr wrap="square" rtlCol="0">
            <a:spAutoFit/>
          </a:bodyPr>
          <a:lstStyle/>
          <a:p>
            <a:r>
              <a:rPr lang="bn-BD" sz="8800" dirty="0" smtClean="0">
                <a:latin typeface="NikoshBAN" pitchFamily="2" charset="0"/>
                <a:cs typeface="NikoshBAN" pitchFamily="2" charset="0"/>
              </a:rPr>
              <a:t>ধন্যবাদ</a:t>
            </a:r>
            <a:endParaRPr lang="en-US" sz="8800" dirty="0">
              <a:latin typeface="NikoshBAN" pitchFamily="2" charset="0"/>
              <a:cs typeface="NikoshBAN" pitchFamily="2" charset="0"/>
            </a:endParaRPr>
          </a:p>
        </p:txBody>
      </p:sp>
    </p:spTree>
    <p:extLst>
      <p:ext uri="{BB962C8B-B14F-4D97-AF65-F5344CB8AC3E}">
        <p14:creationId xmlns:p14="http://schemas.microsoft.com/office/powerpoint/2010/main" val="369533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anim calcmode="lin" valueType="num">
                                      <p:cBhvr>
                                        <p:cTn id="26" dur="2000" fill="hold"/>
                                        <p:tgtEl>
                                          <p:spTgt spid="3"/>
                                        </p:tgtEl>
                                        <p:attrNameLst>
                                          <p:attrName>ppt_w</p:attrName>
                                        </p:attrNameLst>
                                      </p:cBhvr>
                                      <p:tavLst>
                                        <p:tav tm="0" fmla="#ppt_w*sin(2.5*pi*$)">
                                          <p:val>
                                            <p:fltVal val="0"/>
                                          </p:val>
                                        </p:tav>
                                        <p:tav tm="100000">
                                          <p:val>
                                            <p:fltVal val="1"/>
                                          </p:val>
                                        </p:tav>
                                      </p:tavLst>
                                    </p:anim>
                                    <p:anim calcmode="lin" valueType="num">
                                      <p:cBhvr>
                                        <p:cTn id="27"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heel(1)">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80">
                                          <p:stCondLst>
                                            <p:cond delay="0"/>
                                          </p:stCondLst>
                                        </p:cTn>
                                        <p:tgtEl>
                                          <p:spTgt spid="5"/>
                                        </p:tgtEl>
                                      </p:cBhvr>
                                    </p:animEffect>
                                    <p:anim calcmode="lin" valueType="num">
                                      <p:cBhvr>
                                        <p:cTn id="3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3" dur="26">
                                          <p:stCondLst>
                                            <p:cond delay="650"/>
                                          </p:stCondLst>
                                        </p:cTn>
                                        <p:tgtEl>
                                          <p:spTgt spid="5"/>
                                        </p:tgtEl>
                                      </p:cBhvr>
                                      <p:to x="100000" y="60000"/>
                                    </p:animScale>
                                    <p:animScale>
                                      <p:cBhvr>
                                        <p:cTn id="44" dur="166" decel="50000">
                                          <p:stCondLst>
                                            <p:cond delay="676"/>
                                          </p:stCondLst>
                                        </p:cTn>
                                        <p:tgtEl>
                                          <p:spTgt spid="5"/>
                                        </p:tgtEl>
                                      </p:cBhvr>
                                      <p:to x="100000" y="100000"/>
                                    </p:animScale>
                                    <p:animScale>
                                      <p:cBhvr>
                                        <p:cTn id="45" dur="26">
                                          <p:stCondLst>
                                            <p:cond delay="1312"/>
                                          </p:stCondLst>
                                        </p:cTn>
                                        <p:tgtEl>
                                          <p:spTgt spid="5"/>
                                        </p:tgtEl>
                                      </p:cBhvr>
                                      <p:to x="100000" y="80000"/>
                                    </p:animScale>
                                    <p:animScale>
                                      <p:cBhvr>
                                        <p:cTn id="46" dur="166" decel="50000">
                                          <p:stCondLst>
                                            <p:cond delay="1338"/>
                                          </p:stCondLst>
                                        </p:cTn>
                                        <p:tgtEl>
                                          <p:spTgt spid="5"/>
                                        </p:tgtEl>
                                      </p:cBhvr>
                                      <p:to x="100000" y="100000"/>
                                    </p:animScale>
                                    <p:animScale>
                                      <p:cBhvr>
                                        <p:cTn id="47" dur="26">
                                          <p:stCondLst>
                                            <p:cond delay="1642"/>
                                          </p:stCondLst>
                                        </p:cTn>
                                        <p:tgtEl>
                                          <p:spTgt spid="5"/>
                                        </p:tgtEl>
                                      </p:cBhvr>
                                      <p:to x="100000" y="90000"/>
                                    </p:animScale>
                                    <p:animScale>
                                      <p:cBhvr>
                                        <p:cTn id="48" dur="166" decel="50000">
                                          <p:stCondLst>
                                            <p:cond delay="1668"/>
                                          </p:stCondLst>
                                        </p:cTn>
                                        <p:tgtEl>
                                          <p:spTgt spid="5"/>
                                        </p:tgtEl>
                                      </p:cBhvr>
                                      <p:to x="100000" y="100000"/>
                                    </p:animScale>
                                    <p:animScale>
                                      <p:cBhvr>
                                        <p:cTn id="49" dur="26">
                                          <p:stCondLst>
                                            <p:cond delay="1808"/>
                                          </p:stCondLst>
                                        </p:cTn>
                                        <p:tgtEl>
                                          <p:spTgt spid="5"/>
                                        </p:tgtEl>
                                      </p:cBhvr>
                                      <p:to x="100000" y="95000"/>
                                    </p:animScale>
                                    <p:animScale>
                                      <p:cBhvr>
                                        <p:cTn id="50" dur="166" decel="50000">
                                          <p:stCondLst>
                                            <p:cond delay="1834"/>
                                          </p:stCondLst>
                                        </p:cTn>
                                        <p:tgtEl>
                                          <p:spTgt spid="5"/>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1000" fill="hold"/>
                                        <p:tgtEl>
                                          <p:spTgt spid="6"/>
                                        </p:tgtEl>
                                        <p:attrNameLst>
                                          <p:attrName>ppt_w</p:attrName>
                                        </p:attrNameLst>
                                      </p:cBhvr>
                                      <p:tavLst>
                                        <p:tav tm="0">
                                          <p:val>
                                            <p:fltVal val="0"/>
                                          </p:val>
                                        </p:tav>
                                        <p:tav tm="100000">
                                          <p:val>
                                            <p:strVal val="#ppt_w"/>
                                          </p:val>
                                        </p:tav>
                                      </p:tavLst>
                                    </p:anim>
                                    <p:anim calcmode="lin" valueType="num">
                                      <p:cBhvr>
                                        <p:cTn id="56" dur="1000" fill="hold"/>
                                        <p:tgtEl>
                                          <p:spTgt spid="6"/>
                                        </p:tgtEl>
                                        <p:attrNameLst>
                                          <p:attrName>ppt_h</p:attrName>
                                        </p:attrNameLst>
                                      </p:cBhvr>
                                      <p:tavLst>
                                        <p:tav tm="0">
                                          <p:val>
                                            <p:fltVal val="0"/>
                                          </p:val>
                                        </p:tav>
                                        <p:tav tm="100000">
                                          <p:val>
                                            <p:strVal val="#ppt_h"/>
                                          </p:val>
                                        </p:tav>
                                      </p:tavLst>
                                    </p:anim>
                                    <p:anim calcmode="lin" valueType="num">
                                      <p:cBhvr>
                                        <p:cTn id="57" dur="1000" fill="hold"/>
                                        <p:tgtEl>
                                          <p:spTgt spid="6"/>
                                        </p:tgtEl>
                                        <p:attrNameLst>
                                          <p:attrName>style.rotation</p:attrName>
                                        </p:attrNameLst>
                                      </p:cBhvr>
                                      <p:tavLst>
                                        <p:tav tm="0">
                                          <p:val>
                                            <p:fltVal val="90"/>
                                          </p:val>
                                        </p:tav>
                                        <p:tav tm="100000">
                                          <p:val>
                                            <p:fltVal val="0"/>
                                          </p:val>
                                        </p:tav>
                                      </p:tavLst>
                                    </p:anim>
                                    <p:animEffect transition="in" filter="fade">
                                      <p:cBhvr>
                                        <p:cTn id="5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648200"/>
          </a:xfrm>
          <a:prstGeom prst="rect">
            <a:avLst/>
          </a:prstGeom>
        </p:spPr>
      </p:pic>
      <p:sp>
        <p:nvSpPr>
          <p:cNvPr id="3" name="TextBox 2"/>
          <p:cNvSpPr txBox="1"/>
          <p:nvPr/>
        </p:nvSpPr>
        <p:spPr>
          <a:xfrm>
            <a:off x="0" y="3430665"/>
            <a:ext cx="9144000" cy="1200329"/>
          </a:xfrm>
          <a:prstGeom prst="rect">
            <a:avLst/>
          </a:prstGeom>
          <a:noFill/>
        </p:spPr>
        <p:txBody>
          <a:bodyPr wrap="square" rtlCol="0">
            <a:spAutoFit/>
          </a:bodyPr>
          <a:lstStyle/>
          <a:p>
            <a:pPr algn="ctr"/>
            <a:r>
              <a:rPr lang="bn-BD" sz="7200" dirty="0" smtClean="0">
                <a:solidFill>
                  <a:srgbClr val="FF0000"/>
                </a:solidFill>
                <a:latin typeface="NikoshBAN" pitchFamily="2" charset="0"/>
                <a:cs typeface="NikoshBAN" pitchFamily="2" charset="0"/>
              </a:rPr>
              <a:t>           বাড়ির কাজ</a:t>
            </a:r>
            <a:endParaRPr lang="en-US" sz="7200" dirty="0">
              <a:solidFill>
                <a:srgbClr val="FF0000"/>
              </a:solidFill>
              <a:latin typeface="NikoshBAN" pitchFamily="2" charset="0"/>
              <a:cs typeface="NikoshBAN" pitchFamily="2" charset="0"/>
            </a:endParaRPr>
          </a:p>
        </p:txBody>
      </p:sp>
      <p:sp>
        <p:nvSpPr>
          <p:cNvPr id="4" name="TextBox 3"/>
          <p:cNvSpPr txBox="1"/>
          <p:nvPr/>
        </p:nvSpPr>
        <p:spPr>
          <a:xfrm>
            <a:off x="-29497" y="4630994"/>
            <a:ext cx="9144000" cy="2185214"/>
          </a:xfrm>
          <a:prstGeom prst="rect">
            <a:avLst/>
          </a:prstGeom>
          <a:blipFill>
            <a:blip r:embed="rId3"/>
            <a:tile tx="0" ty="0" sx="100000" sy="100000" flip="none" algn="tl"/>
          </a:blipFill>
        </p:spPr>
        <p:txBody>
          <a:bodyPr wrap="square" rtlCol="0">
            <a:spAutoFit/>
          </a:bodyPr>
          <a:lstStyle/>
          <a:p>
            <a:pPr algn="ctr"/>
            <a:r>
              <a:rPr lang="bn-BD" sz="4400" dirty="0" smtClean="0">
                <a:latin typeface="NikoshBAN" pitchFamily="2" charset="0"/>
                <a:cs typeface="NikoshBAN" pitchFamily="2" charset="0"/>
              </a:rPr>
              <a:t>                   </a:t>
            </a:r>
            <a:r>
              <a:rPr lang="bn-BD" sz="4800" dirty="0" smtClean="0">
                <a:latin typeface="NikoshBAN" pitchFamily="2" charset="0"/>
                <a:cs typeface="NikoshBAN" pitchFamily="2" charset="0"/>
              </a:rPr>
              <a:t>করোনা ভাইরাস </a:t>
            </a:r>
            <a:r>
              <a:rPr lang="bn-BD" sz="4400" dirty="0" smtClean="0">
                <a:latin typeface="NikoshBAN" pitchFamily="2" charset="0"/>
                <a:cs typeface="NikoshBAN" pitchFamily="2" charset="0"/>
              </a:rPr>
              <a:t>থেকে রক্ষা পাওয়ার জন্য তুমি/তোমাদের পরিবারের সদস্যদের করণীয় সম্পর্কে দশটি বাক্য লিখে আনবে।</a:t>
            </a:r>
            <a:endParaRPr lang="en-US" sz="4400" dirty="0">
              <a:latin typeface="NikoshBAN" pitchFamily="2" charset="0"/>
              <a:cs typeface="NikoshBAN" pitchFamily="2"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97" y="3814762"/>
            <a:ext cx="2924175" cy="1666875"/>
          </a:xfrm>
          <a:prstGeom prst="rect">
            <a:avLst/>
          </a:prstGeom>
        </p:spPr>
      </p:pic>
    </p:spTree>
    <p:extLst>
      <p:ext uri="{BB962C8B-B14F-4D97-AF65-F5344CB8AC3E}">
        <p14:creationId xmlns:p14="http://schemas.microsoft.com/office/powerpoint/2010/main" val="256492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2000"/>
                                        <p:tgtEl>
                                          <p:spTgt spid="5"/>
                                        </p:tgtEl>
                                      </p:cBhvr>
                                    </p:animEffect>
                                    <p:anim calcmode="lin" valueType="num">
                                      <p:cBhvr>
                                        <p:cTn id="34" dur="2000" fill="hold"/>
                                        <p:tgtEl>
                                          <p:spTgt spid="5"/>
                                        </p:tgtEl>
                                        <p:attrNameLst>
                                          <p:attrName>ppt_w</p:attrName>
                                        </p:attrNameLst>
                                      </p:cBhvr>
                                      <p:tavLst>
                                        <p:tav tm="0" fmla="#ppt_w*sin(2.5*pi*$)">
                                          <p:val>
                                            <p:fltVal val="0"/>
                                          </p:val>
                                        </p:tav>
                                        <p:tav tm="100000">
                                          <p:val>
                                            <p:fltVal val="1"/>
                                          </p:val>
                                        </p:tav>
                                      </p:tavLst>
                                    </p:anim>
                                    <p:anim calcmode="lin" valueType="num">
                                      <p:cBhvr>
                                        <p:cTn id="35"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circle(in)">
                                      <p:cBhvr>
                                        <p:cTn id="4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508653"/>
          </a:xfrm>
          <a:prstGeom prst="rect">
            <a:avLst/>
          </a:prstGeom>
          <a:blipFill>
            <a:blip r:embed="rId2"/>
            <a:tile tx="0" ty="0" sx="100000" sy="100000" flip="none" algn="tl"/>
          </a:blipFill>
        </p:spPr>
        <p:txBody>
          <a:bodyPr wrap="square" rtlCol="0">
            <a:spAutoFit/>
          </a:bodyPr>
          <a:lstStyle/>
          <a:p>
            <a:pPr algn="ctr"/>
            <a:r>
              <a:rPr lang="bn-BD" sz="8000" dirty="0" smtClean="0">
                <a:latin typeface="NikoshBAN" pitchFamily="2" charset="0"/>
                <a:cs typeface="NikoshBAN" pitchFamily="2" charset="0"/>
              </a:rPr>
              <a:t>আজ আর নয়</a:t>
            </a:r>
          </a:p>
          <a:p>
            <a:r>
              <a:rPr lang="bn-BD" sz="5400" dirty="0" smtClean="0">
                <a:latin typeface="NikoshBAN" pitchFamily="2" charset="0"/>
                <a:cs typeface="NikoshBAN" pitchFamily="2" charset="0"/>
              </a:rPr>
              <a:t>আগামী ক্লাসের প্রতিক্ষায়</a:t>
            </a:r>
          </a:p>
          <a:p>
            <a:pPr algn="ctr"/>
            <a:r>
              <a:rPr lang="bn-BD" sz="8800" dirty="0" smtClean="0">
                <a:latin typeface="NikoshBAN" pitchFamily="2" charset="0"/>
                <a:cs typeface="NikoshBAN" pitchFamily="2" charset="0"/>
              </a:rPr>
              <a:t>আল্লাহ্‌ হাফেজ</a:t>
            </a:r>
            <a:endParaRPr lang="en-US" sz="8800" dirty="0">
              <a:latin typeface="NikoshBAN" pitchFamily="2" charset="0"/>
              <a:cs typeface="NikoshBAN"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9374" y="3508653"/>
            <a:ext cx="4596581" cy="243494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48" y="3511110"/>
            <a:ext cx="4481052" cy="2432489"/>
          </a:xfrm>
          <a:prstGeom prst="rect">
            <a:avLst/>
          </a:prstGeom>
        </p:spPr>
      </p:pic>
      <p:sp>
        <p:nvSpPr>
          <p:cNvPr id="5" name="TextBox 4"/>
          <p:cNvSpPr txBox="1"/>
          <p:nvPr/>
        </p:nvSpPr>
        <p:spPr>
          <a:xfrm>
            <a:off x="14748" y="5975468"/>
            <a:ext cx="9129252" cy="830997"/>
          </a:xfrm>
          <a:prstGeom prst="rect">
            <a:avLst/>
          </a:prstGeom>
          <a:solidFill>
            <a:srgbClr val="FFFF00"/>
          </a:solidFill>
        </p:spPr>
        <p:txBody>
          <a:bodyPr wrap="square" rtlCol="0">
            <a:spAutoFit/>
          </a:bodyPr>
          <a:lstStyle/>
          <a:p>
            <a:pPr algn="ctr"/>
            <a:r>
              <a:rPr lang="bn-BD" sz="4800" dirty="0" smtClean="0">
                <a:latin typeface="NikoshBAN" pitchFamily="2" charset="0"/>
                <a:cs typeface="NikoshBAN" pitchFamily="2" charset="0"/>
              </a:rPr>
              <a:t>আল্লাহ্‌ সবাইকে সহি সালামতে রাখুন। আমীন</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2737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ppt_w</p:attrName>
                                        </p:attrNameLst>
                                      </p:cBhvr>
                                      <p:tavLst>
                                        <p:tav tm="0">
                                          <p:val>
                                            <p:fltVal val="0"/>
                                          </p:val>
                                        </p:tav>
                                        <p:tav tm="100000">
                                          <p:val>
                                            <p:strVal val="#ppt_w"/>
                                          </p:val>
                                        </p:tav>
                                      </p:tavLst>
                                    </p:anim>
                                    <p:anim calcmode="lin" valueType="num">
                                      <p:cBhvr>
                                        <p:cTn id="44" dur="1000" fill="hold"/>
                                        <p:tgtEl>
                                          <p:spTgt spid="5"/>
                                        </p:tgtEl>
                                        <p:attrNameLst>
                                          <p:attrName>ppt_h</p:attrName>
                                        </p:attrNameLst>
                                      </p:cBhvr>
                                      <p:tavLst>
                                        <p:tav tm="0">
                                          <p:val>
                                            <p:fltVal val="0"/>
                                          </p:val>
                                        </p:tav>
                                        <p:tav tm="100000">
                                          <p:val>
                                            <p:strVal val="#ppt_h"/>
                                          </p:val>
                                        </p:tav>
                                      </p:tavLst>
                                    </p:anim>
                                    <p:anim calcmode="lin" valueType="num">
                                      <p:cBhvr>
                                        <p:cTn id="45" dur="1000" fill="hold"/>
                                        <p:tgtEl>
                                          <p:spTgt spid="5"/>
                                        </p:tgtEl>
                                        <p:attrNameLst>
                                          <p:attrName>style.rotation</p:attrName>
                                        </p:attrNameLst>
                                      </p:cBhvr>
                                      <p:tavLst>
                                        <p:tav tm="0">
                                          <p:val>
                                            <p:fltVal val="90"/>
                                          </p:val>
                                        </p:tav>
                                        <p:tav tm="100000">
                                          <p:val>
                                            <p:fltVal val="0"/>
                                          </p:val>
                                        </p:tav>
                                      </p:tavLst>
                                    </p:anim>
                                    <p:animEffect transition="in" filter="fade">
                                      <p:cBhvr>
                                        <p:cTn id="46" dur="10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ipe(down)">
                                      <p:cBhvr>
                                        <p:cTn id="51" dur="580">
                                          <p:stCondLst>
                                            <p:cond delay="0"/>
                                          </p:stCondLst>
                                        </p:cTn>
                                        <p:tgtEl>
                                          <p:spTgt spid="2"/>
                                        </p:tgtEl>
                                      </p:cBhvr>
                                    </p:animEffect>
                                    <p:anim calcmode="lin" valueType="num">
                                      <p:cBhvr>
                                        <p:cTn id="5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57" dur="26">
                                          <p:stCondLst>
                                            <p:cond delay="650"/>
                                          </p:stCondLst>
                                        </p:cTn>
                                        <p:tgtEl>
                                          <p:spTgt spid="2"/>
                                        </p:tgtEl>
                                      </p:cBhvr>
                                      <p:to x="100000" y="60000"/>
                                    </p:animScale>
                                    <p:animScale>
                                      <p:cBhvr>
                                        <p:cTn id="58" dur="166" decel="50000">
                                          <p:stCondLst>
                                            <p:cond delay="676"/>
                                          </p:stCondLst>
                                        </p:cTn>
                                        <p:tgtEl>
                                          <p:spTgt spid="2"/>
                                        </p:tgtEl>
                                      </p:cBhvr>
                                      <p:to x="100000" y="100000"/>
                                    </p:animScale>
                                    <p:animScale>
                                      <p:cBhvr>
                                        <p:cTn id="59" dur="26">
                                          <p:stCondLst>
                                            <p:cond delay="1312"/>
                                          </p:stCondLst>
                                        </p:cTn>
                                        <p:tgtEl>
                                          <p:spTgt spid="2"/>
                                        </p:tgtEl>
                                      </p:cBhvr>
                                      <p:to x="100000" y="80000"/>
                                    </p:animScale>
                                    <p:animScale>
                                      <p:cBhvr>
                                        <p:cTn id="60" dur="166" decel="50000">
                                          <p:stCondLst>
                                            <p:cond delay="1338"/>
                                          </p:stCondLst>
                                        </p:cTn>
                                        <p:tgtEl>
                                          <p:spTgt spid="2"/>
                                        </p:tgtEl>
                                      </p:cBhvr>
                                      <p:to x="100000" y="100000"/>
                                    </p:animScale>
                                    <p:animScale>
                                      <p:cBhvr>
                                        <p:cTn id="61" dur="26">
                                          <p:stCondLst>
                                            <p:cond delay="1642"/>
                                          </p:stCondLst>
                                        </p:cTn>
                                        <p:tgtEl>
                                          <p:spTgt spid="2"/>
                                        </p:tgtEl>
                                      </p:cBhvr>
                                      <p:to x="100000" y="90000"/>
                                    </p:animScale>
                                    <p:animScale>
                                      <p:cBhvr>
                                        <p:cTn id="62" dur="166" decel="50000">
                                          <p:stCondLst>
                                            <p:cond delay="1668"/>
                                          </p:stCondLst>
                                        </p:cTn>
                                        <p:tgtEl>
                                          <p:spTgt spid="2"/>
                                        </p:tgtEl>
                                      </p:cBhvr>
                                      <p:to x="100000" y="100000"/>
                                    </p:animScale>
                                    <p:animScale>
                                      <p:cBhvr>
                                        <p:cTn id="63" dur="26">
                                          <p:stCondLst>
                                            <p:cond delay="1808"/>
                                          </p:stCondLst>
                                        </p:cTn>
                                        <p:tgtEl>
                                          <p:spTgt spid="2"/>
                                        </p:tgtEl>
                                      </p:cBhvr>
                                      <p:to x="100000" y="95000"/>
                                    </p:animScale>
                                    <p:animScale>
                                      <p:cBhvr>
                                        <p:cTn id="6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a:xfrm>
            <a:off x="0" y="0"/>
            <a:ext cx="9144000" cy="1143000"/>
          </a:xfrm>
          <a:prstGeom prst="rect">
            <a:avLst/>
          </a:prstGeom>
          <a:blipFill>
            <a:blip r:embed="rId2"/>
            <a:tile tx="0" ty="0" sx="100000" sy="100000" flip="none" algn="tl"/>
          </a:blip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6600" dirty="0" smtClean="0">
                <a:solidFill>
                  <a:srgbClr val="C00000"/>
                </a:solidFill>
                <a:latin typeface="NikoshBAN" pitchFamily="2" charset="0"/>
                <a:cs typeface="NikoshBAN" pitchFamily="2" charset="0"/>
              </a:rPr>
              <a:t>পরিচিতি</a:t>
            </a:r>
            <a:endParaRPr lang="en-US" sz="6600" dirty="0">
              <a:solidFill>
                <a:srgbClr val="C00000"/>
              </a:solidFill>
              <a:latin typeface="NikoshBAN" pitchFamily="2" charset="0"/>
              <a:cs typeface="NikoshBAN" pitchFamily="2" charset="0"/>
            </a:endParaRPr>
          </a:p>
        </p:txBody>
      </p:sp>
      <p:sp>
        <p:nvSpPr>
          <p:cNvPr id="3" name="Text Placeholder 2"/>
          <p:cNvSpPr txBox="1">
            <a:spLocks/>
          </p:cNvSpPr>
          <p:nvPr/>
        </p:nvSpPr>
        <p:spPr>
          <a:xfrm>
            <a:off x="152400" y="1358387"/>
            <a:ext cx="4344988" cy="63976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bn-BD" sz="3600" dirty="0" smtClean="0">
                <a:latin typeface="NikoshBAN" pitchFamily="2" charset="0"/>
                <a:cs typeface="NikoshBAN" pitchFamily="2" charset="0"/>
              </a:rPr>
              <a:t>শিক্ষক পরিচিতি</a:t>
            </a:r>
            <a:endParaRPr lang="en-US" sz="3600" dirty="0">
              <a:latin typeface="NikoshBAN" pitchFamily="2" charset="0"/>
              <a:cs typeface="NikoshBAN" pitchFamily="2" charset="0"/>
            </a:endParaRPr>
          </a:p>
        </p:txBody>
      </p:sp>
      <p:sp>
        <p:nvSpPr>
          <p:cNvPr id="4" name="Content Placeholder 3"/>
          <p:cNvSpPr txBox="1">
            <a:spLocks/>
          </p:cNvSpPr>
          <p:nvPr/>
        </p:nvSpPr>
        <p:spPr>
          <a:xfrm>
            <a:off x="152400" y="2093246"/>
            <a:ext cx="4419600" cy="4530725"/>
          </a:xfrm>
          <a:prstGeom prst="rect">
            <a:avLst/>
          </a:prstGeom>
          <a:blipFill>
            <a:blip r:embed="rId3"/>
            <a:tile tx="0" ty="0" sx="100000" sy="100000" flip="none" algn="tl"/>
          </a:blip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bn-BD" dirty="0" smtClean="0">
                <a:latin typeface="NikoshBAN" pitchFamily="2" charset="0"/>
                <a:cs typeface="NikoshBAN" pitchFamily="2" charset="0"/>
              </a:rPr>
              <a:t>মোঃ হুমায়ন কবির</a:t>
            </a:r>
          </a:p>
          <a:p>
            <a:pPr marL="0" indent="0">
              <a:buFont typeface="Arial" pitchFamily="34" charset="0"/>
              <a:buNone/>
            </a:pPr>
            <a:r>
              <a:rPr lang="bn-BD" dirty="0" smtClean="0">
                <a:latin typeface="NikoshBAN" pitchFamily="2" charset="0"/>
                <a:cs typeface="NikoshBAN" pitchFamily="2" charset="0"/>
              </a:rPr>
              <a:t>সহকারি শিক্ষক</a:t>
            </a:r>
          </a:p>
          <a:p>
            <a:pPr marL="0" indent="0">
              <a:buFont typeface="Arial" pitchFamily="34" charset="0"/>
              <a:buNone/>
            </a:pPr>
            <a:r>
              <a:rPr lang="bn-BD" sz="2800" dirty="0" smtClean="0">
                <a:latin typeface="NikoshBAN" pitchFamily="2" charset="0"/>
                <a:cs typeface="NikoshBAN" pitchFamily="2" charset="0"/>
              </a:rPr>
              <a:t>শ্রীফলতলা মাধ্যমিক বালিকা বিদ্যালয়</a:t>
            </a:r>
          </a:p>
          <a:p>
            <a:pPr marL="0" indent="0">
              <a:buFont typeface="Arial" pitchFamily="34" charset="0"/>
              <a:buNone/>
            </a:pPr>
            <a:r>
              <a:rPr lang="bn-BD" sz="2800" dirty="0" smtClean="0">
                <a:latin typeface="NikoshBAN" pitchFamily="2" charset="0"/>
                <a:cs typeface="NikoshBAN" pitchFamily="2" charset="0"/>
              </a:rPr>
              <a:t>ডাকঘরঃ তোলা, হরিনাকুন্ডু-ঝিনাইদহ</a:t>
            </a:r>
          </a:p>
          <a:p>
            <a:pPr marL="0" indent="0">
              <a:buFont typeface="Arial" pitchFamily="34" charset="0"/>
              <a:buNone/>
            </a:pPr>
            <a:r>
              <a:rPr lang="bn-BD" dirty="0" smtClean="0">
                <a:latin typeface="NikoshBAN" pitchFamily="2" charset="0"/>
                <a:cs typeface="NikoshBAN" pitchFamily="2" charset="0"/>
              </a:rPr>
              <a:t>মোবাইল ০১৭১৪৫১৮৪৩৩</a:t>
            </a:r>
            <a:r>
              <a:rPr lang="en-US" dirty="0" smtClean="0"/>
              <a:t> </a:t>
            </a:r>
          </a:p>
          <a:p>
            <a:pPr marL="0" indent="0">
              <a:buFont typeface="Arial" pitchFamily="34" charset="0"/>
              <a:buNone/>
            </a:pPr>
            <a:r>
              <a:rPr lang="en-US" sz="2800" dirty="0" smtClean="0"/>
              <a:t>humaun4180@gmail.com</a:t>
            </a:r>
          </a:p>
          <a:p>
            <a:pPr marL="0" indent="0">
              <a:buFont typeface="Arial" pitchFamily="34" charset="0"/>
              <a:buNone/>
            </a:pPr>
            <a:endParaRPr lang="en-US" sz="2800" dirty="0">
              <a:latin typeface="NikoshBAN" pitchFamily="2" charset="0"/>
              <a:cs typeface="NikoshBAN" pitchFamily="2" charset="0"/>
            </a:endParaRPr>
          </a:p>
        </p:txBody>
      </p:sp>
      <p:sp>
        <p:nvSpPr>
          <p:cNvPr id="5" name="Text Placeholder 4"/>
          <p:cNvSpPr txBox="1">
            <a:spLocks/>
          </p:cNvSpPr>
          <p:nvPr/>
        </p:nvSpPr>
        <p:spPr>
          <a:xfrm>
            <a:off x="4945626" y="1446110"/>
            <a:ext cx="4041775" cy="63976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bn-BD" sz="3600" dirty="0" smtClean="0">
                <a:latin typeface="NikoshBAN" pitchFamily="2" charset="0"/>
                <a:cs typeface="NikoshBAN" pitchFamily="2" charset="0"/>
              </a:rPr>
              <a:t>পাঠপরিচিতি</a:t>
            </a:r>
            <a:endParaRPr lang="en-US" sz="3600" dirty="0">
              <a:latin typeface="NikoshBAN" pitchFamily="2" charset="0"/>
              <a:cs typeface="NikoshBAN" pitchFamily="2" charset="0"/>
            </a:endParaRPr>
          </a:p>
        </p:txBody>
      </p:sp>
      <p:sp>
        <p:nvSpPr>
          <p:cNvPr id="6" name="Content Placeholder 5"/>
          <p:cNvSpPr txBox="1">
            <a:spLocks/>
          </p:cNvSpPr>
          <p:nvPr/>
        </p:nvSpPr>
        <p:spPr>
          <a:xfrm>
            <a:off x="4953000" y="2174875"/>
            <a:ext cx="4041775" cy="4449096"/>
          </a:xfrm>
          <a:prstGeom prst="rect">
            <a:avLst/>
          </a:prstGeom>
          <a:solidFill>
            <a:srgbClr val="FFFF00"/>
          </a:solid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bn-BD" sz="3600" dirty="0" smtClean="0">
              <a:latin typeface="NikoshBAN" pitchFamily="2" charset="0"/>
              <a:cs typeface="NikoshBAN" pitchFamily="2" charset="0"/>
            </a:endParaRPr>
          </a:p>
          <a:p>
            <a:pPr marL="0" indent="0">
              <a:buFont typeface="Arial" pitchFamily="34" charset="0"/>
              <a:buNone/>
            </a:pPr>
            <a:endParaRPr lang="en-US" sz="2800" dirty="0">
              <a:latin typeface="NikoshBAN" pitchFamily="2" charset="0"/>
              <a:cs typeface="NikoshBAN" pitchFamily="2"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5600" y="2093246"/>
            <a:ext cx="1601788" cy="1183354"/>
          </a:xfrm>
          <a:prstGeom prst="rect">
            <a:avLst/>
          </a:prstGeom>
        </p:spPr>
      </p:pic>
      <p:sp>
        <p:nvSpPr>
          <p:cNvPr id="8" name="TextBox 7"/>
          <p:cNvSpPr txBox="1"/>
          <p:nvPr/>
        </p:nvSpPr>
        <p:spPr>
          <a:xfrm>
            <a:off x="5181600" y="2438400"/>
            <a:ext cx="3657600" cy="5262979"/>
          </a:xfrm>
          <a:prstGeom prst="rect">
            <a:avLst/>
          </a:prstGeom>
          <a:noFill/>
        </p:spPr>
        <p:txBody>
          <a:bodyPr wrap="square" rtlCol="0">
            <a:spAutoFit/>
          </a:bodyPr>
          <a:lstStyle/>
          <a:p>
            <a:r>
              <a:rPr lang="bn-BD" sz="4800" dirty="0" smtClean="0">
                <a:latin typeface="NikoshBAN" pitchFamily="2" charset="0"/>
                <a:cs typeface="NikoshBAN" pitchFamily="2" charset="0"/>
              </a:rPr>
              <a:t>শ্রেনীঃ ৬ষ্ঠ-১০ম</a:t>
            </a:r>
          </a:p>
          <a:p>
            <a:r>
              <a:rPr lang="bn-BD" sz="4800" dirty="0" smtClean="0">
                <a:latin typeface="NikoshBAN" pitchFamily="2" charset="0"/>
                <a:cs typeface="NikoshBAN" pitchFamily="2" charset="0"/>
              </a:rPr>
              <a:t>বিশেষ ক্লাস</a:t>
            </a:r>
          </a:p>
          <a:p>
            <a:r>
              <a:rPr lang="bn-BD" sz="4800" dirty="0" smtClean="0">
                <a:latin typeface="NikoshBAN" pitchFamily="2" charset="0"/>
                <a:cs typeface="NikoshBAN" pitchFamily="2" charset="0"/>
              </a:rPr>
              <a:t>বিষয়ঃকরোনা ভাইরাস</a:t>
            </a:r>
          </a:p>
          <a:p>
            <a:endParaRPr lang="bn-BD" sz="4800" dirty="0" smtClean="0">
              <a:latin typeface="NikoshBAN" pitchFamily="2" charset="0"/>
              <a:cs typeface="NikoshBAN" pitchFamily="2" charset="0"/>
            </a:endParaRPr>
          </a:p>
          <a:p>
            <a:endParaRPr lang="bn-BD" sz="4800" dirty="0" smtClean="0">
              <a:latin typeface="NikoshBAN" pitchFamily="2" charset="0"/>
              <a:cs typeface="NikoshBAN" pitchFamily="2" charset="0"/>
            </a:endParaRPr>
          </a:p>
          <a:p>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351951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80">
                                          <p:stCondLst>
                                            <p:cond delay="0"/>
                                          </p:stCondLst>
                                        </p:cTn>
                                        <p:tgtEl>
                                          <p:spTgt spid="6"/>
                                        </p:tgtEl>
                                      </p:cBhvr>
                                    </p:animEffect>
                                    <p:anim calcmode="lin" valueType="num">
                                      <p:cBhvr>
                                        <p:cTn id="1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3" dur="26">
                                          <p:stCondLst>
                                            <p:cond delay="650"/>
                                          </p:stCondLst>
                                        </p:cTn>
                                        <p:tgtEl>
                                          <p:spTgt spid="6"/>
                                        </p:tgtEl>
                                      </p:cBhvr>
                                      <p:to x="100000" y="60000"/>
                                    </p:animScale>
                                    <p:animScale>
                                      <p:cBhvr>
                                        <p:cTn id="24" dur="166" decel="50000">
                                          <p:stCondLst>
                                            <p:cond delay="676"/>
                                          </p:stCondLst>
                                        </p:cTn>
                                        <p:tgtEl>
                                          <p:spTgt spid="6"/>
                                        </p:tgtEl>
                                      </p:cBhvr>
                                      <p:to x="100000" y="100000"/>
                                    </p:animScale>
                                    <p:animScale>
                                      <p:cBhvr>
                                        <p:cTn id="25" dur="26">
                                          <p:stCondLst>
                                            <p:cond delay="1312"/>
                                          </p:stCondLst>
                                        </p:cTn>
                                        <p:tgtEl>
                                          <p:spTgt spid="6"/>
                                        </p:tgtEl>
                                      </p:cBhvr>
                                      <p:to x="100000" y="80000"/>
                                    </p:animScale>
                                    <p:animScale>
                                      <p:cBhvr>
                                        <p:cTn id="26" dur="166" decel="50000">
                                          <p:stCondLst>
                                            <p:cond delay="1338"/>
                                          </p:stCondLst>
                                        </p:cTn>
                                        <p:tgtEl>
                                          <p:spTgt spid="6"/>
                                        </p:tgtEl>
                                      </p:cBhvr>
                                      <p:to x="100000" y="100000"/>
                                    </p:animScale>
                                    <p:animScale>
                                      <p:cBhvr>
                                        <p:cTn id="27" dur="26">
                                          <p:stCondLst>
                                            <p:cond delay="1642"/>
                                          </p:stCondLst>
                                        </p:cTn>
                                        <p:tgtEl>
                                          <p:spTgt spid="6"/>
                                        </p:tgtEl>
                                      </p:cBhvr>
                                      <p:to x="100000" y="90000"/>
                                    </p:animScale>
                                    <p:animScale>
                                      <p:cBhvr>
                                        <p:cTn id="28" dur="166" decel="50000">
                                          <p:stCondLst>
                                            <p:cond delay="1668"/>
                                          </p:stCondLst>
                                        </p:cTn>
                                        <p:tgtEl>
                                          <p:spTgt spid="6"/>
                                        </p:tgtEl>
                                      </p:cBhvr>
                                      <p:to x="100000" y="100000"/>
                                    </p:animScale>
                                    <p:animScale>
                                      <p:cBhvr>
                                        <p:cTn id="29" dur="26">
                                          <p:stCondLst>
                                            <p:cond delay="1808"/>
                                          </p:stCondLst>
                                        </p:cTn>
                                        <p:tgtEl>
                                          <p:spTgt spid="6"/>
                                        </p:tgtEl>
                                      </p:cBhvr>
                                      <p:to x="100000" y="95000"/>
                                    </p:animScale>
                                    <p:animScale>
                                      <p:cBhvr>
                                        <p:cTn id="30" dur="166" decel="50000">
                                          <p:stCondLst>
                                            <p:cond delay="1834"/>
                                          </p:stCondLst>
                                        </p:cTn>
                                        <p:tgtEl>
                                          <p:spTgt spid="6"/>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80">
                                          <p:stCondLst>
                                            <p:cond delay="0"/>
                                          </p:stCondLst>
                                        </p:cTn>
                                        <p:tgtEl>
                                          <p:spTgt spid="7"/>
                                        </p:tgtEl>
                                      </p:cBhvr>
                                    </p:animEffect>
                                    <p:anim calcmode="lin" valueType="num">
                                      <p:cBhvr>
                                        <p:cTn id="3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1" dur="26">
                                          <p:stCondLst>
                                            <p:cond delay="650"/>
                                          </p:stCondLst>
                                        </p:cTn>
                                        <p:tgtEl>
                                          <p:spTgt spid="7"/>
                                        </p:tgtEl>
                                      </p:cBhvr>
                                      <p:to x="100000" y="60000"/>
                                    </p:animScale>
                                    <p:animScale>
                                      <p:cBhvr>
                                        <p:cTn id="42" dur="166" decel="50000">
                                          <p:stCondLst>
                                            <p:cond delay="676"/>
                                          </p:stCondLst>
                                        </p:cTn>
                                        <p:tgtEl>
                                          <p:spTgt spid="7"/>
                                        </p:tgtEl>
                                      </p:cBhvr>
                                      <p:to x="100000" y="100000"/>
                                    </p:animScale>
                                    <p:animScale>
                                      <p:cBhvr>
                                        <p:cTn id="43" dur="26">
                                          <p:stCondLst>
                                            <p:cond delay="1312"/>
                                          </p:stCondLst>
                                        </p:cTn>
                                        <p:tgtEl>
                                          <p:spTgt spid="7"/>
                                        </p:tgtEl>
                                      </p:cBhvr>
                                      <p:to x="100000" y="80000"/>
                                    </p:animScale>
                                    <p:animScale>
                                      <p:cBhvr>
                                        <p:cTn id="44" dur="166" decel="50000">
                                          <p:stCondLst>
                                            <p:cond delay="1338"/>
                                          </p:stCondLst>
                                        </p:cTn>
                                        <p:tgtEl>
                                          <p:spTgt spid="7"/>
                                        </p:tgtEl>
                                      </p:cBhvr>
                                      <p:to x="100000" y="100000"/>
                                    </p:animScale>
                                    <p:animScale>
                                      <p:cBhvr>
                                        <p:cTn id="45" dur="26">
                                          <p:stCondLst>
                                            <p:cond delay="1642"/>
                                          </p:stCondLst>
                                        </p:cTn>
                                        <p:tgtEl>
                                          <p:spTgt spid="7"/>
                                        </p:tgtEl>
                                      </p:cBhvr>
                                      <p:to x="100000" y="90000"/>
                                    </p:animScale>
                                    <p:animScale>
                                      <p:cBhvr>
                                        <p:cTn id="46" dur="166" decel="50000">
                                          <p:stCondLst>
                                            <p:cond delay="1668"/>
                                          </p:stCondLst>
                                        </p:cTn>
                                        <p:tgtEl>
                                          <p:spTgt spid="7"/>
                                        </p:tgtEl>
                                      </p:cBhvr>
                                      <p:to x="100000" y="100000"/>
                                    </p:animScale>
                                    <p:animScale>
                                      <p:cBhvr>
                                        <p:cTn id="47" dur="26">
                                          <p:stCondLst>
                                            <p:cond delay="1808"/>
                                          </p:stCondLst>
                                        </p:cTn>
                                        <p:tgtEl>
                                          <p:spTgt spid="7"/>
                                        </p:tgtEl>
                                      </p:cBhvr>
                                      <p:to x="100000" y="95000"/>
                                    </p:animScale>
                                    <p:animScale>
                                      <p:cBhvr>
                                        <p:cTn id="48" dur="166" decel="50000">
                                          <p:stCondLst>
                                            <p:cond delay="1834"/>
                                          </p:stCondLst>
                                        </p:cTn>
                                        <p:tgtEl>
                                          <p:spTgt spid="7"/>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80">
                                          <p:stCondLst>
                                            <p:cond delay="0"/>
                                          </p:stCondLst>
                                        </p:cTn>
                                        <p:tgtEl>
                                          <p:spTgt spid="8"/>
                                        </p:tgtEl>
                                      </p:cBhvr>
                                    </p:animEffect>
                                    <p:anim calcmode="lin" valueType="num">
                                      <p:cBhvr>
                                        <p:cTn id="5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9" dur="26">
                                          <p:stCondLst>
                                            <p:cond delay="650"/>
                                          </p:stCondLst>
                                        </p:cTn>
                                        <p:tgtEl>
                                          <p:spTgt spid="8"/>
                                        </p:tgtEl>
                                      </p:cBhvr>
                                      <p:to x="100000" y="60000"/>
                                    </p:animScale>
                                    <p:animScale>
                                      <p:cBhvr>
                                        <p:cTn id="60" dur="166" decel="50000">
                                          <p:stCondLst>
                                            <p:cond delay="676"/>
                                          </p:stCondLst>
                                        </p:cTn>
                                        <p:tgtEl>
                                          <p:spTgt spid="8"/>
                                        </p:tgtEl>
                                      </p:cBhvr>
                                      <p:to x="100000" y="100000"/>
                                    </p:animScale>
                                    <p:animScale>
                                      <p:cBhvr>
                                        <p:cTn id="61" dur="26">
                                          <p:stCondLst>
                                            <p:cond delay="1312"/>
                                          </p:stCondLst>
                                        </p:cTn>
                                        <p:tgtEl>
                                          <p:spTgt spid="8"/>
                                        </p:tgtEl>
                                      </p:cBhvr>
                                      <p:to x="100000" y="80000"/>
                                    </p:animScale>
                                    <p:animScale>
                                      <p:cBhvr>
                                        <p:cTn id="62" dur="166" decel="50000">
                                          <p:stCondLst>
                                            <p:cond delay="1338"/>
                                          </p:stCondLst>
                                        </p:cTn>
                                        <p:tgtEl>
                                          <p:spTgt spid="8"/>
                                        </p:tgtEl>
                                      </p:cBhvr>
                                      <p:to x="100000" y="100000"/>
                                    </p:animScale>
                                    <p:animScale>
                                      <p:cBhvr>
                                        <p:cTn id="63" dur="26">
                                          <p:stCondLst>
                                            <p:cond delay="1642"/>
                                          </p:stCondLst>
                                        </p:cTn>
                                        <p:tgtEl>
                                          <p:spTgt spid="8"/>
                                        </p:tgtEl>
                                      </p:cBhvr>
                                      <p:to x="100000" y="90000"/>
                                    </p:animScale>
                                    <p:animScale>
                                      <p:cBhvr>
                                        <p:cTn id="64" dur="166" decel="50000">
                                          <p:stCondLst>
                                            <p:cond delay="1668"/>
                                          </p:stCondLst>
                                        </p:cTn>
                                        <p:tgtEl>
                                          <p:spTgt spid="8"/>
                                        </p:tgtEl>
                                      </p:cBhvr>
                                      <p:to x="100000" y="100000"/>
                                    </p:animScale>
                                    <p:animScale>
                                      <p:cBhvr>
                                        <p:cTn id="65" dur="26">
                                          <p:stCondLst>
                                            <p:cond delay="1808"/>
                                          </p:stCondLst>
                                        </p:cTn>
                                        <p:tgtEl>
                                          <p:spTgt spid="8"/>
                                        </p:tgtEl>
                                      </p:cBhvr>
                                      <p:to x="100000" y="95000"/>
                                    </p:animScale>
                                    <p:animScale>
                                      <p:cBhvr>
                                        <p:cTn id="66" dur="166" decel="50000">
                                          <p:stCondLst>
                                            <p:cond delay="1834"/>
                                          </p:stCondLst>
                                        </p:cTn>
                                        <p:tgtEl>
                                          <p:spTgt spid="8"/>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0" end="0"/>
                                            </p:txEl>
                                          </p:spTgt>
                                        </p:tgtEl>
                                        <p:attrNameLst>
                                          <p:attrName>style.visibility</p:attrName>
                                        </p:attrNameLst>
                                      </p:cBhvr>
                                      <p:to>
                                        <p:strVal val="visible"/>
                                      </p:to>
                                    </p:set>
                                    <p:anim calcmode="lin" valueType="num">
                                      <p:cBhvr>
                                        <p:cTn id="7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1" presetClass="entr" presetSubtype="1" fill="hold" nodeType="clickEffect">
                                  <p:stCondLst>
                                    <p:cond delay="0"/>
                                  </p:stCondLst>
                                  <p:childTnLst>
                                    <p:set>
                                      <p:cBhvr>
                                        <p:cTn id="78" dur="1" fill="hold">
                                          <p:stCondLst>
                                            <p:cond delay="0"/>
                                          </p:stCondLst>
                                        </p:cTn>
                                        <p:tgtEl>
                                          <p:spTgt spid="5">
                                            <p:txEl>
                                              <p:pRg st="0" end="0"/>
                                            </p:txEl>
                                          </p:spTgt>
                                        </p:tgtEl>
                                        <p:attrNameLst>
                                          <p:attrName>style.visibility</p:attrName>
                                        </p:attrNameLst>
                                      </p:cBhvr>
                                      <p:to>
                                        <p:strVal val="visible"/>
                                      </p:to>
                                    </p:set>
                                    <p:animEffect transition="in" filter="wheel(1)">
                                      <p:cBhvr>
                                        <p:cTn id="79"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6942" y="4685072"/>
            <a:ext cx="5009014" cy="212468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95" y="4724400"/>
            <a:ext cx="4249995" cy="21336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1000" y="20740"/>
            <a:ext cx="4984955" cy="230271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66942" y="2323459"/>
            <a:ext cx="5009014" cy="2361612"/>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339282"/>
            <a:ext cx="4166941" cy="2385118"/>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16"/>
            <a:ext cx="4191000" cy="2334366"/>
          </a:xfrm>
          <a:prstGeom prst="rect">
            <a:avLst/>
          </a:prstGeom>
        </p:spPr>
      </p:pic>
    </p:spTree>
    <p:extLst>
      <p:ext uri="{BB962C8B-B14F-4D97-AF65-F5344CB8AC3E}">
        <p14:creationId xmlns:p14="http://schemas.microsoft.com/office/powerpoint/2010/main" val="84606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anim calcmode="lin" valueType="num">
                                      <p:cBhvr>
                                        <p:cTn id="15" dur="2000" fill="hold"/>
                                        <p:tgtEl>
                                          <p:spTgt spid="8"/>
                                        </p:tgtEl>
                                        <p:attrNameLst>
                                          <p:attrName>ppt_w</p:attrName>
                                        </p:attrNameLst>
                                      </p:cBhvr>
                                      <p:tavLst>
                                        <p:tav tm="0" fmla="#ppt_w*sin(2.5*pi*$)">
                                          <p:val>
                                            <p:fltVal val="0"/>
                                          </p:val>
                                        </p:tav>
                                        <p:tav tm="100000">
                                          <p:val>
                                            <p:fltVal val="1"/>
                                          </p:val>
                                        </p:tav>
                                      </p:tavLst>
                                    </p:anim>
                                    <p:anim calcmode="lin" valueType="num">
                                      <p:cBhvr>
                                        <p:cTn id="16"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80">
                                          <p:stCondLst>
                                            <p:cond delay="0"/>
                                          </p:stCondLst>
                                        </p:cTn>
                                        <p:tgtEl>
                                          <p:spTgt spid="3"/>
                                        </p:tgtEl>
                                      </p:cBhvr>
                                    </p:animEffect>
                                    <p:anim calcmode="lin" valueType="num">
                                      <p:cBhvr>
                                        <p:cTn id="2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gtEl>
                                      </p:cBhvr>
                                      <p:to x="100000" y="60000"/>
                                    </p:animScale>
                                    <p:animScale>
                                      <p:cBhvr>
                                        <p:cTn id="33" dur="166" decel="50000">
                                          <p:stCondLst>
                                            <p:cond delay="676"/>
                                          </p:stCondLst>
                                        </p:cTn>
                                        <p:tgtEl>
                                          <p:spTgt spid="3"/>
                                        </p:tgtEl>
                                      </p:cBhvr>
                                      <p:to x="100000" y="100000"/>
                                    </p:animScale>
                                    <p:animScale>
                                      <p:cBhvr>
                                        <p:cTn id="34" dur="26">
                                          <p:stCondLst>
                                            <p:cond delay="1312"/>
                                          </p:stCondLst>
                                        </p:cTn>
                                        <p:tgtEl>
                                          <p:spTgt spid="3"/>
                                        </p:tgtEl>
                                      </p:cBhvr>
                                      <p:to x="100000" y="80000"/>
                                    </p:animScale>
                                    <p:animScale>
                                      <p:cBhvr>
                                        <p:cTn id="35" dur="166" decel="50000">
                                          <p:stCondLst>
                                            <p:cond delay="1338"/>
                                          </p:stCondLst>
                                        </p:cTn>
                                        <p:tgtEl>
                                          <p:spTgt spid="3"/>
                                        </p:tgtEl>
                                      </p:cBhvr>
                                      <p:to x="100000" y="100000"/>
                                    </p:animScale>
                                    <p:animScale>
                                      <p:cBhvr>
                                        <p:cTn id="36" dur="26">
                                          <p:stCondLst>
                                            <p:cond delay="1642"/>
                                          </p:stCondLst>
                                        </p:cTn>
                                        <p:tgtEl>
                                          <p:spTgt spid="3"/>
                                        </p:tgtEl>
                                      </p:cBhvr>
                                      <p:to x="100000" y="90000"/>
                                    </p:animScale>
                                    <p:animScale>
                                      <p:cBhvr>
                                        <p:cTn id="37" dur="166" decel="50000">
                                          <p:stCondLst>
                                            <p:cond delay="1668"/>
                                          </p:stCondLst>
                                        </p:cTn>
                                        <p:tgtEl>
                                          <p:spTgt spid="3"/>
                                        </p:tgtEl>
                                      </p:cBhvr>
                                      <p:to x="100000" y="100000"/>
                                    </p:animScale>
                                    <p:animScale>
                                      <p:cBhvr>
                                        <p:cTn id="38" dur="26">
                                          <p:stCondLst>
                                            <p:cond delay="1808"/>
                                          </p:stCondLst>
                                        </p:cTn>
                                        <p:tgtEl>
                                          <p:spTgt spid="3"/>
                                        </p:tgtEl>
                                      </p:cBhvr>
                                      <p:to x="100000" y="95000"/>
                                    </p:animScale>
                                    <p:animScale>
                                      <p:cBhvr>
                                        <p:cTn id="39" dur="166" decel="50000">
                                          <p:stCondLst>
                                            <p:cond delay="1834"/>
                                          </p:stCondLst>
                                        </p:cTn>
                                        <p:tgtEl>
                                          <p:spTgt spid="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000" fill="hold"/>
                                        <p:tgtEl>
                                          <p:spTgt spid="5"/>
                                        </p:tgtEl>
                                        <p:attrNameLst>
                                          <p:attrName>ppt_w</p:attrName>
                                        </p:attrNameLst>
                                      </p:cBhvr>
                                      <p:tavLst>
                                        <p:tav tm="0">
                                          <p:val>
                                            <p:fltVal val="0"/>
                                          </p:val>
                                        </p:tav>
                                        <p:tav tm="100000">
                                          <p:val>
                                            <p:strVal val="#ppt_w"/>
                                          </p:val>
                                        </p:tav>
                                      </p:tavLst>
                                    </p:anim>
                                    <p:anim calcmode="lin" valueType="num">
                                      <p:cBhvr>
                                        <p:cTn id="45" dur="1000" fill="hold"/>
                                        <p:tgtEl>
                                          <p:spTgt spid="5"/>
                                        </p:tgtEl>
                                        <p:attrNameLst>
                                          <p:attrName>ppt_h</p:attrName>
                                        </p:attrNameLst>
                                      </p:cBhvr>
                                      <p:tavLst>
                                        <p:tav tm="0">
                                          <p:val>
                                            <p:fltVal val="0"/>
                                          </p:val>
                                        </p:tav>
                                        <p:tav tm="100000">
                                          <p:val>
                                            <p:strVal val="#ppt_h"/>
                                          </p:val>
                                        </p:tav>
                                      </p:tavLst>
                                    </p:anim>
                                    <p:anim calcmode="lin" valueType="num">
                                      <p:cBhvr>
                                        <p:cTn id="46" dur="1000" fill="hold"/>
                                        <p:tgtEl>
                                          <p:spTgt spid="5"/>
                                        </p:tgtEl>
                                        <p:attrNameLst>
                                          <p:attrName>style.rotation</p:attrName>
                                        </p:attrNameLst>
                                      </p:cBhvr>
                                      <p:tavLst>
                                        <p:tav tm="0">
                                          <p:val>
                                            <p:fltVal val="90"/>
                                          </p:val>
                                        </p:tav>
                                        <p:tav tm="100000">
                                          <p:val>
                                            <p:fltVal val="0"/>
                                          </p:val>
                                        </p:tav>
                                      </p:tavLst>
                                    </p:anim>
                                    <p:animEffect transition="in" filter="fade">
                                      <p:cBhvr>
                                        <p:cTn id="47" dur="10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circle(in)">
                                      <p:cBhvr>
                                        <p:cTn id="5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569660"/>
          </a:xfrm>
          <a:prstGeom prst="rect">
            <a:avLst/>
          </a:prstGeom>
          <a:solidFill>
            <a:srgbClr val="FFFF00"/>
          </a:solidFill>
        </p:spPr>
        <p:txBody>
          <a:bodyPr wrap="square" rtlCol="0">
            <a:spAutoFit/>
          </a:bodyPr>
          <a:lstStyle/>
          <a:p>
            <a:r>
              <a:rPr lang="bn-BD" sz="9600" dirty="0" smtClean="0">
                <a:latin typeface="NikoshBAN" pitchFamily="2" charset="0"/>
                <a:cs typeface="NikoshBAN" pitchFamily="2" charset="0"/>
              </a:rPr>
              <a:t>আমাদের আজকের পাঠ</a:t>
            </a:r>
            <a:endParaRPr lang="en-US" sz="9600"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9660"/>
            <a:ext cx="4684563" cy="323094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5179" y="1569660"/>
            <a:ext cx="4408821" cy="3230940"/>
          </a:xfrm>
          <a:prstGeom prst="rect">
            <a:avLst/>
          </a:prstGeom>
        </p:spPr>
      </p:pic>
      <p:sp>
        <p:nvSpPr>
          <p:cNvPr id="5" name="TextBox 4"/>
          <p:cNvSpPr txBox="1"/>
          <p:nvPr/>
        </p:nvSpPr>
        <p:spPr>
          <a:xfrm>
            <a:off x="0" y="4876800"/>
            <a:ext cx="9144000" cy="2215991"/>
          </a:xfrm>
          <a:prstGeom prst="rect">
            <a:avLst/>
          </a:prstGeom>
          <a:solidFill>
            <a:srgbClr val="FF0000"/>
          </a:solidFill>
        </p:spPr>
        <p:txBody>
          <a:bodyPr wrap="square" rtlCol="0">
            <a:spAutoFit/>
          </a:bodyPr>
          <a:lstStyle/>
          <a:p>
            <a:r>
              <a:rPr lang="bn-BD" sz="13800" dirty="0" smtClean="0">
                <a:latin typeface="NikoshBAN" pitchFamily="2" charset="0"/>
                <a:cs typeface="NikoshBAN" pitchFamily="2" charset="0"/>
              </a:rPr>
              <a:t>করোনা ভাইরাস</a:t>
            </a:r>
            <a:endParaRPr lang="en-US" sz="13800" dirty="0">
              <a:latin typeface="NikoshBAN" pitchFamily="2" charset="0"/>
              <a:cs typeface="NikoshBAN" pitchFamily="2" charset="0"/>
            </a:endParaRPr>
          </a:p>
        </p:txBody>
      </p:sp>
    </p:spTree>
    <p:extLst>
      <p:ext uri="{BB962C8B-B14F-4D97-AF65-F5344CB8AC3E}">
        <p14:creationId xmlns:p14="http://schemas.microsoft.com/office/powerpoint/2010/main" val="150715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heel(1)">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anim calcmode="lin" valueType="num">
                                      <p:cBhvr>
                                        <p:cTn id="38" dur="2000" fill="hold"/>
                                        <p:tgtEl>
                                          <p:spTgt spid="5"/>
                                        </p:tgtEl>
                                        <p:attrNameLst>
                                          <p:attrName>ppt_w</p:attrName>
                                        </p:attrNameLst>
                                      </p:cBhvr>
                                      <p:tavLst>
                                        <p:tav tm="0" fmla="#ppt_w*sin(2.5*pi*$)">
                                          <p:val>
                                            <p:fltVal val="0"/>
                                          </p:val>
                                        </p:tav>
                                        <p:tav tm="100000">
                                          <p:val>
                                            <p:fltVal val="1"/>
                                          </p:val>
                                        </p:tav>
                                      </p:tavLst>
                                    </p:anim>
                                    <p:anim calcmode="lin" valueType="num">
                                      <p:cBhvr>
                                        <p:cTn id="3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540526"/>
          </a:xfrm>
          <a:prstGeom prst="rect">
            <a:avLst/>
          </a:prstGeom>
          <a:blipFill>
            <a:blip r:embed="rId2"/>
            <a:tile tx="0" ty="0" sx="100000" sy="100000" flip="none" algn="tl"/>
          </a:blipFill>
        </p:spPr>
        <p:txBody>
          <a:bodyPr wrap="square" rtlCol="0">
            <a:spAutoFit/>
          </a:bodyPr>
          <a:lstStyle/>
          <a:p>
            <a:r>
              <a:rPr lang="bn-BD" sz="8000" dirty="0" smtClean="0">
                <a:latin typeface="NikoshBAN" pitchFamily="2" charset="0"/>
                <a:cs typeface="NikoshBAN" pitchFamily="2" charset="0"/>
              </a:rPr>
              <a:t>শিখনফলঃ</a:t>
            </a:r>
          </a:p>
          <a:p>
            <a:r>
              <a:rPr lang="bn-BD" sz="7200" dirty="0" smtClean="0">
                <a:latin typeface="NikoshBAN" pitchFamily="2" charset="0"/>
                <a:cs typeface="NikoshBAN" pitchFamily="2" charset="0"/>
              </a:rPr>
              <a:t>এই পাঠ শেষে শিক্ষার্থীরা</a:t>
            </a:r>
          </a:p>
          <a:p>
            <a:pPr marL="571500" indent="-571500">
              <a:buFont typeface="Wingdings" pitchFamily="2" charset="2"/>
              <a:buChar char="Ø"/>
            </a:pPr>
            <a:r>
              <a:rPr lang="bn-BD" sz="3600" dirty="0" smtClean="0">
                <a:latin typeface="NikoshBAN" pitchFamily="2" charset="0"/>
                <a:cs typeface="NikoshBAN" pitchFamily="2" charset="0"/>
              </a:rPr>
              <a:t>করোনা ভাইরাস কি তা বলতে পারবে।</a:t>
            </a:r>
          </a:p>
          <a:p>
            <a:pPr marL="571500" indent="-571500">
              <a:buFont typeface="Wingdings" pitchFamily="2" charset="2"/>
              <a:buChar char="Ø"/>
            </a:pPr>
            <a:r>
              <a:rPr lang="bn-BD" sz="3600" dirty="0" smtClean="0">
                <a:latin typeface="NikoshBAN" pitchFamily="2" charset="0"/>
                <a:cs typeface="NikoshBAN" pitchFamily="2" charset="0"/>
              </a:rPr>
              <a:t>করোনা ভাইরাস কিভাবে ছড়ায় বলতে পারবে।</a:t>
            </a:r>
          </a:p>
          <a:p>
            <a:pPr marL="571500" indent="-571500">
              <a:buFont typeface="Wingdings" pitchFamily="2" charset="2"/>
              <a:buChar char="Ø"/>
            </a:pPr>
            <a:r>
              <a:rPr lang="bn-BD" sz="3600" dirty="0" smtClean="0">
                <a:latin typeface="NikoshBAN" pitchFamily="2" charset="0"/>
                <a:cs typeface="NikoshBAN" pitchFamily="2" charset="0"/>
              </a:rPr>
              <a:t>করোনা ভাইরাসের লক্ষণ বলতে পারবে।</a:t>
            </a:r>
          </a:p>
          <a:p>
            <a:pPr marL="571500" indent="-571500">
              <a:buFont typeface="Wingdings" pitchFamily="2" charset="2"/>
              <a:buChar char="Ø"/>
            </a:pPr>
            <a:r>
              <a:rPr lang="bn-BD" sz="3600" dirty="0" smtClean="0">
                <a:latin typeface="NikoshBAN" pitchFamily="2" charset="0"/>
                <a:cs typeface="NikoshBAN" pitchFamily="2" charset="0"/>
              </a:rPr>
              <a:t>করোনা ভাইরাসে আক্রান্ত হলে করণীয় কি তা বলতে পারবে। </a:t>
            </a:r>
          </a:p>
          <a:p>
            <a:pPr marL="571500" indent="-571500">
              <a:buFont typeface="Wingdings" pitchFamily="2" charset="2"/>
              <a:buChar char="Ø"/>
            </a:pPr>
            <a:r>
              <a:rPr lang="bn-BD" sz="3600" dirty="0" smtClean="0">
                <a:latin typeface="NikoshBAN" pitchFamily="2" charset="0"/>
                <a:cs typeface="NikoshBAN" pitchFamily="2" charset="0"/>
              </a:rPr>
              <a:t>করোনা ভাইরাস থেকে নিজেকে নিরাপদ রাখার উপায় সমুহ বলতে ও লিখতে পারবে।</a:t>
            </a:r>
          </a:p>
          <a:p>
            <a:pPr marL="571500" indent="-571500">
              <a:buFont typeface="Wingdings" pitchFamily="2" charset="2"/>
              <a:buChar char="Ø"/>
            </a:pPr>
            <a:r>
              <a:rPr lang="bn-BD" sz="3600" dirty="0" smtClean="0">
                <a:latin typeface="NikoshBAN" pitchFamily="2" charset="0"/>
                <a:cs typeface="NikoshBAN" pitchFamily="2" charset="0"/>
              </a:rPr>
              <a:t>করোনা ভাইরাসে আক্রান্ত হলে যোগাযোগের হট লাইন নাম্বার বলতে পারবে।</a:t>
            </a:r>
          </a:p>
          <a:p>
            <a:pPr marL="571500" indent="-571500">
              <a:buFont typeface="Wingdings" pitchFamily="2" charset="2"/>
              <a:buChar char="Ø"/>
            </a:pP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357201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down)">
                                      <p:cBhvr>
                                        <p:cTn id="15" dur="580">
                                          <p:stCondLst>
                                            <p:cond delay="0"/>
                                          </p:stCondLst>
                                        </p:cTn>
                                        <p:tgtEl>
                                          <p:spTgt spid="2">
                                            <p:txEl>
                                              <p:pRg st="1" end="1"/>
                                            </p:txEl>
                                          </p:spTgt>
                                        </p:tgtEl>
                                      </p:cBhvr>
                                    </p:animEffect>
                                    <p:anim calcmode="lin" valueType="num">
                                      <p:cBhvr>
                                        <p:cTn id="1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2">
                                            <p:txEl>
                                              <p:pRg st="1" end="1"/>
                                            </p:txEl>
                                          </p:spTgt>
                                        </p:tgtEl>
                                      </p:cBhvr>
                                      <p:to x="100000" y="60000"/>
                                    </p:animScale>
                                    <p:animScale>
                                      <p:cBhvr>
                                        <p:cTn id="22" dur="166" decel="50000">
                                          <p:stCondLst>
                                            <p:cond delay="676"/>
                                          </p:stCondLst>
                                        </p:cTn>
                                        <p:tgtEl>
                                          <p:spTgt spid="2">
                                            <p:txEl>
                                              <p:pRg st="1" end="1"/>
                                            </p:txEl>
                                          </p:spTgt>
                                        </p:tgtEl>
                                      </p:cBhvr>
                                      <p:to x="100000" y="100000"/>
                                    </p:animScale>
                                    <p:animScale>
                                      <p:cBhvr>
                                        <p:cTn id="23" dur="26">
                                          <p:stCondLst>
                                            <p:cond delay="1312"/>
                                          </p:stCondLst>
                                        </p:cTn>
                                        <p:tgtEl>
                                          <p:spTgt spid="2">
                                            <p:txEl>
                                              <p:pRg st="1" end="1"/>
                                            </p:txEl>
                                          </p:spTgt>
                                        </p:tgtEl>
                                      </p:cBhvr>
                                      <p:to x="100000" y="80000"/>
                                    </p:animScale>
                                    <p:animScale>
                                      <p:cBhvr>
                                        <p:cTn id="24" dur="166" decel="50000">
                                          <p:stCondLst>
                                            <p:cond delay="1338"/>
                                          </p:stCondLst>
                                        </p:cTn>
                                        <p:tgtEl>
                                          <p:spTgt spid="2">
                                            <p:txEl>
                                              <p:pRg st="1" end="1"/>
                                            </p:txEl>
                                          </p:spTgt>
                                        </p:tgtEl>
                                      </p:cBhvr>
                                      <p:to x="100000" y="100000"/>
                                    </p:animScale>
                                    <p:animScale>
                                      <p:cBhvr>
                                        <p:cTn id="25" dur="26">
                                          <p:stCondLst>
                                            <p:cond delay="1642"/>
                                          </p:stCondLst>
                                        </p:cTn>
                                        <p:tgtEl>
                                          <p:spTgt spid="2">
                                            <p:txEl>
                                              <p:pRg st="1" end="1"/>
                                            </p:txEl>
                                          </p:spTgt>
                                        </p:tgtEl>
                                      </p:cBhvr>
                                      <p:to x="100000" y="90000"/>
                                    </p:animScale>
                                    <p:animScale>
                                      <p:cBhvr>
                                        <p:cTn id="26" dur="166" decel="50000">
                                          <p:stCondLst>
                                            <p:cond delay="1668"/>
                                          </p:stCondLst>
                                        </p:cTn>
                                        <p:tgtEl>
                                          <p:spTgt spid="2">
                                            <p:txEl>
                                              <p:pRg st="1" end="1"/>
                                            </p:txEl>
                                          </p:spTgt>
                                        </p:tgtEl>
                                      </p:cBhvr>
                                      <p:to x="100000" y="100000"/>
                                    </p:animScale>
                                    <p:animScale>
                                      <p:cBhvr>
                                        <p:cTn id="27" dur="26">
                                          <p:stCondLst>
                                            <p:cond delay="1808"/>
                                          </p:stCondLst>
                                        </p:cTn>
                                        <p:tgtEl>
                                          <p:spTgt spid="2">
                                            <p:txEl>
                                              <p:pRg st="1" end="1"/>
                                            </p:txEl>
                                          </p:spTgt>
                                        </p:tgtEl>
                                      </p:cBhvr>
                                      <p:to x="100000" y="95000"/>
                                    </p:animScale>
                                    <p:animScale>
                                      <p:cBhvr>
                                        <p:cTn id="28" dur="166" decel="50000">
                                          <p:stCondLst>
                                            <p:cond delay="1834"/>
                                          </p:stCondLst>
                                        </p:cTn>
                                        <p:tgtEl>
                                          <p:spTgt spid="2">
                                            <p:txEl>
                                              <p:pRg st="1" end="1"/>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p:cTn id="3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2">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wipe(down)">
                                      <p:cBhvr>
                                        <p:cTn id="41" dur="580">
                                          <p:stCondLst>
                                            <p:cond delay="0"/>
                                          </p:stCondLst>
                                        </p:cTn>
                                        <p:tgtEl>
                                          <p:spTgt spid="2">
                                            <p:txEl>
                                              <p:pRg st="3" end="3"/>
                                            </p:txEl>
                                          </p:spTgt>
                                        </p:tgtEl>
                                      </p:cBhvr>
                                    </p:animEffect>
                                    <p:anim calcmode="lin" valueType="num">
                                      <p:cBhvr>
                                        <p:cTn id="4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xEl>
                                              <p:pRg st="3" end="3"/>
                                            </p:txEl>
                                          </p:spTgt>
                                        </p:tgtEl>
                                      </p:cBhvr>
                                      <p:to x="100000" y="60000"/>
                                    </p:animScale>
                                    <p:animScale>
                                      <p:cBhvr>
                                        <p:cTn id="48" dur="166" decel="50000">
                                          <p:stCondLst>
                                            <p:cond delay="676"/>
                                          </p:stCondLst>
                                        </p:cTn>
                                        <p:tgtEl>
                                          <p:spTgt spid="2">
                                            <p:txEl>
                                              <p:pRg st="3" end="3"/>
                                            </p:txEl>
                                          </p:spTgt>
                                        </p:tgtEl>
                                      </p:cBhvr>
                                      <p:to x="100000" y="100000"/>
                                    </p:animScale>
                                    <p:animScale>
                                      <p:cBhvr>
                                        <p:cTn id="49" dur="26">
                                          <p:stCondLst>
                                            <p:cond delay="1312"/>
                                          </p:stCondLst>
                                        </p:cTn>
                                        <p:tgtEl>
                                          <p:spTgt spid="2">
                                            <p:txEl>
                                              <p:pRg st="3" end="3"/>
                                            </p:txEl>
                                          </p:spTgt>
                                        </p:tgtEl>
                                      </p:cBhvr>
                                      <p:to x="100000" y="80000"/>
                                    </p:animScale>
                                    <p:animScale>
                                      <p:cBhvr>
                                        <p:cTn id="50" dur="166" decel="50000">
                                          <p:stCondLst>
                                            <p:cond delay="1338"/>
                                          </p:stCondLst>
                                        </p:cTn>
                                        <p:tgtEl>
                                          <p:spTgt spid="2">
                                            <p:txEl>
                                              <p:pRg st="3" end="3"/>
                                            </p:txEl>
                                          </p:spTgt>
                                        </p:tgtEl>
                                      </p:cBhvr>
                                      <p:to x="100000" y="100000"/>
                                    </p:animScale>
                                    <p:animScale>
                                      <p:cBhvr>
                                        <p:cTn id="51" dur="26">
                                          <p:stCondLst>
                                            <p:cond delay="1642"/>
                                          </p:stCondLst>
                                        </p:cTn>
                                        <p:tgtEl>
                                          <p:spTgt spid="2">
                                            <p:txEl>
                                              <p:pRg st="3" end="3"/>
                                            </p:txEl>
                                          </p:spTgt>
                                        </p:tgtEl>
                                      </p:cBhvr>
                                      <p:to x="100000" y="90000"/>
                                    </p:animScale>
                                    <p:animScale>
                                      <p:cBhvr>
                                        <p:cTn id="52" dur="166" decel="50000">
                                          <p:stCondLst>
                                            <p:cond delay="1668"/>
                                          </p:stCondLst>
                                        </p:cTn>
                                        <p:tgtEl>
                                          <p:spTgt spid="2">
                                            <p:txEl>
                                              <p:pRg st="3" end="3"/>
                                            </p:txEl>
                                          </p:spTgt>
                                        </p:tgtEl>
                                      </p:cBhvr>
                                      <p:to x="100000" y="100000"/>
                                    </p:animScale>
                                    <p:animScale>
                                      <p:cBhvr>
                                        <p:cTn id="53" dur="26">
                                          <p:stCondLst>
                                            <p:cond delay="1808"/>
                                          </p:stCondLst>
                                        </p:cTn>
                                        <p:tgtEl>
                                          <p:spTgt spid="2">
                                            <p:txEl>
                                              <p:pRg st="3" end="3"/>
                                            </p:txEl>
                                          </p:spTgt>
                                        </p:tgtEl>
                                      </p:cBhvr>
                                      <p:to x="100000" y="95000"/>
                                    </p:animScale>
                                    <p:animScale>
                                      <p:cBhvr>
                                        <p:cTn id="54" dur="166" decel="50000">
                                          <p:stCondLst>
                                            <p:cond delay="1834"/>
                                          </p:stCondLst>
                                        </p:cTn>
                                        <p:tgtEl>
                                          <p:spTgt spid="2">
                                            <p:txEl>
                                              <p:pRg st="3" end="3"/>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2">
                                            <p:txEl>
                                              <p:pRg st="4" end="4"/>
                                            </p:txEl>
                                          </p:spTgt>
                                        </p:tgtEl>
                                        <p:attrNameLst>
                                          <p:attrName>style.visibility</p:attrName>
                                        </p:attrNameLst>
                                      </p:cBhvr>
                                      <p:to>
                                        <p:strVal val="visible"/>
                                      </p:to>
                                    </p:set>
                                    <p:anim calcmode="lin" valueType="num">
                                      <p:cBhvr>
                                        <p:cTn id="5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6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6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62" dur="1000"/>
                                        <p:tgtEl>
                                          <p:spTgt spid="2">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2">
                                            <p:txEl>
                                              <p:pRg st="5" end="5"/>
                                            </p:txEl>
                                          </p:spTgt>
                                        </p:tgtEl>
                                        <p:attrNameLst>
                                          <p:attrName>style.visibility</p:attrName>
                                        </p:attrNameLst>
                                      </p:cBhvr>
                                      <p:to>
                                        <p:strVal val="visible"/>
                                      </p:to>
                                    </p:set>
                                    <p:animEffect transition="in" filter="wipe(down)">
                                      <p:cBhvr>
                                        <p:cTn id="67" dur="580">
                                          <p:stCondLst>
                                            <p:cond delay="0"/>
                                          </p:stCondLst>
                                        </p:cTn>
                                        <p:tgtEl>
                                          <p:spTgt spid="2">
                                            <p:txEl>
                                              <p:pRg st="5" end="5"/>
                                            </p:txEl>
                                          </p:spTgt>
                                        </p:tgtEl>
                                      </p:cBhvr>
                                    </p:animEffect>
                                    <p:anim calcmode="lin" valueType="num">
                                      <p:cBhvr>
                                        <p:cTn id="6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2">
                                            <p:txEl>
                                              <p:pRg st="5" end="5"/>
                                            </p:txEl>
                                          </p:spTgt>
                                        </p:tgtEl>
                                      </p:cBhvr>
                                      <p:to x="100000" y="60000"/>
                                    </p:animScale>
                                    <p:animScale>
                                      <p:cBhvr>
                                        <p:cTn id="74" dur="166" decel="50000">
                                          <p:stCondLst>
                                            <p:cond delay="676"/>
                                          </p:stCondLst>
                                        </p:cTn>
                                        <p:tgtEl>
                                          <p:spTgt spid="2">
                                            <p:txEl>
                                              <p:pRg st="5" end="5"/>
                                            </p:txEl>
                                          </p:spTgt>
                                        </p:tgtEl>
                                      </p:cBhvr>
                                      <p:to x="100000" y="100000"/>
                                    </p:animScale>
                                    <p:animScale>
                                      <p:cBhvr>
                                        <p:cTn id="75" dur="26">
                                          <p:stCondLst>
                                            <p:cond delay="1312"/>
                                          </p:stCondLst>
                                        </p:cTn>
                                        <p:tgtEl>
                                          <p:spTgt spid="2">
                                            <p:txEl>
                                              <p:pRg st="5" end="5"/>
                                            </p:txEl>
                                          </p:spTgt>
                                        </p:tgtEl>
                                      </p:cBhvr>
                                      <p:to x="100000" y="80000"/>
                                    </p:animScale>
                                    <p:animScale>
                                      <p:cBhvr>
                                        <p:cTn id="76" dur="166" decel="50000">
                                          <p:stCondLst>
                                            <p:cond delay="1338"/>
                                          </p:stCondLst>
                                        </p:cTn>
                                        <p:tgtEl>
                                          <p:spTgt spid="2">
                                            <p:txEl>
                                              <p:pRg st="5" end="5"/>
                                            </p:txEl>
                                          </p:spTgt>
                                        </p:tgtEl>
                                      </p:cBhvr>
                                      <p:to x="100000" y="100000"/>
                                    </p:animScale>
                                    <p:animScale>
                                      <p:cBhvr>
                                        <p:cTn id="77" dur="26">
                                          <p:stCondLst>
                                            <p:cond delay="1642"/>
                                          </p:stCondLst>
                                        </p:cTn>
                                        <p:tgtEl>
                                          <p:spTgt spid="2">
                                            <p:txEl>
                                              <p:pRg st="5" end="5"/>
                                            </p:txEl>
                                          </p:spTgt>
                                        </p:tgtEl>
                                      </p:cBhvr>
                                      <p:to x="100000" y="90000"/>
                                    </p:animScale>
                                    <p:animScale>
                                      <p:cBhvr>
                                        <p:cTn id="78" dur="166" decel="50000">
                                          <p:stCondLst>
                                            <p:cond delay="1668"/>
                                          </p:stCondLst>
                                        </p:cTn>
                                        <p:tgtEl>
                                          <p:spTgt spid="2">
                                            <p:txEl>
                                              <p:pRg st="5" end="5"/>
                                            </p:txEl>
                                          </p:spTgt>
                                        </p:tgtEl>
                                      </p:cBhvr>
                                      <p:to x="100000" y="100000"/>
                                    </p:animScale>
                                    <p:animScale>
                                      <p:cBhvr>
                                        <p:cTn id="79" dur="26">
                                          <p:stCondLst>
                                            <p:cond delay="1808"/>
                                          </p:stCondLst>
                                        </p:cTn>
                                        <p:tgtEl>
                                          <p:spTgt spid="2">
                                            <p:txEl>
                                              <p:pRg st="5" end="5"/>
                                            </p:txEl>
                                          </p:spTgt>
                                        </p:tgtEl>
                                      </p:cBhvr>
                                      <p:to x="100000" y="95000"/>
                                    </p:animScale>
                                    <p:animScale>
                                      <p:cBhvr>
                                        <p:cTn id="80" dur="166" decel="50000">
                                          <p:stCondLst>
                                            <p:cond delay="1834"/>
                                          </p:stCondLst>
                                        </p:cTn>
                                        <p:tgtEl>
                                          <p:spTgt spid="2">
                                            <p:txEl>
                                              <p:pRg st="5" end="5"/>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nodeType="clickEffect">
                                  <p:stCondLst>
                                    <p:cond delay="0"/>
                                  </p:stCondLst>
                                  <p:childTnLst>
                                    <p:set>
                                      <p:cBhvr>
                                        <p:cTn id="84" dur="1" fill="hold">
                                          <p:stCondLst>
                                            <p:cond delay="0"/>
                                          </p:stCondLst>
                                        </p:cTn>
                                        <p:tgtEl>
                                          <p:spTgt spid="2">
                                            <p:txEl>
                                              <p:pRg st="6" end="6"/>
                                            </p:txEl>
                                          </p:spTgt>
                                        </p:tgtEl>
                                        <p:attrNameLst>
                                          <p:attrName>style.visibility</p:attrName>
                                        </p:attrNameLst>
                                      </p:cBhvr>
                                      <p:to>
                                        <p:strVal val="visible"/>
                                      </p:to>
                                    </p:set>
                                    <p:anim calcmode="lin" valueType="num">
                                      <p:cBhvr>
                                        <p:cTn id="85"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86"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87"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88" dur="1000"/>
                                        <p:tgtEl>
                                          <p:spTgt spid="2">
                                            <p:txEl>
                                              <p:pRg st="6" end="6"/>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nodeType="clickEffect">
                                  <p:stCondLst>
                                    <p:cond delay="0"/>
                                  </p:stCondLst>
                                  <p:childTnLst>
                                    <p:set>
                                      <p:cBhvr>
                                        <p:cTn id="92" dur="1" fill="hold">
                                          <p:stCondLst>
                                            <p:cond delay="0"/>
                                          </p:stCondLst>
                                        </p:cTn>
                                        <p:tgtEl>
                                          <p:spTgt spid="2">
                                            <p:txEl>
                                              <p:pRg st="7" end="7"/>
                                            </p:txEl>
                                          </p:spTgt>
                                        </p:tgtEl>
                                        <p:attrNameLst>
                                          <p:attrName>style.visibility</p:attrName>
                                        </p:attrNameLst>
                                      </p:cBhvr>
                                      <p:to>
                                        <p:strVal val="visible"/>
                                      </p:to>
                                    </p:set>
                                    <p:animEffect transition="in" filter="wipe(down)">
                                      <p:cBhvr>
                                        <p:cTn id="93" dur="580">
                                          <p:stCondLst>
                                            <p:cond delay="0"/>
                                          </p:stCondLst>
                                        </p:cTn>
                                        <p:tgtEl>
                                          <p:spTgt spid="2">
                                            <p:txEl>
                                              <p:pRg st="7" end="7"/>
                                            </p:txEl>
                                          </p:spTgt>
                                        </p:tgtEl>
                                      </p:cBhvr>
                                    </p:animEffect>
                                    <p:anim calcmode="lin" valueType="num">
                                      <p:cBhvr>
                                        <p:cTn id="94"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2">
                                            <p:txEl>
                                              <p:pRg st="7" end="7"/>
                                            </p:txEl>
                                          </p:spTgt>
                                        </p:tgtEl>
                                      </p:cBhvr>
                                      <p:to x="100000" y="60000"/>
                                    </p:animScale>
                                    <p:animScale>
                                      <p:cBhvr>
                                        <p:cTn id="100" dur="166" decel="50000">
                                          <p:stCondLst>
                                            <p:cond delay="676"/>
                                          </p:stCondLst>
                                        </p:cTn>
                                        <p:tgtEl>
                                          <p:spTgt spid="2">
                                            <p:txEl>
                                              <p:pRg st="7" end="7"/>
                                            </p:txEl>
                                          </p:spTgt>
                                        </p:tgtEl>
                                      </p:cBhvr>
                                      <p:to x="100000" y="100000"/>
                                    </p:animScale>
                                    <p:animScale>
                                      <p:cBhvr>
                                        <p:cTn id="101" dur="26">
                                          <p:stCondLst>
                                            <p:cond delay="1312"/>
                                          </p:stCondLst>
                                        </p:cTn>
                                        <p:tgtEl>
                                          <p:spTgt spid="2">
                                            <p:txEl>
                                              <p:pRg st="7" end="7"/>
                                            </p:txEl>
                                          </p:spTgt>
                                        </p:tgtEl>
                                      </p:cBhvr>
                                      <p:to x="100000" y="80000"/>
                                    </p:animScale>
                                    <p:animScale>
                                      <p:cBhvr>
                                        <p:cTn id="102" dur="166" decel="50000">
                                          <p:stCondLst>
                                            <p:cond delay="1338"/>
                                          </p:stCondLst>
                                        </p:cTn>
                                        <p:tgtEl>
                                          <p:spTgt spid="2">
                                            <p:txEl>
                                              <p:pRg st="7" end="7"/>
                                            </p:txEl>
                                          </p:spTgt>
                                        </p:tgtEl>
                                      </p:cBhvr>
                                      <p:to x="100000" y="100000"/>
                                    </p:animScale>
                                    <p:animScale>
                                      <p:cBhvr>
                                        <p:cTn id="103" dur="26">
                                          <p:stCondLst>
                                            <p:cond delay="1642"/>
                                          </p:stCondLst>
                                        </p:cTn>
                                        <p:tgtEl>
                                          <p:spTgt spid="2">
                                            <p:txEl>
                                              <p:pRg st="7" end="7"/>
                                            </p:txEl>
                                          </p:spTgt>
                                        </p:tgtEl>
                                      </p:cBhvr>
                                      <p:to x="100000" y="90000"/>
                                    </p:animScale>
                                    <p:animScale>
                                      <p:cBhvr>
                                        <p:cTn id="104" dur="166" decel="50000">
                                          <p:stCondLst>
                                            <p:cond delay="1668"/>
                                          </p:stCondLst>
                                        </p:cTn>
                                        <p:tgtEl>
                                          <p:spTgt spid="2">
                                            <p:txEl>
                                              <p:pRg st="7" end="7"/>
                                            </p:txEl>
                                          </p:spTgt>
                                        </p:tgtEl>
                                      </p:cBhvr>
                                      <p:to x="100000" y="100000"/>
                                    </p:animScale>
                                    <p:animScale>
                                      <p:cBhvr>
                                        <p:cTn id="105" dur="26">
                                          <p:stCondLst>
                                            <p:cond delay="1808"/>
                                          </p:stCondLst>
                                        </p:cTn>
                                        <p:tgtEl>
                                          <p:spTgt spid="2">
                                            <p:txEl>
                                              <p:pRg st="7" end="7"/>
                                            </p:txEl>
                                          </p:spTgt>
                                        </p:tgtEl>
                                      </p:cBhvr>
                                      <p:to x="100000" y="95000"/>
                                    </p:animScale>
                                    <p:animScale>
                                      <p:cBhvr>
                                        <p:cTn id="106"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1" y="17205"/>
            <a:ext cx="4038600" cy="242119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105400" cy="2438400"/>
          </a:xfrm>
          <a:prstGeom prst="rect">
            <a:avLst/>
          </a:prstGeom>
        </p:spPr>
      </p:pic>
      <p:sp>
        <p:nvSpPr>
          <p:cNvPr id="4" name="TextBox 3"/>
          <p:cNvSpPr txBox="1"/>
          <p:nvPr/>
        </p:nvSpPr>
        <p:spPr>
          <a:xfrm>
            <a:off x="0" y="2438400"/>
            <a:ext cx="9144001" cy="4524315"/>
          </a:xfrm>
          <a:prstGeom prst="rect">
            <a:avLst/>
          </a:prstGeom>
          <a:noFill/>
        </p:spPr>
        <p:txBody>
          <a:bodyPr wrap="square" rtlCol="0">
            <a:spAutoFit/>
          </a:bodyPr>
          <a:lstStyle/>
          <a:p>
            <a:r>
              <a:rPr lang="bn-BD" sz="3200" dirty="0" smtClean="0">
                <a:latin typeface="NikoshBAN" pitchFamily="2" charset="0"/>
                <a:cs typeface="NikoshBAN" pitchFamily="2" charset="0"/>
              </a:rPr>
              <a:t>করোনা ভাইরাস হলো নিদুভাইরাস শ্রেণীর করোনাভাইরদা পরিবার ভুক্ত করোনাভাইরিনা উপগোত্রের একটি সংক্রামণ ভাইরাস প্রজাতি। এ ভাইরাসের জিনোম নিজস্ব আরএনএ দিয়ে গঠিত। এই জিনোমের আকার ২৬ থেকে ৩২ কিলো বেস পেয়ার (</a:t>
            </a:r>
            <a:r>
              <a:rPr lang="en-US" sz="3200" dirty="0" smtClean="0">
                <a:latin typeface="NikoshBAN" pitchFamily="2" charset="0"/>
                <a:cs typeface="NikoshBAN" pitchFamily="2" charset="0"/>
              </a:rPr>
              <a:t>kilo base-pair)</a:t>
            </a:r>
            <a:r>
              <a:rPr lang="bn-BD" sz="3200" dirty="0" smtClean="0">
                <a:latin typeface="NikoshBAN" pitchFamily="2" charset="0"/>
                <a:cs typeface="NikoshBAN" pitchFamily="2" charset="0"/>
              </a:rPr>
              <a:t>।</a:t>
            </a:r>
            <a:r>
              <a:rPr lang="bn-BD" sz="3200" i="1" dirty="0">
                <a:latin typeface="NikoshBAN" pitchFamily="2" charset="0"/>
                <a:cs typeface="NikoshBAN" pitchFamily="2" charset="0"/>
              </a:rPr>
              <a:t>করোনাভাইরাস</a:t>
            </a:r>
            <a:r>
              <a:rPr lang="bn-BD" sz="3200" dirty="0">
                <a:latin typeface="NikoshBAN" pitchFamily="2" charset="0"/>
                <a:cs typeface="NikoshBAN" pitchFamily="2" charset="0"/>
              </a:rPr>
              <a:t> শব্দটি ল্যাটিন </a:t>
            </a:r>
            <a:r>
              <a:rPr lang="bn-BD" sz="3200" i="1" dirty="0">
                <a:latin typeface="NikoshBAN" pitchFamily="2" charset="0"/>
                <a:cs typeface="NikoshBAN" pitchFamily="2" charset="0"/>
              </a:rPr>
              <a:t>করোনা</a:t>
            </a:r>
            <a:r>
              <a:rPr lang="bn-BD" sz="3200" dirty="0">
                <a:latin typeface="NikoshBAN" pitchFamily="2" charset="0"/>
                <a:cs typeface="NikoshBAN" pitchFamily="2" charset="0"/>
              </a:rPr>
              <a:t> থেকে নেওয়া হয়েছে যার অর্থ মুকুট। কারণ ইলেকট্রন অণুবীক্ষণ যন্ত্রে ভাইরাসটি দেখতে অনেকটা মুকুটের মত। ভাইরাসের উপরিভাগে </a:t>
            </a:r>
            <a:r>
              <a:rPr lang="bn-BD" sz="3200" dirty="0">
                <a:latin typeface="NikoshBAN" pitchFamily="2" charset="0"/>
                <a:cs typeface="NikoshBAN" pitchFamily="2" charset="0"/>
                <a:hlinkClick r:id="rId4" tooltip="প্রোটিন"/>
              </a:rPr>
              <a:t>প্রোটিন</a:t>
            </a:r>
            <a:r>
              <a:rPr lang="bn-BD" sz="3200" dirty="0">
                <a:latin typeface="NikoshBAN" pitchFamily="2" charset="0"/>
                <a:cs typeface="NikoshBAN" pitchFamily="2" charset="0"/>
              </a:rPr>
              <a:t> সমৃদ্ধ থাকে যা ভাইরাল স্পাইক পেপলোমার দ্বারা এর </a:t>
            </a:r>
            <a:r>
              <a:rPr lang="bn-BD" sz="3200" dirty="0">
                <a:latin typeface="NikoshBAN" pitchFamily="2" charset="0"/>
                <a:cs typeface="NikoshBAN" pitchFamily="2" charset="0"/>
                <a:hlinkClick r:id="rId5" tooltip="অঙ্গসংস্থান"/>
              </a:rPr>
              <a:t>অঙ্গসংস্থান</a:t>
            </a:r>
            <a:r>
              <a:rPr lang="bn-BD" sz="3200" dirty="0">
                <a:latin typeface="NikoshBAN" pitchFamily="2" charset="0"/>
                <a:cs typeface="NikoshBAN" pitchFamily="2" charset="0"/>
              </a:rPr>
              <a:t> গঠন করে। এ প্রোটিন সংক্রামিত হওয়া টিস্যু বিনষ্ট করে।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179735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ppt_w</p:attrName>
                                        </p:attrNameLst>
                                      </p:cBhvr>
                                      <p:tavLst>
                                        <p:tav tm="0">
                                          <p:val>
                                            <p:fltVal val="0"/>
                                          </p:val>
                                        </p:tav>
                                        <p:tav tm="100000">
                                          <p:val>
                                            <p:strVal val="#ppt_w"/>
                                          </p:val>
                                        </p:tav>
                                      </p:tavLst>
                                    </p:anim>
                                    <p:anim calcmode="lin" valueType="num">
                                      <p:cBhvr>
                                        <p:cTn id="26" dur="1000" fill="hold"/>
                                        <p:tgtEl>
                                          <p:spTgt spid="2"/>
                                        </p:tgtEl>
                                        <p:attrNameLst>
                                          <p:attrName>ppt_h</p:attrName>
                                        </p:attrNameLst>
                                      </p:cBhvr>
                                      <p:tavLst>
                                        <p:tav tm="0">
                                          <p:val>
                                            <p:fltVal val="0"/>
                                          </p:val>
                                        </p:tav>
                                        <p:tav tm="100000">
                                          <p:val>
                                            <p:strVal val="#ppt_h"/>
                                          </p:val>
                                        </p:tav>
                                      </p:tavLst>
                                    </p:anim>
                                    <p:anim calcmode="lin" valueType="num">
                                      <p:cBhvr>
                                        <p:cTn id="27" dur="1000" fill="hold"/>
                                        <p:tgtEl>
                                          <p:spTgt spid="2"/>
                                        </p:tgtEl>
                                        <p:attrNameLst>
                                          <p:attrName>style.rotation</p:attrName>
                                        </p:attrNameLst>
                                      </p:cBhvr>
                                      <p:tavLst>
                                        <p:tav tm="0">
                                          <p:val>
                                            <p:fltVal val="90"/>
                                          </p:val>
                                        </p:tav>
                                        <p:tav tm="100000">
                                          <p:val>
                                            <p:fltVal val="0"/>
                                          </p:val>
                                        </p:tav>
                                      </p:tavLst>
                                    </p:anim>
                                    <p:animEffect transition="in" filter="fade">
                                      <p:cBhvr>
                                        <p:cTn id="28" dur="1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heel(1)">
                                      <p:cBhvr>
                                        <p:cTn id="3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41680"/>
            <a:ext cx="9144000" cy="2862322"/>
          </a:xfrm>
          <a:prstGeom prst="rect">
            <a:avLst/>
          </a:prstGeom>
        </p:spPr>
        <p:txBody>
          <a:bodyPr wrap="square">
            <a:spAutoFit/>
          </a:bodyPr>
          <a:lstStyle/>
          <a:p>
            <a:r>
              <a:rPr lang="bn-BD" b="1" dirty="0">
                <a:latin typeface="NikoshBAN" pitchFamily="2" charset="0"/>
                <a:cs typeface="NikoshBAN" pitchFamily="2" charset="0"/>
              </a:rPr>
              <a:t>করোনাভাইরাসের প্রাদুর্ভাব (২০১৯-২০২০)</a:t>
            </a:r>
          </a:p>
          <a:p>
            <a:r>
              <a:rPr lang="bn-BD" dirty="0">
                <a:latin typeface="NikoshBAN" pitchFamily="2" charset="0"/>
                <a:cs typeface="NikoshBAN" pitchFamily="2" charset="0"/>
              </a:rPr>
              <a:t>মূল নিবন্ধসমূহ: </a:t>
            </a:r>
            <a:r>
              <a:rPr lang="bn-BD" dirty="0">
                <a:latin typeface="NikoshBAN" pitchFamily="2" charset="0"/>
                <a:cs typeface="NikoshBAN" pitchFamily="2" charset="0"/>
                <a:hlinkClick r:id="rId2" tooltip="২০১৯ সালের করোনাভাইরাসঘটিত ব্যাধির প্রাদুর্ভাব (২০১৯-২০২০)"/>
              </a:rPr>
              <a:t>২০১৯ সালের করোনাভাইরাসঘটিত ব্যাধির প্রাদুর্ভাব (২০১৯-২০২০)</a:t>
            </a:r>
            <a:r>
              <a:rPr lang="bn-BD" dirty="0">
                <a:latin typeface="NikoshBAN" pitchFamily="2" charset="0"/>
                <a:cs typeface="NikoshBAN" pitchFamily="2" charset="0"/>
              </a:rPr>
              <a:t> এবং </a:t>
            </a:r>
            <a:r>
              <a:rPr lang="bn-BD" dirty="0">
                <a:latin typeface="NikoshBAN" pitchFamily="2" charset="0"/>
                <a:cs typeface="NikoshBAN" pitchFamily="2" charset="0"/>
                <a:hlinkClick r:id="rId3" tooltip="দেশ অনুযায়ী করোনাভাইরাসের প্রাদুর্ভাব (২০১৯-২০২০)"/>
              </a:rPr>
              <a:t>দেশ অনুযায়ী করোনাভাইরাসের প্রাদুর্ভাব (২০১৯-২০২০)</a:t>
            </a:r>
            <a:endParaRPr lang="bn-BD" dirty="0">
              <a:latin typeface="NikoshBAN" pitchFamily="2" charset="0"/>
              <a:cs typeface="NikoshBAN" pitchFamily="2" charset="0"/>
            </a:endParaRPr>
          </a:p>
          <a:p>
            <a:r>
              <a:rPr lang="bn-BD" dirty="0">
                <a:latin typeface="NikoshBAN" pitchFamily="2" charset="0"/>
                <a:cs typeface="NikoshBAN" pitchFamily="2" charset="0"/>
              </a:rPr>
              <a:t>২০১৯ সালের ৩১ ডিসেম্বরে চীনের </a:t>
            </a:r>
            <a:r>
              <a:rPr lang="bn-BD" dirty="0">
                <a:latin typeface="NikoshBAN" pitchFamily="2" charset="0"/>
                <a:cs typeface="NikoshBAN" pitchFamily="2" charset="0"/>
                <a:hlinkClick r:id="rId4" tooltip="উহান"/>
              </a:rPr>
              <a:t>উহান</a:t>
            </a:r>
            <a:r>
              <a:rPr lang="bn-BD" dirty="0">
                <a:latin typeface="NikoshBAN" pitchFamily="2" charset="0"/>
                <a:cs typeface="NikoshBAN" pitchFamily="2" charset="0"/>
              </a:rPr>
              <a:t> শহরে </a:t>
            </a:r>
            <a:r>
              <a:rPr lang="bn-BD" dirty="0">
                <a:latin typeface="NikoshBAN" pitchFamily="2" charset="0"/>
                <a:cs typeface="NikoshBAN" pitchFamily="2" charset="0"/>
                <a:hlinkClick r:id="rId5" tooltip="উহান করোনাভাইরাসের প্রাদুর্ভাব (২০১৯-২০২০)"/>
              </a:rPr>
              <a:t>করোনাভাইরাসের একটি প্রজাতির সংক্রামণ</a:t>
            </a:r>
            <a:r>
              <a:rPr lang="bn-BD" dirty="0">
                <a:latin typeface="NikoshBAN" pitchFamily="2" charset="0"/>
                <a:cs typeface="NikoshBAN" pitchFamily="2" charset="0"/>
              </a:rPr>
              <a:t> দেখা দেয়। বিশ্ব স্বাস্থ্য সংস্থা ভাইরাসটিকে প্রাতিষ্ঠানিকভাবে ‘২০১৯-এনসিওভি’ নামকরণ করে। ২০২০ সালের ৮ মার্চ পর্যন্ত চীনের সাথে সাথে ১০৩টিরও বেশি দেশ ও অঞ্চলে সংক্রমণের খবর পাওয়া যায় যাতে ৩৬৪৬ জনের বেশি মানুষ মৃত্যুবরণ করে। নিশ্চিতভাবে বিভিন্ন দেশ ও অঞ্চলে আরো ১,০৭,৩৫২ জন রোগী এ ভাইরাসে আক্রান্ত হয়েছে এবং ৬০,৬৩৭ জনের বেশি লোক চিকিৎসার মাধ্যমে সুস্থ হয়ে ওঠেছে বলে সংবাদমাধ্যমে প্রকাশিত হয়। </a:t>
            </a:r>
          </a:p>
          <a:p>
            <a:r>
              <a:rPr lang="bn-BD" dirty="0">
                <a:latin typeface="NikoshBAN" pitchFamily="2" charset="0"/>
                <a:cs typeface="NikoshBAN" pitchFamily="2" charset="0"/>
              </a:rPr>
              <a:t>উহানে দেখা দেওয়া ভাইরাস প্রজাতিটি ‘এসএআরএস-সিওভি’ প্রজাতির সাথে ~৭০% জিনগত মিল পাওয়া যায়।</a:t>
            </a:r>
            <a:r>
              <a:rPr lang="bn-BD" baseline="30000" dirty="0">
                <a:latin typeface="NikoshBAN" pitchFamily="2" charset="0"/>
                <a:cs typeface="NikoshBAN" pitchFamily="2" charset="0"/>
                <a:hlinkClick r:id="rId6"/>
              </a:rPr>
              <a:t>[৭]</a:t>
            </a:r>
            <a:r>
              <a:rPr lang="bn-BD" dirty="0">
                <a:latin typeface="NikoshBAN" pitchFamily="2" charset="0"/>
                <a:cs typeface="NikoshBAN" pitchFamily="2" charset="0"/>
              </a:rPr>
              <a:t> অনেকেই অনুমান করছেন নতুন এ প্রজাতিটি সাপ থেকে এসেছে যদিও অনেক গবেষক এ মতের বিরোধীতা করেন।</a:t>
            </a:r>
            <a:r>
              <a:rPr lang="bn-BD" baseline="30000" dirty="0">
                <a:latin typeface="NikoshBAN" pitchFamily="2" charset="0"/>
                <a:cs typeface="NikoshBAN" pitchFamily="2" charset="0"/>
                <a:hlinkClick r:id="rId7"/>
              </a:rPr>
              <a:t>[৮]</a:t>
            </a:r>
            <a:r>
              <a:rPr lang="bn-BD" dirty="0">
                <a:latin typeface="NikoshBAN" pitchFamily="2" charset="0"/>
                <a:cs typeface="NikoshBAN" pitchFamily="2" charset="0"/>
              </a:rPr>
              <a:t> </a:t>
            </a:r>
          </a:p>
        </p:txBody>
      </p:sp>
      <p:sp>
        <p:nvSpPr>
          <p:cNvPr id="3" name="Rectangle 2"/>
          <p:cNvSpPr/>
          <p:nvPr/>
        </p:nvSpPr>
        <p:spPr>
          <a:xfrm>
            <a:off x="0" y="990600"/>
            <a:ext cx="9144000" cy="2246769"/>
          </a:xfrm>
          <a:prstGeom prst="rect">
            <a:avLst/>
          </a:prstGeom>
        </p:spPr>
        <p:txBody>
          <a:bodyPr wrap="square">
            <a:spAutoFit/>
          </a:bodyPr>
          <a:lstStyle/>
          <a:p>
            <a:r>
              <a:rPr lang="bn-BD" sz="2000" dirty="0">
                <a:latin typeface="NikoshBAN" pitchFamily="2" charset="0"/>
                <a:cs typeface="NikoshBAN" pitchFamily="2" charset="0"/>
              </a:rPr>
              <a:t>করোনাভাইরাস ১৯৬০-এর দশকে প্রথম আবিষ্কৃত হয়। প্রথমদিকে মুরগির মধ্যে সংক্রামক ব্রঙ্কাইটিস ভাইরাস হিসেবে এটি প্রথম দেখা যায়। পরে সাধারণ সর্দি-হাঁচি-কাশিতে আক্রান্ত রোগীদের মধ্যে এরকম দুই ধরনের ভাইরাস পাওয়া যায়। মানুষের মধ্যে পাওয়া ভাইরাস দুটি ‘মনুষ্য করোনাভাইরাস ২২৯ই’ এবং ‘মনুষ্য করোনাভাইরাস ওসি৪৩’ নামে নামকরণ করা হয়।</a:t>
            </a:r>
            <a:r>
              <a:rPr lang="bn-BD" sz="2000" baseline="30000" dirty="0">
                <a:latin typeface="NikoshBAN" pitchFamily="2" charset="0"/>
                <a:cs typeface="NikoshBAN" pitchFamily="2" charset="0"/>
                <a:hlinkClick r:id="rId8"/>
              </a:rPr>
              <a:t>[৪]</a:t>
            </a:r>
            <a:r>
              <a:rPr lang="bn-BD" sz="2000" dirty="0">
                <a:latin typeface="NikoshBAN" pitchFamily="2" charset="0"/>
                <a:cs typeface="NikoshBAN" pitchFamily="2" charset="0"/>
              </a:rPr>
              <a:t> এরপর থেকে বিভিন্ন সময় ভাইরাসটির আরো বেশ কিছু প্রজাতি পাওয়া যায় যার মধ্যে উল্লেখযোগ্য হলো ২০০৩ সালে। ‘এসএআরএস-সিওভি’, ২০০৪ সালে ‘এইচসিওভি এনএল৬৩’, ২০০৫ সালে ‘এইচকেইউ১’, ২০১২ সালে ‘এমইআরএস-সিওভি’ এবং সর্বশেষ ২০১৯ সাল চীনে ‘নোভেল করোনাভাইরাস’। এগুলোর মধ্যে অধিকাংশ ভাইরাসের ফলে শ্বাসকষ্টের গুরুতর সংক্রমণ দেখা দেয়।</a:t>
            </a:r>
            <a:r>
              <a:rPr lang="bn-BD" sz="2000" baseline="30000" dirty="0">
                <a:latin typeface="NikoshBAN" pitchFamily="2" charset="0"/>
                <a:cs typeface="NikoshBAN" pitchFamily="2" charset="0"/>
                <a:hlinkClick r:id="rId9"/>
              </a:rPr>
              <a:t>[৫]</a:t>
            </a:r>
            <a:endParaRPr lang="en-US" sz="2000" dirty="0">
              <a:latin typeface="NikoshBAN" pitchFamily="2" charset="0"/>
              <a:cs typeface="NikoshBAN" pitchFamily="2" charset="0"/>
            </a:endParaRPr>
          </a:p>
        </p:txBody>
      </p:sp>
      <p:sp>
        <p:nvSpPr>
          <p:cNvPr id="5" name="TextBox 4"/>
          <p:cNvSpPr txBox="1"/>
          <p:nvPr/>
        </p:nvSpPr>
        <p:spPr>
          <a:xfrm>
            <a:off x="0" y="0"/>
            <a:ext cx="9144000" cy="707886"/>
          </a:xfrm>
          <a:prstGeom prst="rect">
            <a:avLst/>
          </a:prstGeom>
          <a:solidFill>
            <a:srgbClr val="00B0F0"/>
          </a:solidFill>
        </p:spPr>
        <p:txBody>
          <a:bodyPr wrap="square" rtlCol="0">
            <a:spAutoFit/>
          </a:bodyPr>
          <a:lstStyle/>
          <a:p>
            <a:r>
              <a:rPr lang="bn-BD" sz="4000" dirty="0" smtClean="0">
                <a:latin typeface="NikoshBAN" pitchFamily="2" charset="0"/>
                <a:cs typeface="NikoshBAN" pitchFamily="2" charset="0"/>
              </a:rPr>
              <a:t>করোনা সম্পর্কে হুমায়ন স্যারের সংগ্রহীত তথ্য প্রতিবেদনঃ</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252280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heel(1)">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385542"/>
          </a:xfrm>
          <a:prstGeom prst="rect">
            <a:avLst/>
          </a:prstGeom>
          <a:solidFill>
            <a:srgbClr val="00B0F0"/>
          </a:solidFill>
        </p:spPr>
        <p:txBody>
          <a:bodyPr wrap="square">
            <a:spAutoFit/>
          </a:bodyPr>
          <a:lstStyle/>
          <a:p>
            <a:r>
              <a:rPr lang="bn-BD" sz="5400" b="1" dirty="0" smtClean="0">
                <a:latin typeface="NikoshBAN" pitchFamily="2" charset="0"/>
                <a:cs typeface="NikoshBAN" pitchFamily="2" charset="0"/>
              </a:rPr>
              <a:t>করোনা ভাইরাস কী </a:t>
            </a:r>
            <a:r>
              <a:rPr lang="bn-BD" sz="5400" b="1" dirty="0">
                <a:latin typeface="NikoshBAN" pitchFamily="2" charset="0"/>
                <a:cs typeface="NikoshBAN" pitchFamily="2" charset="0"/>
              </a:rPr>
              <a:t>ভাবে ছড়ায়?</a:t>
            </a:r>
            <a:endParaRPr lang="bn-BD" sz="5400" dirty="0">
              <a:latin typeface="NikoshBAN" pitchFamily="2" charset="0"/>
              <a:cs typeface="NikoshBAN" pitchFamily="2" charset="0"/>
            </a:endParaRPr>
          </a:p>
          <a:p>
            <a:r>
              <a:rPr lang="bn-BD" sz="3200" dirty="0">
                <a:latin typeface="NikoshBAN" pitchFamily="2" charset="0"/>
                <a:cs typeface="NikoshBAN" pitchFamily="2" charset="0"/>
              </a:rPr>
              <a:t>পশু-পাখি এবং গবাদি পশুর কাছাকাছি থাকা মানুষের মধ্যে করোনা ভাইরাস সংক্রমণের সম্ভাবনা অনেকটাই বেশি। পশুর লোম এবং মল থেকে ভাইরাস বিস্তার লাভ করতে পারে। তবে সরাসরি মানবদেহে সংক্রমণ করে এই ভাইরাস। এক বার মানুষের শরীরে প্রবেশ করলে বিপজ্জনক হয়ে উঠতে পারে ভাইরাসটি।</a:t>
            </a:r>
          </a:p>
        </p:txBody>
      </p:sp>
      <p:sp>
        <p:nvSpPr>
          <p:cNvPr id="3" name="TextBox 2"/>
          <p:cNvSpPr txBox="1"/>
          <p:nvPr/>
        </p:nvSpPr>
        <p:spPr>
          <a:xfrm>
            <a:off x="-34413" y="3441680"/>
            <a:ext cx="9143999" cy="3416320"/>
          </a:xfrm>
          <a:prstGeom prst="rect">
            <a:avLst/>
          </a:prstGeom>
          <a:blipFill>
            <a:blip r:embed="rId2"/>
            <a:tile tx="0" ty="0" sx="100000" sy="100000" flip="none" algn="tl"/>
          </a:blipFill>
        </p:spPr>
        <p:txBody>
          <a:bodyPr wrap="square" rtlCol="0">
            <a:spAutoFit/>
          </a:bodyPr>
          <a:lstStyle/>
          <a:p>
            <a:r>
              <a:rPr lang="bn-BD" sz="3600" dirty="0" smtClean="0">
                <a:latin typeface="NikoshBAN" pitchFamily="2" charset="0"/>
                <a:cs typeface="NikoshBAN" pitchFamily="2" charset="0"/>
              </a:rPr>
              <a:t>এ ছাড়াও যে সকল কারণে এই করোনা ভাইরাস ছড়ায় বিশেষ করে মানুষের ক্ষেত্রে তা হলোঃ</a:t>
            </a:r>
          </a:p>
          <a:p>
            <a:pPr marL="571500" indent="-571500">
              <a:buFont typeface="Wingdings" pitchFamily="2" charset="2"/>
              <a:buChar char="Ø"/>
            </a:pPr>
            <a:r>
              <a:rPr lang="bn-BD" sz="3600" dirty="0" smtClean="0">
                <a:latin typeface="NikoshBAN" pitchFamily="2" charset="0"/>
                <a:cs typeface="NikoshBAN" pitchFamily="2" charset="0"/>
              </a:rPr>
              <a:t>আক্রান্ত ব্যাক্তির হাঁচি-কাশির মাধ্যমে।</a:t>
            </a:r>
          </a:p>
          <a:p>
            <a:pPr marL="571500" indent="-571500">
              <a:buFont typeface="Wingdings" pitchFamily="2" charset="2"/>
              <a:buChar char="Ø"/>
            </a:pPr>
            <a:r>
              <a:rPr lang="bn-BD" sz="3600" dirty="0" smtClean="0">
                <a:latin typeface="NikoshBAN" pitchFamily="2" charset="0"/>
                <a:cs typeface="NikoshBAN" pitchFamily="2" charset="0"/>
              </a:rPr>
              <a:t>আক্রান্ত ব্যাক্তিকে স্পর্শ করলে। এবং</a:t>
            </a:r>
          </a:p>
          <a:p>
            <a:pPr marL="571500" indent="-571500">
              <a:buFont typeface="Wingdings" pitchFamily="2" charset="2"/>
              <a:buChar char="Ø"/>
            </a:pPr>
            <a:r>
              <a:rPr lang="bn-BD" sz="3600" dirty="0" smtClean="0">
                <a:latin typeface="NikoshBAN" pitchFamily="2" charset="0"/>
                <a:cs typeface="NikoshBAN" pitchFamily="2" charset="0"/>
              </a:rPr>
              <a:t>আক্রান্ত ব্যাক্তির ব্যবহারিত পোশাষ বা দ্রব্যাদি ব্যবহার করলে</a:t>
            </a:r>
          </a:p>
          <a:p>
            <a:r>
              <a:rPr lang="bn-BD" sz="3600" dirty="0" smtClean="0">
                <a:latin typeface="NikoshBAN" pitchFamily="2" charset="0"/>
                <a:cs typeface="NikoshBAN" pitchFamily="2" charset="0"/>
              </a:rPr>
              <a:t>এই ভাইরাস ছড়িয়ে যেতে পারে।</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84499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80">
                                          <p:stCondLst>
                                            <p:cond delay="0"/>
                                          </p:stCondLst>
                                        </p:cTn>
                                        <p:tgtEl>
                                          <p:spTgt spid="2">
                                            <p:txEl>
                                              <p:pRg st="1" end="1"/>
                                            </p:txEl>
                                          </p:spTgt>
                                        </p:tgtEl>
                                      </p:cBhvr>
                                    </p:animEffect>
                                    <p:anim calcmode="lin" valueType="num">
                                      <p:cBhvr>
                                        <p:cTn id="15"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1" end="1"/>
                                            </p:txEl>
                                          </p:spTgt>
                                        </p:tgtEl>
                                      </p:cBhvr>
                                      <p:to x="100000" y="60000"/>
                                    </p:animScale>
                                    <p:animScale>
                                      <p:cBhvr>
                                        <p:cTn id="21" dur="166" decel="50000">
                                          <p:stCondLst>
                                            <p:cond delay="676"/>
                                          </p:stCondLst>
                                        </p:cTn>
                                        <p:tgtEl>
                                          <p:spTgt spid="2">
                                            <p:txEl>
                                              <p:pRg st="1" end="1"/>
                                            </p:txEl>
                                          </p:spTgt>
                                        </p:tgtEl>
                                      </p:cBhvr>
                                      <p:to x="100000" y="100000"/>
                                    </p:animScale>
                                    <p:animScale>
                                      <p:cBhvr>
                                        <p:cTn id="22" dur="26">
                                          <p:stCondLst>
                                            <p:cond delay="1312"/>
                                          </p:stCondLst>
                                        </p:cTn>
                                        <p:tgtEl>
                                          <p:spTgt spid="2">
                                            <p:txEl>
                                              <p:pRg st="1" end="1"/>
                                            </p:txEl>
                                          </p:spTgt>
                                        </p:tgtEl>
                                      </p:cBhvr>
                                      <p:to x="100000" y="80000"/>
                                    </p:animScale>
                                    <p:animScale>
                                      <p:cBhvr>
                                        <p:cTn id="23" dur="166" decel="50000">
                                          <p:stCondLst>
                                            <p:cond delay="1338"/>
                                          </p:stCondLst>
                                        </p:cTn>
                                        <p:tgtEl>
                                          <p:spTgt spid="2">
                                            <p:txEl>
                                              <p:pRg st="1" end="1"/>
                                            </p:txEl>
                                          </p:spTgt>
                                        </p:tgtEl>
                                      </p:cBhvr>
                                      <p:to x="100000" y="100000"/>
                                    </p:animScale>
                                    <p:animScale>
                                      <p:cBhvr>
                                        <p:cTn id="24" dur="26">
                                          <p:stCondLst>
                                            <p:cond delay="1642"/>
                                          </p:stCondLst>
                                        </p:cTn>
                                        <p:tgtEl>
                                          <p:spTgt spid="2">
                                            <p:txEl>
                                              <p:pRg st="1" end="1"/>
                                            </p:txEl>
                                          </p:spTgt>
                                        </p:tgtEl>
                                      </p:cBhvr>
                                      <p:to x="100000" y="90000"/>
                                    </p:animScale>
                                    <p:animScale>
                                      <p:cBhvr>
                                        <p:cTn id="25" dur="166" decel="50000">
                                          <p:stCondLst>
                                            <p:cond delay="1668"/>
                                          </p:stCondLst>
                                        </p:cTn>
                                        <p:tgtEl>
                                          <p:spTgt spid="2">
                                            <p:txEl>
                                              <p:pRg st="1" end="1"/>
                                            </p:txEl>
                                          </p:spTgt>
                                        </p:tgtEl>
                                      </p:cBhvr>
                                      <p:to x="100000" y="100000"/>
                                    </p:animScale>
                                    <p:animScale>
                                      <p:cBhvr>
                                        <p:cTn id="26" dur="26">
                                          <p:stCondLst>
                                            <p:cond delay="1808"/>
                                          </p:stCondLst>
                                        </p:cTn>
                                        <p:tgtEl>
                                          <p:spTgt spid="2">
                                            <p:txEl>
                                              <p:pRg st="1" end="1"/>
                                            </p:txEl>
                                          </p:spTgt>
                                        </p:tgtEl>
                                      </p:cBhvr>
                                      <p:to x="100000" y="95000"/>
                                    </p:animScale>
                                    <p:animScale>
                                      <p:cBhvr>
                                        <p:cTn id="27" dur="166" decel="50000">
                                          <p:stCondLst>
                                            <p:cond delay="1834"/>
                                          </p:stCondLst>
                                        </p:cTn>
                                        <p:tgtEl>
                                          <p:spTgt spid="2">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nodeType="clickEffect">
                                  <p:stCondLst>
                                    <p:cond delay="0"/>
                                  </p:stCondLst>
                                  <p:childTnLst>
                                    <p:animRot by="21600000">
                                      <p:cBhvr>
                                        <p:cTn id="31" dur="2000" fill="hold"/>
                                        <p:tgtEl>
                                          <p:spTgt spid="3">
                                            <p:txEl>
                                              <p:pRg st="0" end="0"/>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wipe(down)">
                                      <p:cBhvr>
                                        <p:cTn id="44" dur="580">
                                          <p:stCondLst>
                                            <p:cond delay="0"/>
                                          </p:stCondLst>
                                        </p:cTn>
                                        <p:tgtEl>
                                          <p:spTgt spid="3">
                                            <p:txEl>
                                              <p:pRg st="2" end="2"/>
                                            </p:txEl>
                                          </p:spTgt>
                                        </p:tgtEl>
                                      </p:cBhvr>
                                    </p:animEffect>
                                    <p:anim calcmode="lin" valueType="num">
                                      <p:cBhvr>
                                        <p:cTn id="4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2" end="2"/>
                                            </p:txEl>
                                          </p:spTgt>
                                        </p:tgtEl>
                                      </p:cBhvr>
                                      <p:to x="100000" y="60000"/>
                                    </p:animScale>
                                    <p:animScale>
                                      <p:cBhvr>
                                        <p:cTn id="51" dur="166" decel="50000">
                                          <p:stCondLst>
                                            <p:cond delay="676"/>
                                          </p:stCondLst>
                                        </p:cTn>
                                        <p:tgtEl>
                                          <p:spTgt spid="3">
                                            <p:txEl>
                                              <p:pRg st="2" end="2"/>
                                            </p:txEl>
                                          </p:spTgt>
                                        </p:tgtEl>
                                      </p:cBhvr>
                                      <p:to x="100000" y="100000"/>
                                    </p:animScale>
                                    <p:animScale>
                                      <p:cBhvr>
                                        <p:cTn id="52" dur="26">
                                          <p:stCondLst>
                                            <p:cond delay="1312"/>
                                          </p:stCondLst>
                                        </p:cTn>
                                        <p:tgtEl>
                                          <p:spTgt spid="3">
                                            <p:txEl>
                                              <p:pRg st="2" end="2"/>
                                            </p:txEl>
                                          </p:spTgt>
                                        </p:tgtEl>
                                      </p:cBhvr>
                                      <p:to x="100000" y="80000"/>
                                    </p:animScale>
                                    <p:animScale>
                                      <p:cBhvr>
                                        <p:cTn id="53" dur="166" decel="50000">
                                          <p:stCondLst>
                                            <p:cond delay="1338"/>
                                          </p:stCondLst>
                                        </p:cTn>
                                        <p:tgtEl>
                                          <p:spTgt spid="3">
                                            <p:txEl>
                                              <p:pRg st="2" end="2"/>
                                            </p:txEl>
                                          </p:spTgt>
                                        </p:tgtEl>
                                      </p:cBhvr>
                                      <p:to x="100000" y="100000"/>
                                    </p:animScale>
                                    <p:animScale>
                                      <p:cBhvr>
                                        <p:cTn id="54" dur="26">
                                          <p:stCondLst>
                                            <p:cond delay="1642"/>
                                          </p:stCondLst>
                                        </p:cTn>
                                        <p:tgtEl>
                                          <p:spTgt spid="3">
                                            <p:txEl>
                                              <p:pRg st="2" end="2"/>
                                            </p:txEl>
                                          </p:spTgt>
                                        </p:tgtEl>
                                      </p:cBhvr>
                                      <p:to x="100000" y="90000"/>
                                    </p:animScale>
                                    <p:animScale>
                                      <p:cBhvr>
                                        <p:cTn id="55" dur="166" decel="50000">
                                          <p:stCondLst>
                                            <p:cond delay="1668"/>
                                          </p:stCondLst>
                                        </p:cTn>
                                        <p:tgtEl>
                                          <p:spTgt spid="3">
                                            <p:txEl>
                                              <p:pRg st="2" end="2"/>
                                            </p:txEl>
                                          </p:spTgt>
                                        </p:tgtEl>
                                      </p:cBhvr>
                                      <p:to x="100000" y="100000"/>
                                    </p:animScale>
                                    <p:animScale>
                                      <p:cBhvr>
                                        <p:cTn id="56" dur="26">
                                          <p:stCondLst>
                                            <p:cond delay="1808"/>
                                          </p:stCondLst>
                                        </p:cTn>
                                        <p:tgtEl>
                                          <p:spTgt spid="3">
                                            <p:txEl>
                                              <p:pRg st="2" end="2"/>
                                            </p:txEl>
                                          </p:spTgt>
                                        </p:tgtEl>
                                      </p:cBhvr>
                                      <p:to x="100000" y="95000"/>
                                    </p:animScale>
                                    <p:animScale>
                                      <p:cBhvr>
                                        <p:cTn id="57" dur="166" decel="50000">
                                          <p:stCondLst>
                                            <p:cond delay="1834"/>
                                          </p:stCondLst>
                                        </p:cTn>
                                        <p:tgtEl>
                                          <p:spTgt spid="3">
                                            <p:txEl>
                                              <p:pRg st="2" end="2"/>
                                            </p:txEl>
                                          </p:spTgt>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 calcmode="lin" valueType="num">
                                      <p:cBhvr>
                                        <p:cTn id="6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3" end="3"/>
                                            </p:txEl>
                                          </p:spTgt>
                                        </p:tgtEl>
                                      </p:cBhvr>
                                    </p:animEffect>
                                  </p:childTnLst>
                                </p:cTn>
                              </p:par>
                              <p:par>
                                <p:cTn id="66" presetID="31" presetClass="entr" presetSubtype="0" fill="hold" nodeType="withEffect">
                                  <p:stCondLst>
                                    <p:cond delay="0"/>
                                  </p:stCondLst>
                                  <p:childTnLst>
                                    <p:set>
                                      <p:cBhvr>
                                        <p:cTn id="67" dur="1" fill="hold">
                                          <p:stCondLst>
                                            <p:cond delay="0"/>
                                          </p:stCondLst>
                                        </p:cTn>
                                        <p:tgtEl>
                                          <p:spTgt spid="3">
                                            <p:txEl>
                                              <p:pRg st="4" end="4"/>
                                            </p:txEl>
                                          </p:spTgt>
                                        </p:tgtEl>
                                        <p:attrNameLst>
                                          <p:attrName>style.visibility</p:attrName>
                                        </p:attrNameLst>
                                      </p:cBhvr>
                                      <p:to>
                                        <p:strVal val="visible"/>
                                      </p:to>
                                    </p:set>
                                    <p:anim calcmode="lin" valueType="num">
                                      <p:cBhvr>
                                        <p:cTn id="6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6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7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7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0" y="0"/>
            <a:ext cx="9171039" cy="2000548"/>
          </a:xfrm>
          <a:prstGeom prst="rect">
            <a:avLst/>
          </a:prstGeom>
          <a:blipFill>
            <a:blip r:embed="rId2"/>
            <a:tile tx="0" ty="0" sx="100000" sy="100000" flip="none" algn="tl"/>
          </a:blipFill>
        </p:spPr>
        <p:txBody>
          <a:bodyPr wrap="square">
            <a:spAutoFit/>
          </a:bodyPr>
          <a:lstStyle/>
          <a:p>
            <a:pPr algn="just"/>
            <a:r>
              <a:rPr lang="bn-BD" sz="6000" b="1" dirty="0">
                <a:latin typeface="NikoshBAN" pitchFamily="2" charset="0"/>
                <a:cs typeface="NikoshBAN" pitchFamily="2" charset="0"/>
              </a:rPr>
              <a:t>লক্ষণগুলি কী?</a:t>
            </a:r>
            <a:endParaRPr lang="bn-BD" sz="6000" dirty="0">
              <a:latin typeface="NikoshBAN" pitchFamily="2" charset="0"/>
              <a:cs typeface="NikoshBAN" pitchFamily="2" charset="0"/>
            </a:endParaRPr>
          </a:p>
          <a:p>
            <a:pPr algn="just"/>
            <a:r>
              <a:rPr lang="bn-BD" sz="3200" dirty="0">
                <a:latin typeface="NikoshBAN" pitchFamily="2" charset="0"/>
                <a:cs typeface="NikoshBAN" pitchFamily="2" charset="0"/>
              </a:rPr>
              <a:t>শ্বাসপ্রশ্বাসের সমস্যা। এ ছাড়া জ্বর, সর্দি-কাশি এর প্রাথমিক লক্ষণ। প্রাথমিক ভাবে উপসর্গ অধরা থাকে।</a:t>
            </a:r>
          </a:p>
        </p:txBody>
      </p:sp>
      <p:sp>
        <p:nvSpPr>
          <p:cNvPr id="5" name="TextBox 4"/>
          <p:cNvSpPr txBox="1"/>
          <p:nvPr/>
        </p:nvSpPr>
        <p:spPr>
          <a:xfrm>
            <a:off x="-27040" y="2000548"/>
            <a:ext cx="9171039" cy="6001643"/>
          </a:xfrm>
          <a:prstGeom prst="rect">
            <a:avLst/>
          </a:prstGeom>
          <a:blipFill>
            <a:blip r:embed="rId3"/>
            <a:tile tx="0" ty="0" sx="100000" sy="100000" flip="none" algn="tl"/>
          </a:blipFill>
        </p:spPr>
        <p:txBody>
          <a:bodyPr wrap="square" rtlCol="0">
            <a:spAutoFit/>
          </a:bodyPr>
          <a:lstStyle/>
          <a:p>
            <a:r>
              <a:rPr lang="bn-BD" sz="3200" dirty="0" smtClean="0">
                <a:solidFill>
                  <a:srgbClr val="FF0000"/>
                </a:solidFill>
                <a:latin typeface="NikoshBAN" pitchFamily="2" charset="0"/>
                <a:cs typeface="NikoshBAN" pitchFamily="2" charset="0"/>
              </a:rPr>
              <a:t>আরো কিছু লক্ষণ দেখা দিতে পারে যেমন</a:t>
            </a:r>
          </a:p>
          <a:p>
            <a:pPr marL="571500" indent="-571500">
              <a:buFont typeface="Wingdings" pitchFamily="2" charset="2"/>
              <a:buChar char="Ø"/>
            </a:pPr>
            <a:r>
              <a:rPr lang="bn-BD" sz="3200" dirty="0" smtClean="0">
                <a:latin typeface="NikoshBAN" pitchFamily="2" charset="0"/>
                <a:cs typeface="NikoshBAN" pitchFamily="2" charset="0"/>
              </a:rPr>
              <a:t>আপনি যদি গত ১৪দিনের মধ্যে চীন বা অন্যান্য আক্রান্ত দেশে ভ্রমণ করে থাকেন।</a:t>
            </a:r>
          </a:p>
          <a:p>
            <a:pPr marL="571500" indent="-571500">
              <a:buFont typeface="Wingdings" pitchFamily="2" charset="2"/>
              <a:buChar char="Ø"/>
            </a:pPr>
            <a:r>
              <a:rPr lang="bn-BD" sz="3200" dirty="0" smtClean="0">
                <a:latin typeface="NikoshBAN" pitchFamily="2" charset="0"/>
                <a:cs typeface="NikoshBAN" pitchFamily="2" charset="0"/>
              </a:rPr>
              <a:t>আক্রান্ত কোন ব্যাক্তির সংস্পর্শে এসে থাকেন বা অবস্থান করে থাকেন।</a:t>
            </a:r>
          </a:p>
          <a:p>
            <a:pPr marL="571500" indent="-571500">
              <a:buFont typeface="Wingdings" pitchFamily="2" charset="2"/>
              <a:buChar char="Ø"/>
            </a:pPr>
            <a:r>
              <a:rPr lang="bn-BD" sz="3200" dirty="0" smtClean="0">
                <a:latin typeface="NikoshBAN" pitchFamily="2" charset="0"/>
                <a:cs typeface="NikoshBAN" pitchFamily="2" charset="0"/>
              </a:rPr>
              <a:t>আপনার যদি জ্বর (১০০০ফরেনহাইট বা তার বেশি) হয়ে থাকে।</a:t>
            </a:r>
          </a:p>
          <a:p>
            <a:pPr marL="571500" indent="-571500">
              <a:buFont typeface="Wingdings" pitchFamily="2" charset="2"/>
              <a:buChar char="Ø"/>
            </a:pPr>
            <a:r>
              <a:rPr lang="bn-BD" sz="3200" dirty="0" smtClean="0">
                <a:latin typeface="NikoshBAN" pitchFamily="2" charset="0"/>
                <a:cs typeface="NikoshBAN" pitchFamily="2" charset="0"/>
              </a:rPr>
              <a:t>হাঁচি-কাশি হয়।</a:t>
            </a:r>
          </a:p>
          <a:p>
            <a:pPr marL="571500" indent="-571500">
              <a:buFont typeface="Wingdings" pitchFamily="2" charset="2"/>
              <a:buChar char="Ø"/>
            </a:pPr>
            <a:r>
              <a:rPr lang="bn-BD" sz="3200" dirty="0" smtClean="0">
                <a:latin typeface="NikoshBAN" pitchFamily="2" charset="0"/>
                <a:cs typeface="NikoshBAN" pitchFamily="2" charset="0"/>
              </a:rPr>
              <a:t>গলা ব্যাথা হয়। এবং</a:t>
            </a:r>
          </a:p>
          <a:p>
            <a:pPr marL="571500" indent="-571500">
              <a:buFont typeface="Wingdings" pitchFamily="2" charset="2"/>
              <a:buChar char="Ø"/>
            </a:pPr>
            <a:r>
              <a:rPr lang="bn-BD" sz="3200" dirty="0" smtClean="0">
                <a:latin typeface="NikoshBAN" pitchFamily="2" charset="0"/>
                <a:cs typeface="NikoshBAN" pitchFamily="2" charset="0"/>
              </a:rPr>
              <a:t>শুষ্ক কাশি।</a:t>
            </a:r>
          </a:p>
          <a:p>
            <a:pPr marL="571500" indent="-571500">
              <a:buFont typeface="Wingdings" pitchFamily="2" charset="2"/>
              <a:buChar char="Ø"/>
            </a:pPr>
            <a:r>
              <a:rPr lang="bn-BD" sz="3200" dirty="0" smtClean="0">
                <a:latin typeface="NikoshBAN" pitchFamily="2" charset="0"/>
                <a:cs typeface="NikoshBAN" pitchFamily="2" charset="0"/>
              </a:rPr>
              <a:t>শ্বাসকষ্ট ইত্যাদি উপসর্গ দেখা দিলে আপনী মনে করবেন আপনার করোনা ভাইরাস হয়েছে।</a:t>
            </a:r>
          </a:p>
          <a:p>
            <a:pPr marL="571500" indent="-571500">
              <a:buFont typeface="Wingdings" pitchFamily="2" charset="2"/>
              <a:buChar char="Ø"/>
            </a:pP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171207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80">
                                          <p:stCondLst>
                                            <p:cond delay="0"/>
                                          </p:stCondLst>
                                        </p:cTn>
                                        <p:tgtEl>
                                          <p:spTgt spid="2">
                                            <p:txEl>
                                              <p:pRg st="1" end="1"/>
                                            </p:txEl>
                                          </p:spTgt>
                                        </p:tgtEl>
                                      </p:cBhvr>
                                    </p:animEffect>
                                    <p:anim calcmode="lin" valueType="num">
                                      <p:cBhvr>
                                        <p:cTn id="15"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1" end="1"/>
                                            </p:txEl>
                                          </p:spTgt>
                                        </p:tgtEl>
                                      </p:cBhvr>
                                      <p:to x="100000" y="60000"/>
                                    </p:animScale>
                                    <p:animScale>
                                      <p:cBhvr>
                                        <p:cTn id="21" dur="166" decel="50000">
                                          <p:stCondLst>
                                            <p:cond delay="676"/>
                                          </p:stCondLst>
                                        </p:cTn>
                                        <p:tgtEl>
                                          <p:spTgt spid="2">
                                            <p:txEl>
                                              <p:pRg st="1" end="1"/>
                                            </p:txEl>
                                          </p:spTgt>
                                        </p:tgtEl>
                                      </p:cBhvr>
                                      <p:to x="100000" y="100000"/>
                                    </p:animScale>
                                    <p:animScale>
                                      <p:cBhvr>
                                        <p:cTn id="22" dur="26">
                                          <p:stCondLst>
                                            <p:cond delay="1312"/>
                                          </p:stCondLst>
                                        </p:cTn>
                                        <p:tgtEl>
                                          <p:spTgt spid="2">
                                            <p:txEl>
                                              <p:pRg st="1" end="1"/>
                                            </p:txEl>
                                          </p:spTgt>
                                        </p:tgtEl>
                                      </p:cBhvr>
                                      <p:to x="100000" y="80000"/>
                                    </p:animScale>
                                    <p:animScale>
                                      <p:cBhvr>
                                        <p:cTn id="23" dur="166" decel="50000">
                                          <p:stCondLst>
                                            <p:cond delay="1338"/>
                                          </p:stCondLst>
                                        </p:cTn>
                                        <p:tgtEl>
                                          <p:spTgt spid="2">
                                            <p:txEl>
                                              <p:pRg st="1" end="1"/>
                                            </p:txEl>
                                          </p:spTgt>
                                        </p:tgtEl>
                                      </p:cBhvr>
                                      <p:to x="100000" y="100000"/>
                                    </p:animScale>
                                    <p:animScale>
                                      <p:cBhvr>
                                        <p:cTn id="24" dur="26">
                                          <p:stCondLst>
                                            <p:cond delay="1642"/>
                                          </p:stCondLst>
                                        </p:cTn>
                                        <p:tgtEl>
                                          <p:spTgt spid="2">
                                            <p:txEl>
                                              <p:pRg st="1" end="1"/>
                                            </p:txEl>
                                          </p:spTgt>
                                        </p:tgtEl>
                                      </p:cBhvr>
                                      <p:to x="100000" y="90000"/>
                                    </p:animScale>
                                    <p:animScale>
                                      <p:cBhvr>
                                        <p:cTn id="25" dur="166" decel="50000">
                                          <p:stCondLst>
                                            <p:cond delay="1668"/>
                                          </p:stCondLst>
                                        </p:cTn>
                                        <p:tgtEl>
                                          <p:spTgt spid="2">
                                            <p:txEl>
                                              <p:pRg st="1" end="1"/>
                                            </p:txEl>
                                          </p:spTgt>
                                        </p:tgtEl>
                                      </p:cBhvr>
                                      <p:to x="100000" y="100000"/>
                                    </p:animScale>
                                    <p:animScale>
                                      <p:cBhvr>
                                        <p:cTn id="26" dur="26">
                                          <p:stCondLst>
                                            <p:cond delay="1808"/>
                                          </p:stCondLst>
                                        </p:cTn>
                                        <p:tgtEl>
                                          <p:spTgt spid="2">
                                            <p:txEl>
                                              <p:pRg st="1" end="1"/>
                                            </p:txEl>
                                          </p:spTgt>
                                        </p:tgtEl>
                                      </p:cBhvr>
                                      <p:to x="100000" y="95000"/>
                                    </p:animScale>
                                    <p:animScale>
                                      <p:cBhvr>
                                        <p:cTn id="27" dur="166" decel="50000">
                                          <p:stCondLst>
                                            <p:cond delay="1834"/>
                                          </p:stCondLst>
                                        </p:cTn>
                                        <p:tgtEl>
                                          <p:spTgt spid="2">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anim calcmode="lin" valueType="num">
                                      <p:cBhvr>
                                        <p:cTn id="33"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34"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 calcmode="lin" valueType="num">
                                      <p:cBhvr>
                                        <p:cTn id="3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4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41" dur="500"/>
                                        <p:tgtEl>
                                          <p:spTgt spid="5">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5">
                                            <p:txEl>
                                              <p:pRg st="2" end="2"/>
                                            </p:txEl>
                                          </p:spTgt>
                                        </p:tgtEl>
                                        <p:attrNameLst>
                                          <p:attrName>style.visibility</p:attrName>
                                        </p:attrNameLst>
                                      </p:cBhvr>
                                      <p:to>
                                        <p:strVal val="visible"/>
                                      </p:to>
                                    </p:set>
                                    <p:anim calcmode="lin" valueType="num">
                                      <p:cBhvr>
                                        <p:cTn id="46"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47"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48"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49" dur="1000"/>
                                        <p:tgtEl>
                                          <p:spTgt spid="5">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nodeType="clickEffect">
                                  <p:stCondLst>
                                    <p:cond delay="0"/>
                                  </p:stCondLst>
                                  <p:childTnLst>
                                    <p:set>
                                      <p:cBhvr>
                                        <p:cTn id="53" dur="1" fill="hold">
                                          <p:stCondLst>
                                            <p:cond delay="0"/>
                                          </p:stCondLst>
                                        </p:cTn>
                                        <p:tgtEl>
                                          <p:spTgt spid="5">
                                            <p:txEl>
                                              <p:pRg st="3" end="3"/>
                                            </p:txEl>
                                          </p:spTgt>
                                        </p:tgtEl>
                                        <p:attrNameLst>
                                          <p:attrName>style.visibility</p:attrName>
                                        </p:attrNameLst>
                                      </p:cBhvr>
                                      <p:to>
                                        <p:strVal val="visible"/>
                                      </p:to>
                                    </p:set>
                                    <p:animEffect transition="in" filter="wipe(down)">
                                      <p:cBhvr>
                                        <p:cTn id="54" dur="580">
                                          <p:stCondLst>
                                            <p:cond delay="0"/>
                                          </p:stCondLst>
                                        </p:cTn>
                                        <p:tgtEl>
                                          <p:spTgt spid="5">
                                            <p:txEl>
                                              <p:pRg st="3" end="3"/>
                                            </p:txEl>
                                          </p:spTgt>
                                        </p:tgtEl>
                                      </p:cBhvr>
                                    </p:animEffect>
                                    <p:anim calcmode="lin" valueType="num">
                                      <p:cBhvr>
                                        <p:cTn id="55"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60" dur="26">
                                          <p:stCondLst>
                                            <p:cond delay="650"/>
                                          </p:stCondLst>
                                        </p:cTn>
                                        <p:tgtEl>
                                          <p:spTgt spid="5">
                                            <p:txEl>
                                              <p:pRg st="3" end="3"/>
                                            </p:txEl>
                                          </p:spTgt>
                                        </p:tgtEl>
                                      </p:cBhvr>
                                      <p:to x="100000" y="60000"/>
                                    </p:animScale>
                                    <p:animScale>
                                      <p:cBhvr>
                                        <p:cTn id="61" dur="166" decel="50000">
                                          <p:stCondLst>
                                            <p:cond delay="676"/>
                                          </p:stCondLst>
                                        </p:cTn>
                                        <p:tgtEl>
                                          <p:spTgt spid="5">
                                            <p:txEl>
                                              <p:pRg st="3" end="3"/>
                                            </p:txEl>
                                          </p:spTgt>
                                        </p:tgtEl>
                                      </p:cBhvr>
                                      <p:to x="100000" y="100000"/>
                                    </p:animScale>
                                    <p:animScale>
                                      <p:cBhvr>
                                        <p:cTn id="62" dur="26">
                                          <p:stCondLst>
                                            <p:cond delay="1312"/>
                                          </p:stCondLst>
                                        </p:cTn>
                                        <p:tgtEl>
                                          <p:spTgt spid="5">
                                            <p:txEl>
                                              <p:pRg st="3" end="3"/>
                                            </p:txEl>
                                          </p:spTgt>
                                        </p:tgtEl>
                                      </p:cBhvr>
                                      <p:to x="100000" y="80000"/>
                                    </p:animScale>
                                    <p:animScale>
                                      <p:cBhvr>
                                        <p:cTn id="63" dur="166" decel="50000">
                                          <p:stCondLst>
                                            <p:cond delay="1338"/>
                                          </p:stCondLst>
                                        </p:cTn>
                                        <p:tgtEl>
                                          <p:spTgt spid="5">
                                            <p:txEl>
                                              <p:pRg st="3" end="3"/>
                                            </p:txEl>
                                          </p:spTgt>
                                        </p:tgtEl>
                                      </p:cBhvr>
                                      <p:to x="100000" y="100000"/>
                                    </p:animScale>
                                    <p:animScale>
                                      <p:cBhvr>
                                        <p:cTn id="64" dur="26">
                                          <p:stCondLst>
                                            <p:cond delay="1642"/>
                                          </p:stCondLst>
                                        </p:cTn>
                                        <p:tgtEl>
                                          <p:spTgt spid="5">
                                            <p:txEl>
                                              <p:pRg st="3" end="3"/>
                                            </p:txEl>
                                          </p:spTgt>
                                        </p:tgtEl>
                                      </p:cBhvr>
                                      <p:to x="100000" y="90000"/>
                                    </p:animScale>
                                    <p:animScale>
                                      <p:cBhvr>
                                        <p:cTn id="65" dur="166" decel="50000">
                                          <p:stCondLst>
                                            <p:cond delay="1668"/>
                                          </p:stCondLst>
                                        </p:cTn>
                                        <p:tgtEl>
                                          <p:spTgt spid="5">
                                            <p:txEl>
                                              <p:pRg st="3" end="3"/>
                                            </p:txEl>
                                          </p:spTgt>
                                        </p:tgtEl>
                                      </p:cBhvr>
                                      <p:to x="100000" y="100000"/>
                                    </p:animScale>
                                    <p:animScale>
                                      <p:cBhvr>
                                        <p:cTn id="66" dur="26">
                                          <p:stCondLst>
                                            <p:cond delay="1808"/>
                                          </p:stCondLst>
                                        </p:cTn>
                                        <p:tgtEl>
                                          <p:spTgt spid="5">
                                            <p:txEl>
                                              <p:pRg st="3" end="3"/>
                                            </p:txEl>
                                          </p:spTgt>
                                        </p:tgtEl>
                                      </p:cBhvr>
                                      <p:to x="100000" y="95000"/>
                                    </p:animScale>
                                    <p:animScale>
                                      <p:cBhvr>
                                        <p:cTn id="67" dur="166" decel="50000">
                                          <p:stCondLst>
                                            <p:cond delay="1834"/>
                                          </p:stCondLst>
                                        </p:cTn>
                                        <p:tgtEl>
                                          <p:spTgt spid="5">
                                            <p:txEl>
                                              <p:pRg st="3" end="3"/>
                                            </p:txEl>
                                          </p:spTgt>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nodeType="clickEffect">
                                  <p:stCondLst>
                                    <p:cond delay="0"/>
                                  </p:stCondLst>
                                  <p:childTnLst>
                                    <p:set>
                                      <p:cBhvr>
                                        <p:cTn id="71" dur="1" fill="hold">
                                          <p:stCondLst>
                                            <p:cond delay="0"/>
                                          </p:stCondLst>
                                        </p:cTn>
                                        <p:tgtEl>
                                          <p:spTgt spid="5">
                                            <p:txEl>
                                              <p:pRg st="4" end="4"/>
                                            </p:txEl>
                                          </p:spTgt>
                                        </p:tgtEl>
                                        <p:attrNameLst>
                                          <p:attrName>style.visibility</p:attrName>
                                        </p:attrNameLst>
                                      </p:cBhvr>
                                      <p:to>
                                        <p:strVal val="visible"/>
                                      </p:to>
                                    </p:set>
                                    <p:anim calcmode="lin" valueType="num">
                                      <p:cBhvr>
                                        <p:cTn id="72"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73"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74"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75" dur="1000"/>
                                        <p:tgtEl>
                                          <p:spTgt spid="5">
                                            <p:txEl>
                                              <p:pRg st="4" end="4"/>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6" presetClass="entr" presetSubtype="0" fill="hold" nodeType="clickEffect">
                                  <p:stCondLst>
                                    <p:cond delay="0"/>
                                  </p:stCondLst>
                                  <p:childTnLst>
                                    <p:set>
                                      <p:cBhvr>
                                        <p:cTn id="79" dur="1" fill="hold">
                                          <p:stCondLst>
                                            <p:cond delay="0"/>
                                          </p:stCondLst>
                                        </p:cTn>
                                        <p:tgtEl>
                                          <p:spTgt spid="5">
                                            <p:txEl>
                                              <p:pRg st="5" end="5"/>
                                            </p:txEl>
                                          </p:spTgt>
                                        </p:tgtEl>
                                        <p:attrNameLst>
                                          <p:attrName>style.visibility</p:attrName>
                                        </p:attrNameLst>
                                      </p:cBhvr>
                                      <p:to>
                                        <p:strVal val="visible"/>
                                      </p:to>
                                    </p:set>
                                    <p:animEffect transition="in" filter="wipe(down)">
                                      <p:cBhvr>
                                        <p:cTn id="80" dur="580">
                                          <p:stCondLst>
                                            <p:cond delay="0"/>
                                          </p:stCondLst>
                                        </p:cTn>
                                        <p:tgtEl>
                                          <p:spTgt spid="5">
                                            <p:txEl>
                                              <p:pRg st="5" end="5"/>
                                            </p:txEl>
                                          </p:spTgt>
                                        </p:tgtEl>
                                      </p:cBhvr>
                                    </p:animEffect>
                                    <p:anim calcmode="lin" valueType="num">
                                      <p:cBhvr>
                                        <p:cTn id="81" dur="1822" tmFilter="0,0; 0.14,0.36; 0.43,0.73; 0.71,0.91; 1.0,1.0">
                                          <p:stCondLst>
                                            <p:cond delay="0"/>
                                          </p:stCondLst>
                                        </p:cTn>
                                        <p:tgtEl>
                                          <p:spTgt spid="5">
                                            <p:txEl>
                                              <p:pRg st="5" end="5"/>
                                            </p:txEl>
                                          </p:spTgt>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5">
                                            <p:txEl>
                                              <p:pRg st="5" end="5"/>
                                            </p:txEl>
                                          </p:spTgt>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5">
                                            <p:txEl>
                                              <p:pRg st="5" end="5"/>
                                            </p:txEl>
                                          </p:spTgt>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5">
                                            <p:txEl>
                                              <p:pRg st="5" end="5"/>
                                            </p:txEl>
                                          </p:spTgt>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5">
                                            <p:txEl>
                                              <p:pRg st="5" end="5"/>
                                            </p:txEl>
                                          </p:spTgt>
                                        </p:tgtEl>
                                        <p:attrNameLst>
                                          <p:attrName>ppt_y</p:attrName>
                                        </p:attrNameLst>
                                      </p:cBhvr>
                                      <p:tavLst>
                                        <p:tav tm="0" fmla="#ppt_y-sin(pi*$)/81">
                                          <p:val>
                                            <p:fltVal val="0"/>
                                          </p:val>
                                        </p:tav>
                                        <p:tav tm="100000">
                                          <p:val>
                                            <p:fltVal val="1"/>
                                          </p:val>
                                        </p:tav>
                                      </p:tavLst>
                                    </p:anim>
                                    <p:animScale>
                                      <p:cBhvr>
                                        <p:cTn id="86" dur="26">
                                          <p:stCondLst>
                                            <p:cond delay="650"/>
                                          </p:stCondLst>
                                        </p:cTn>
                                        <p:tgtEl>
                                          <p:spTgt spid="5">
                                            <p:txEl>
                                              <p:pRg st="5" end="5"/>
                                            </p:txEl>
                                          </p:spTgt>
                                        </p:tgtEl>
                                      </p:cBhvr>
                                      <p:to x="100000" y="60000"/>
                                    </p:animScale>
                                    <p:animScale>
                                      <p:cBhvr>
                                        <p:cTn id="87" dur="166" decel="50000">
                                          <p:stCondLst>
                                            <p:cond delay="676"/>
                                          </p:stCondLst>
                                        </p:cTn>
                                        <p:tgtEl>
                                          <p:spTgt spid="5">
                                            <p:txEl>
                                              <p:pRg st="5" end="5"/>
                                            </p:txEl>
                                          </p:spTgt>
                                        </p:tgtEl>
                                      </p:cBhvr>
                                      <p:to x="100000" y="100000"/>
                                    </p:animScale>
                                    <p:animScale>
                                      <p:cBhvr>
                                        <p:cTn id="88" dur="26">
                                          <p:stCondLst>
                                            <p:cond delay="1312"/>
                                          </p:stCondLst>
                                        </p:cTn>
                                        <p:tgtEl>
                                          <p:spTgt spid="5">
                                            <p:txEl>
                                              <p:pRg st="5" end="5"/>
                                            </p:txEl>
                                          </p:spTgt>
                                        </p:tgtEl>
                                      </p:cBhvr>
                                      <p:to x="100000" y="80000"/>
                                    </p:animScale>
                                    <p:animScale>
                                      <p:cBhvr>
                                        <p:cTn id="89" dur="166" decel="50000">
                                          <p:stCondLst>
                                            <p:cond delay="1338"/>
                                          </p:stCondLst>
                                        </p:cTn>
                                        <p:tgtEl>
                                          <p:spTgt spid="5">
                                            <p:txEl>
                                              <p:pRg st="5" end="5"/>
                                            </p:txEl>
                                          </p:spTgt>
                                        </p:tgtEl>
                                      </p:cBhvr>
                                      <p:to x="100000" y="100000"/>
                                    </p:animScale>
                                    <p:animScale>
                                      <p:cBhvr>
                                        <p:cTn id="90" dur="26">
                                          <p:stCondLst>
                                            <p:cond delay="1642"/>
                                          </p:stCondLst>
                                        </p:cTn>
                                        <p:tgtEl>
                                          <p:spTgt spid="5">
                                            <p:txEl>
                                              <p:pRg st="5" end="5"/>
                                            </p:txEl>
                                          </p:spTgt>
                                        </p:tgtEl>
                                      </p:cBhvr>
                                      <p:to x="100000" y="90000"/>
                                    </p:animScale>
                                    <p:animScale>
                                      <p:cBhvr>
                                        <p:cTn id="91" dur="166" decel="50000">
                                          <p:stCondLst>
                                            <p:cond delay="1668"/>
                                          </p:stCondLst>
                                        </p:cTn>
                                        <p:tgtEl>
                                          <p:spTgt spid="5">
                                            <p:txEl>
                                              <p:pRg st="5" end="5"/>
                                            </p:txEl>
                                          </p:spTgt>
                                        </p:tgtEl>
                                      </p:cBhvr>
                                      <p:to x="100000" y="100000"/>
                                    </p:animScale>
                                    <p:animScale>
                                      <p:cBhvr>
                                        <p:cTn id="92" dur="26">
                                          <p:stCondLst>
                                            <p:cond delay="1808"/>
                                          </p:stCondLst>
                                        </p:cTn>
                                        <p:tgtEl>
                                          <p:spTgt spid="5">
                                            <p:txEl>
                                              <p:pRg st="5" end="5"/>
                                            </p:txEl>
                                          </p:spTgt>
                                        </p:tgtEl>
                                      </p:cBhvr>
                                      <p:to x="100000" y="95000"/>
                                    </p:animScale>
                                    <p:animScale>
                                      <p:cBhvr>
                                        <p:cTn id="93" dur="166" decel="50000">
                                          <p:stCondLst>
                                            <p:cond delay="1834"/>
                                          </p:stCondLst>
                                        </p:cTn>
                                        <p:tgtEl>
                                          <p:spTgt spid="5">
                                            <p:txEl>
                                              <p:pRg st="5" end="5"/>
                                            </p:txEl>
                                          </p:spTgt>
                                        </p:tgtEl>
                                      </p:cBhvr>
                                      <p:to x="100000" y="100000"/>
                                    </p:animScale>
                                  </p:childTnLst>
                                </p:cTn>
                              </p:par>
                            </p:childTnLst>
                          </p:cTn>
                        </p:par>
                      </p:childTnLst>
                    </p:cTn>
                  </p:par>
                  <p:par>
                    <p:cTn id="94" fill="hold">
                      <p:stCondLst>
                        <p:cond delay="indefinite"/>
                      </p:stCondLst>
                      <p:childTnLst>
                        <p:par>
                          <p:cTn id="95" fill="hold">
                            <p:stCondLst>
                              <p:cond delay="0"/>
                            </p:stCondLst>
                            <p:childTnLst>
                              <p:par>
                                <p:cTn id="96" presetID="26" presetClass="entr" presetSubtype="0" fill="hold" nodeType="clickEffect">
                                  <p:stCondLst>
                                    <p:cond delay="0"/>
                                  </p:stCondLst>
                                  <p:childTnLst>
                                    <p:set>
                                      <p:cBhvr>
                                        <p:cTn id="97" dur="1" fill="hold">
                                          <p:stCondLst>
                                            <p:cond delay="0"/>
                                          </p:stCondLst>
                                        </p:cTn>
                                        <p:tgtEl>
                                          <p:spTgt spid="5">
                                            <p:txEl>
                                              <p:pRg st="6" end="6"/>
                                            </p:txEl>
                                          </p:spTgt>
                                        </p:tgtEl>
                                        <p:attrNameLst>
                                          <p:attrName>style.visibility</p:attrName>
                                        </p:attrNameLst>
                                      </p:cBhvr>
                                      <p:to>
                                        <p:strVal val="visible"/>
                                      </p:to>
                                    </p:set>
                                    <p:animEffect transition="in" filter="wipe(down)">
                                      <p:cBhvr>
                                        <p:cTn id="98" dur="580">
                                          <p:stCondLst>
                                            <p:cond delay="0"/>
                                          </p:stCondLst>
                                        </p:cTn>
                                        <p:tgtEl>
                                          <p:spTgt spid="5">
                                            <p:txEl>
                                              <p:pRg st="6" end="6"/>
                                            </p:txEl>
                                          </p:spTgt>
                                        </p:tgtEl>
                                      </p:cBhvr>
                                    </p:animEffect>
                                    <p:anim calcmode="lin" valueType="num">
                                      <p:cBhvr>
                                        <p:cTn id="99" dur="1822" tmFilter="0,0; 0.14,0.36; 0.43,0.73; 0.71,0.91; 1.0,1.0">
                                          <p:stCondLst>
                                            <p:cond delay="0"/>
                                          </p:stCondLst>
                                        </p:cTn>
                                        <p:tgtEl>
                                          <p:spTgt spid="5">
                                            <p:txEl>
                                              <p:pRg st="6" end="6"/>
                                            </p:txEl>
                                          </p:spTgt>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5">
                                            <p:txEl>
                                              <p:pRg st="6" end="6"/>
                                            </p:txEl>
                                          </p:spTgt>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5">
                                            <p:txEl>
                                              <p:pRg st="6" end="6"/>
                                            </p:txEl>
                                          </p:spTgt>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5">
                                            <p:txEl>
                                              <p:pRg st="6" end="6"/>
                                            </p:txEl>
                                          </p:spTgt>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5">
                                            <p:txEl>
                                              <p:pRg st="6" end="6"/>
                                            </p:txEl>
                                          </p:spTgt>
                                        </p:tgtEl>
                                        <p:attrNameLst>
                                          <p:attrName>ppt_y</p:attrName>
                                        </p:attrNameLst>
                                      </p:cBhvr>
                                      <p:tavLst>
                                        <p:tav tm="0" fmla="#ppt_y-sin(pi*$)/81">
                                          <p:val>
                                            <p:fltVal val="0"/>
                                          </p:val>
                                        </p:tav>
                                        <p:tav tm="100000">
                                          <p:val>
                                            <p:fltVal val="1"/>
                                          </p:val>
                                        </p:tav>
                                      </p:tavLst>
                                    </p:anim>
                                    <p:animScale>
                                      <p:cBhvr>
                                        <p:cTn id="104" dur="26">
                                          <p:stCondLst>
                                            <p:cond delay="650"/>
                                          </p:stCondLst>
                                        </p:cTn>
                                        <p:tgtEl>
                                          <p:spTgt spid="5">
                                            <p:txEl>
                                              <p:pRg st="6" end="6"/>
                                            </p:txEl>
                                          </p:spTgt>
                                        </p:tgtEl>
                                      </p:cBhvr>
                                      <p:to x="100000" y="60000"/>
                                    </p:animScale>
                                    <p:animScale>
                                      <p:cBhvr>
                                        <p:cTn id="105" dur="166" decel="50000">
                                          <p:stCondLst>
                                            <p:cond delay="676"/>
                                          </p:stCondLst>
                                        </p:cTn>
                                        <p:tgtEl>
                                          <p:spTgt spid="5">
                                            <p:txEl>
                                              <p:pRg st="6" end="6"/>
                                            </p:txEl>
                                          </p:spTgt>
                                        </p:tgtEl>
                                      </p:cBhvr>
                                      <p:to x="100000" y="100000"/>
                                    </p:animScale>
                                    <p:animScale>
                                      <p:cBhvr>
                                        <p:cTn id="106" dur="26">
                                          <p:stCondLst>
                                            <p:cond delay="1312"/>
                                          </p:stCondLst>
                                        </p:cTn>
                                        <p:tgtEl>
                                          <p:spTgt spid="5">
                                            <p:txEl>
                                              <p:pRg st="6" end="6"/>
                                            </p:txEl>
                                          </p:spTgt>
                                        </p:tgtEl>
                                      </p:cBhvr>
                                      <p:to x="100000" y="80000"/>
                                    </p:animScale>
                                    <p:animScale>
                                      <p:cBhvr>
                                        <p:cTn id="107" dur="166" decel="50000">
                                          <p:stCondLst>
                                            <p:cond delay="1338"/>
                                          </p:stCondLst>
                                        </p:cTn>
                                        <p:tgtEl>
                                          <p:spTgt spid="5">
                                            <p:txEl>
                                              <p:pRg st="6" end="6"/>
                                            </p:txEl>
                                          </p:spTgt>
                                        </p:tgtEl>
                                      </p:cBhvr>
                                      <p:to x="100000" y="100000"/>
                                    </p:animScale>
                                    <p:animScale>
                                      <p:cBhvr>
                                        <p:cTn id="108" dur="26">
                                          <p:stCondLst>
                                            <p:cond delay="1642"/>
                                          </p:stCondLst>
                                        </p:cTn>
                                        <p:tgtEl>
                                          <p:spTgt spid="5">
                                            <p:txEl>
                                              <p:pRg st="6" end="6"/>
                                            </p:txEl>
                                          </p:spTgt>
                                        </p:tgtEl>
                                      </p:cBhvr>
                                      <p:to x="100000" y="90000"/>
                                    </p:animScale>
                                    <p:animScale>
                                      <p:cBhvr>
                                        <p:cTn id="109" dur="166" decel="50000">
                                          <p:stCondLst>
                                            <p:cond delay="1668"/>
                                          </p:stCondLst>
                                        </p:cTn>
                                        <p:tgtEl>
                                          <p:spTgt spid="5">
                                            <p:txEl>
                                              <p:pRg st="6" end="6"/>
                                            </p:txEl>
                                          </p:spTgt>
                                        </p:tgtEl>
                                      </p:cBhvr>
                                      <p:to x="100000" y="100000"/>
                                    </p:animScale>
                                    <p:animScale>
                                      <p:cBhvr>
                                        <p:cTn id="110" dur="26">
                                          <p:stCondLst>
                                            <p:cond delay="1808"/>
                                          </p:stCondLst>
                                        </p:cTn>
                                        <p:tgtEl>
                                          <p:spTgt spid="5">
                                            <p:txEl>
                                              <p:pRg st="6" end="6"/>
                                            </p:txEl>
                                          </p:spTgt>
                                        </p:tgtEl>
                                      </p:cBhvr>
                                      <p:to x="100000" y="95000"/>
                                    </p:animScale>
                                    <p:animScale>
                                      <p:cBhvr>
                                        <p:cTn id="111" dur="166" decel="50000">
                                          <p:stCondLst>
                                            <p:cond delay="1834"/>
                                          </p:stCondLst>
                                        </p:cTn>
                                        <p:tgtEl>
                                          <p:spTgt spid="5">
                                            <p:txEl>
                                              <p:pRg st="6" end="6"/>
                                            </p:txEl>
                                          </p:spTgt>
                                        </p:tgtEl>
                                      </p:cBhvr>
                                      <p:to x="100000" y="100000"/>
                                    </p:animScale>
                                  </p:childTnLst>
                                </p:cTn>
                              </p:par>
                            </p:childTnLst>
                          </p:cTn>
                        </p:par>
                      </p:childTnLst>
                    </p:cTn>
                  </p:par>
                  <p:par>
                    <p:cTn id="112" fill="hold">
                      <p:stCondLst>
                        <p:cond delay="indefinite"/>
                      </p:stCondLst>
                      <p:childTnLst>
                        <p:par>
                          <p:cTn id="113" fill="hold">
                            <p:stCondLst>
                              <p:cond delay="0"/>
                            </p:stCondLst>
                            <p:childTnLst>
                              <p:par>
                                <p:cTn id="114" presetID="6" presetClass="emph" presetSubtype="0" fill="hold" nodeType="clickEffect">
                                  <p:stCondLst>
                                    <p:cond delay="0"/>
                                  </p:stCondLst>
                                  <p:childTnLst>
                                    <p:animScale>
                                      <p:cBhvr>
                                        <p:cTn id="115" dur="2000" fill="hold"/>
                                        <p:tgtEl>
                                          <p:spTgt spid="5">
                                            <p:txEl>
                                              <p:pRg st="7" end="7"/>
                                            </p:txEl>
                                          </p:spTgt>
                                        </p:tgtEl>
                                      </p:cBhvr>
                                      <p:by x="150000" y="150000"/>
                                    </p:animScale>
                                  </p:childTnLst>
                                </p:cTn>
                              </p:par>
                            </p:childTnLst>
                          </p:cTn>
                        </p:par>
                      </p:childTnLst>
                    </p:cTn>
                  </p:par>
                  <p:par>
                    <p:cTn id="116" fill="hold">
                      <p:stCondLst>
                        <p:cond delay="indefinite"/>
                      </p:stCondLst>
                      <p:childTnLst>
                        <p:par>
                          <p:cTn id="117" fill="hold">
                            <p:stCondLst>
                              <p:cond delay="0"/>
                            </p:stCondLst>
                            <p:childTnLst>
                              <p:par>
                                <p:cTn id="118" presetID="31" presetClass="entr" presetSubtype="0" fill="hold" nodeType="clickEffect">
                                  <p:stCondLst>
                                    <p:cond delay="0"/>
                                  </p:stCondLst>
                                  <p:childTnLst>
                                    <p:set>
                                      <p:cBhvr>
                                        <p:cTn id="119" dur="1" fill="hold">
                                          <p:stCondLst>
                                            <p:cond delay="0"/>
                                          </p:stCondLst>
                                        </p:cTn>
                                        <p:tgtEl>
                                          <p:spTgt spid="5">
                                            <p:txEl>
                                              <p:pRg st="6" end="6"/>
                                            </p:txEl>
                                          </p:spTgt>
                                        </p:tgtEl>
                                        <p:attrNameLst>
                                          <p:attrName>style.visibility</p:attrName>
                                        </p:attrNameLst>
                                      </p:cBhvr>
                                      <p:to>
                                        <p:strVal val="visible"/>
                                      </p:to>
                                    </p:set>
                                    <p:anim calcmode="lin" valueType="num">
                                      <p:cBhvr>
                                        <p:cTn id="120"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121"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122"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123"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963</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dc:creator>
  <cp:lastModifiedBy>cl</cp:lastModifiedBy>
  <cp:revision>83</cp:revision>
  <dcterms:created xsi:type="dcterms:W3CDTF">2006-08-16T00:00:00Z</dcterms:created>
  <dcterms:modified xsi:type="dcterms:W3CDTF">2020-03-13T01:56:59Z</dcterms:modified>
</cp:coreProperties>
</file>