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sldIdLst>
    <p:sldId id="256" r:id="rId2"/>
    <p:sldId id="259" r:id="rId3"/>
    <p:sldId id="274" r:id="rId4"/>
    <p:sldId id="257" r:id="rId5"/>
    <p:sldId id="258" r:id="rId6"/>
    <p:sldId id="260" r:id="rId7"/>
    <p:sldId id="261" r:id="rId8"/>
    <p:sldId id="268" r:id="rId9"/>
    <p:sldId id="262" r:id="rId10"/>
    <p:sldId id="263" r:id="rId11"/>
    <p:sldId id="264" r:id="rId12"/>
    <p:sldId id="269" r:id="rId13"/>
    <p:sldId id="265" r:id="rId14"/>
    <p:sldId id="266" r:id="rId15"/>
    <p:sldId id="267" r:id="rId16"/>
    <p:sldId id="270" r:id="rId17"/>
    <p:sldId id="271" r:id="rId18"/>
    <p:sldId id="272" r:id="rId19"/>
    <p:sldId id="273" r:id="rId20"/>
  </p:sldIdLst>
  <p:sldSz cx="11430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1501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56" y="72"/>
      </p:cViewPr>
      <p:guideLst>
        <p:guide orient="horz" pos="2160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1430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875" y="2404534"/>
            <a:ext cx="7281503" cy="1646302"/>
          </a:xfrm>
        </p:spPr>
        <p:txBody>
          <a:bodyPr anchor="b">
            <a:noAutofit/>
          </a:bodyPr>
          <a:lstStyle>
            <a:lvl1pPr algn="r">
              <a:defRPr sz="5063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2875" y="4050834"/>
            <a:ext cx="728150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2" y="609600"/>
            <a:ext cx="8059376" cy="3403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470400"/>
            <a:ext cx="8059376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06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5" y="609600"/>
            <a:ext cx="7588251" cy="3022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0755" y="3632200"/>
            <a:ext cx="677299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FontTx/>
              <a:buNone/>
              <a:defRPr/>
            </a:lvl2pPr>
            <a:lvl3pPr marL="857250" indent="0">
              <a:buFontTx/>
              <a:buNone/>
              <a:defRPr/>
            </a:lvl3pPr>
            <a:lvl4pPr marL="1285875" indent="0">
              <a:buFontTx/>
              <a:buNone/>
              <a:defRPr/>
            </a:lvl4pPr>
            <a:lvl5pPr marL="17145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470400"/>
            <a:ext cx="8059376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8003" y="790378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37198" y="2886556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688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05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2" y="1931988"/>
            <a:ext cx="8059376" cy="2595460"/>
          </a:xfrm>
        </p:spPr>
        <p:txBody>
          <a:bodyPr anchor="b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459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5" y="609600"/>
            <a:ext cx="7588251" cy="3022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34999" y="4013200"/>
            <a:ext cx="8059377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FontTx/>
              <a:buNone/>
              <a:defRPr/>
            </a:lvl2pPr>
            <a:lvl3pPr marL="857250" indent="0">
              <a:buFontTx/>
              <a:buNone/>
              <a:defRPr/>
            </a:lvl3pPr>
            <a:lvl4pPr marL="1285875" indent="0">
              <a:buFontTx/>
              <a:buNone/>
              <a:defRPr/>
            </a:lvl4pPr>
            <a:lvl5pPr marL="17145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8003" y="790378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37198" y="2886556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4451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609600"/>
            <a:ext cx="8051440" cy="3022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34999" y="4013200"/>
            <a:ext cx="8059377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50">
                <a:solidFill>
                  <a:schemeClr val="accent1"/>
                </a:solidFill>
              </a:defRPr>
            </a:lvl1pPr>
            <a:lvl2pPr marL="428625" indent="0">
              <a:buFontTx/>
              <a:buNone/>
              <a:defRPr/>
            </a:lvl2pPr>
            <a:lvl3pPr marL="857250" indent="0">
              <a:buFontTx/>
              <a:buNone/>
              <a:defRPr/>
            </a:lvl3pPr>
            <a:lvl4pPr marL="1285875" indent="0">
              <a:buFontTx/>
              <a:buNone/>
              <a:defRPr/>
            </a:lvl4pPr>
            <a:lvl5pPr marL="17145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12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97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9694" y="609600"/>
            <a:ext cx="122319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1" y="609600"/>
            <a:ext cx="6618891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2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6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2" y="2700868"/>
            <a:ext cx="8059376" cy="1826581"/>
          </a:xfrm>
        </p:spPr>
        <p:txBody>
          <a:bodyPr anchor="b"/>
          <a:lstStyle>
            <a:lvl1pPr algn="l">
              <a:defRPr sz="375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860400"/>
          </a:xfrm>
        </p:spPr>
        <p:txBody>
          <a:bodyPr anchor="t"/>
          <a:lstStyle>
            <a:lvl1pPr marL="0" indent="0" algn="l">
              <a:buNone/>
              <a:defRPr sz="187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9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1" y="2160589"/>
            <a:ext cx="3922533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1847" y="2160590"/>
            <a:ext cx="3922532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8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511" y="2160983"/>
            <a:ext cx="3924022" cy="576262"/>
          </a:xfrm>
        </p:spPr>
        <p:txBody>
          <a:bodyPr anchor="b">
            <a:noAutofit/>
          </a:bodyPr>
          <a:lstStyle>
            <a:lvl1pPr marL="0" indent="0">
              <a:buNone/>
              <a:defRPr sz="2250" b="0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11" y="2737246"/>
            <a:ext cx="392402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0359" y="2160983"/>
            <a:ext cx="3924017" cy="576262"/>
          </a:xfrm>
        </p:spPr>
        <p:txBody>
          <a:bodyPr anchor="b">
            <a:noAutofit/>
          </a:bodyPr>
          <a:lstStyle>
            <a:lvl1pPr marL="0" indent="0">
              <a:buNone/>
              <a:defRPr sz="2250" b="0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0360" y="2737246"/>
            <a:ext cx="3924016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4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609600"/>
            <a:ext cx="8059376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4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60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1498604"/>
            <a:ext cx="3613620" cy="1278466"/>
          </a:xfrm>
        </p:spPr>
        <p:txBody>
          <a:bodyPr anchor="b">
            <a:normAutofit/>
          </a:bodyPr>
          <a:lstStyle>
            <a:lvl1pPr>
              <a:defRPr sz="18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933" y="514925"/>
            <a:ext cx="4231445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01" y="2777069"/>
            <a:ext cx="3613620" cy="2584449"/>
          </a:xfrm>
        </p:spPr>
        <p:txBody>
          <a:bodyPr>
            <a:normAutofit/>
          </a:bodyPr>
          <a:lstStyle>
            <a:lvl1pPr marL="0" indent="0">
              <a:buNone/>
              <a:defRPr sz="1313"/>
            </a:lvl1pPr>
            <a:lvl2pPr marL="428497" indent="0">
              <a:buNone/>
              <a:defRPr sz="1313"/>
            </a:lvl2pPr>
            <a:lvl3pPr marL="856993" indent="0">
              <a:buNone/>
              <a:defRPr sz="1125"/>
            </a:lvl3pPr>
            <a:lvl4pPr marL="1285490" indent="0">
              <a:buNone/>
              <a:defRPr sz="938"/>
            </a:lvl4pPr>
            <a:lvl5pPr marL="1713985" indent="0">
              <a:buNone/>
              <a:defRPr sz="938"/>
            </a:lvl5pPr>
            <a:lvl6pPr marL="2142482" indent="0">
              <a:buNone/>
              <a:defRPr sz="938"/>
            </a:lvl6pPr>
            <a:lvl7pPr marL="2570978" indent="0">
              <a:buNone/>
              <a:defRPr sz="938"/>
            </a:lvl7pPr>
            <a:lvl8pPr marL="2999475" indent="0">
              <a:buNone/>
              <a:defRPr sz="938"/>
            </a:lvl8pPr>
            <a:lvl9pPr marL="3427972" indent="0">
              <a:buNone/>
              <a:defRPr sz="9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3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4800600"/>
            <a:ext cx="8059375" cy="566738"/>
          </a:xfrm>
        </p:spPr>
        <p:txBody>
          <a:bodyPr anchor="b">
            <a:normAutofit/>
          </a:bodyPr>
          <a:lstStyle>
            <a:lvl1pPr algn="l"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001" y="609600"/>
            <a:ext cx="8059376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/>
            </a:lvl1pPr>
            <a:lvl2pPr marL="428625" indent="0">
              <a:buNone/>
              <a:defRPr sz="1500"/>
            </a:lvl2pPr>
            <a:lvl3pPr marL="857250" indent="0">
              <a:buNone/>
              <a:defRPr sz="1500"/>
            </a:lvl3pPr>
            <a:lvl4pPr marL="1285875" indent="0">
              <a:buNone/>
              <a:defRPr sz="1500"/>
            </a:lvl4pPr>
            <a:lvl5pPr marL="1714500" indent="0">
              <a:buNone/>
              <a:defRPr sz="1500"/>
            </a:lvl5pPr>
            <a:lvl6pPr marL="2143125" indent="0">
              <a:buNone/>
              <a:defRPr sz="1500"/>
            </a:lvl6pPr>
            <a:lvl7pPr marL="2571750" indent="0">
              <a:buNone/>
              <a:defRPr sz="1500"/>
            </a:lvl7pPr>
            <a:lvl8pPr marL="3000375" indent="0">
              <a:buNone/>
              <a:defRPr sz="1500"/>
            </a:lvl8pPr>
            <a:lvl9pPr marL="34290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01" y="5367338"/>
            <a:ext cx="8059375" cy="674024"/>
          </a:xfrm>
        </p:spPr>
        <p:txBody>
          <a:bodyPr>
            <a:normAutofit/>
          </a:bodyPr>
          <a:lstStyle>
            <a:lvl1pPr marL="0" indent="0">
              <a:buNone/>
              <a:defRPr sz="1125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7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1430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5001" y="609600"/>
            <a:ext cx="805937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1" y="2160590"/>
            <a:ext cx="805937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4813" y="6041363"/>
            <a:ext cx="854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5001" y="6041363"/>
            <a:ext cx="5904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53747" y="6041363"/>
            <a:ext cx="640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4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</p:sldLayoutIdLst>
  <p:txStyles>
    <p:titleStyle>
      <a:lvl1pPr algn="l" defTabSz="428625" rtl="0" eaLnBrk="1" latinLnBrk="0" hangingPunct="1">
        <a:spcBef>
          <a:spcPct val="0"/>
        </a:spcBef>
        <a:buNone/>
        <a:defRPr sz="3375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1469" indent="-321469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96516" indent="-267891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7156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00188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2881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357438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78606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14688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64331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38133" y="30818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70" y="154983"/>
            <a:ext cx="11071654" cy="652478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58446" y="-449451"/>
            <a:ext cx="7299701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9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bn-IN" sz="19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99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9900" dirty="0"/>
          </a:p>
        </p:txBody>
      </p:sp>
      <p:sp>
        <p:nvSpPr>
          <p:cNvPr id="14" name="TextBox 13"/>
          <p:cNvSpPr txBox="1"/>
          <p:nvPr/>
        </p:nvSpPr>
        <p:spPr>
          <a:xfrm>
            <a:off x="10130130" y="6612216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Janey</a:t>
            </a:r>
            <a:r>
              <a:rPr lang="en-US" sz="1400" i="1" dirty="0" smtClean="0"/>
              <a:t> Alam</a:t>
            </a:r>
            <a:endParaRPr lang="en-US" sz="14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686071" y="6684607"/>
            <a:ext cx="323264" cy="21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20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884" y="1478024"/>
            <a:ext cx="2339994" cy="23399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875482" y="4461766"/>
            <a:ext cx="7773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সমস্ত উদ্ভিদ।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15672" y="3921112"/>
            <a:ext cx="159865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থানকুনি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626" y="5008101"/>
            <a:ext cx="10320950" cy="1650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ব্যবহারঃ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ছেলে মেয়েদের পেটের অসুখ, বদ হজম ও আমাশয় রোগ নিরাময়ে থানকুন খুব বেশি ব্যবহৃত হয়। এছাড়া আয়ুবর্ধক, স্মৃতিবর্ধক, আমরক্ত নাশক, চর্মরোগ নাশক। 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294" y="1541214"/>
            <a:ext cx="3634084" cy="21804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5055514" y="3671337"/>
            <a:ext cx="1289174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তুলসী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8688" y="4429984"/>
            <a:ext cx="2988790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1304" y="5084982"/>
            <a:ext cx="10308604" cy="1650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ব্যবহারঃ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সাধারণ সর্দি-কাশিতে তুলসি পাতার রস বেশ উপকারী। ছোট ছেলেমেয়েদের তুলসী পাতার রসের সাথে আদার রস ও মধু মিশিয়ে খাওয়ানো হয়।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0633" y="200403"/>
            <a:ext cx="10085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থানকুনি একটি বিরুৎ জাতীয় লতানো উদ্ভিদ। এর প্রতি পর্ব থেকে নিচে মূল এবং উপরে শাখা ও পাতা গজায়। পাতা সরল বৃক্কের মতো, একান্তর।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7274" y="345328"/>
            <a:ext cx="102526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তুলসি বিরুৎ জাতীয় উদ্ভিদ। পাতা সরল, প্রতিমুখ, ডিম্বাকার, সুগন্ধযুক্ত। শীতকালে ফুল ও ফল হয়। এটি ৩০ সেমি হতে ১ মিটার লম্বা হয়।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61599" y="6550223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49876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7" grpId="0"/>
      <p:bldP spid="8" grpId="0"/>
      <p:bldP spid="9" grpId="0"/>
      <p:bldP spid="11" grpId="0"/>
      <p:bldP spid="11" grpId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horz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913" y="1453239"/>
            <a:ext cx="3220479" cy="22022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4718736" y="3774790"/>
            <a:ext cx="2606503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কালোমেঘ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3798" y="4271444"/>
            <a:ext cx="6313530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সমস্ত গাছ, বিশেষ করে পাতা।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791" y="5064772"/>
            <a:ext cx="10562417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ব্যবহারঃ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ছোট ছেলেমেয়েদের জ্বর, অজীর্ণ ও লিভার দোষে এর রস একটি অত্যন্ত ভালো ঔষধ।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588" y="1497769"/>
            <a:ext cx="3127804" cy="20776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5043209" y="3771039"/>
            <a:ext cx="2154709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বাসক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8252" y="4271444"/>
            <a:ext cx="4205158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পাতার নির্যাস।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3791" y="5110488"/>
            <a:ext cx="1043091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ব্যবহারঃ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কাশি নিরাময়ে অধিক ব্যবহৃত হয়। সমপরিমাণ আদার রস ও মধুসহ বাসক পাতার রস খেলে কার্যকরী হয়।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5425" y="238117"/>
            <a:ext cx="10019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এটি বিরুৎ জাতীয় উদ্ভিদ। ২০ সেমি থেকে ১ মিটার উঁচু হয়। পাতা সরল, প্রতিমুখ, কিছুটা লম্বা ধরনের। পাতা তিতা। বর্ষার শেষ হতে শীতকাল পর্যন্ত ফুল ও ফল হয়।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7279" y="5911403"/>
            <a:ext cx="906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74109" y="501548"/>
            <a:ext cx="10267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গুল্ম জাতীয় উদ্ভিদ।পাতা সরল, প্রতিমুখ, লম্বাকৃতি।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61599" y="6550223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102093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1"/>
      <p:bldP spid="4" grpId="2"/>
      <p:bldP spid="5" grpId="1"/>
      <p:bldP spid="5" grpId="2"/>
      <p:bldP spid="7" grpId="0"/>
      <p:bldP spid="8" grpId="1"/>
      <p:bldP spid="9" grpId="1"/>
      <p:bldP spid="11" grpId="0"/>
      <p:bldP spid="1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6467" y="328941"/>
            <a:ext cx="4177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5565" y="5574142"/>
            <a:ext cx="10078869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থানকুনি, তুলসী, কালোমেঘ, বাসক এগুলোর ব্যবহৃত অংশের নাম লিখ।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413" y="1427323"/>
            <a:ext cx="5258638" cy="3642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6" name="TextBox 5"/>
          <p:cNvSpPr txBox="1"/>
          <p:nvPr/>
        </p:nvSpPr>
        <p:spPr>
          <a:xfrm>
            <a:off x="10161599" y="6550223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106297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97" y="1471268"/>
            <a:ext cx="3944094" cy="23367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4" name="TextBox 3"/>
          <p:cNvSpPr txBox="1"/>
          <p:nvPr/>
        </p:nvSpPr>
        <p:spPr>
          <a:xfrm>
            <a:off x="2711725" y="4300506"/>
            <a:ext cx="4443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 বা ফলের রস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4531" y="5371566"/>
            <a:ext cx="101000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ব্যবহারঃ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সর্পগন্ধার মূল বা ফলের রস উচ্চ রক্তচাপে ব্যবহৃত হয়। পাগলের চিকিৎসায়ও এটি ব্যবহৃত হয়।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23668" y="3867631"/>
            <a:ext cx="26441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সর্পগন্ধা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104" y="1604692"/>
            <a:ext cx="3853829" cy="2158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11" name="TextBox 10"/>
          <p:cNvSpPr txBox="1"/>
          <p:nvPr/>
        </p:nvSpPr>
        <p:spPr>
          <a:xfrm>
            <a:off x="4150698" y="3835076"/>
            <a:ext cx="2350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তেলাকুচা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72925" y="4365415"/>
            <a:ext cx="36282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কাণ্ড ও পাতা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88" y="5132464"/>
            <a:ext cx="10774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এ উদ্ভিদের কাণ্ড ও পাতার নির্যাস ডায়াবেটিস রোগের চিকিৎসায় ব্যবহৃত হয়। এর নির্যাস সর্দি, জ্বর, হাপানি ও মূর্ছারোগ চিকিৎসায় ব্যবহৃত হয়। চর্মরোগে এর পাতা বাটার প্রলেপ বেশ উপকারী।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456" y="413524"/>
            <a:ext cx="10420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এটি বহুবর্ষজীবী বিরুৎ। প্রতিপর্বে সাধারণত ৩টি পাতা থাকে। বর্ষায় ফুল ও ফল হয়। ফল পাকলে কালো হয়।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7693" y="422680"/>
            <a:ext cx="103546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এটি লতানো বিরুৎ জাতীয় উদ্ভিদ। বন-বাদারে আপনা-আপনি এ গাছ জন্মাতে দেখা যায়।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61599" y="6550223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151063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4" grpId="2"/>
      <p:bldP spid="5" grpId="1"/>
      <p:bldP spid="5" grpId="2"/>
      <p:bldP spid="8" grpId="0"/>
      <p:bldP spid="8" grpId="1"/>
      <p:bldP spid="11" grpId="0"/>
      <p:bldP spid="12" grpId="0"/>
      <p:bldP spid="13" grpId="0"/>
      <p:bldP spid="15" grpId="0"/>
      <p:bldP spid="15" grpId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578" y="1545466"/>
            <a:ext cx="3158595" cy="19786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578" y="1534524"/>
            <a:ext cx="3146822" cy="1978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4" name="TextBox 3"/>
          <p:cNvSpPr txBox="1"/>
          <p:nvPr/>
        </p:nvSpPr>
        <p:spPr>
          <a:xfrm>
            <a:off x="3795243" y="4151866"/>
            <a:ext cx="38395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u="sng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ফল ও কাঠ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079" y="4646181"/>
            <a:ext cx="108907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আয়ুর্বেদিক ঔষধ ত্রিফলার অন্যতম ফল হরিতকি। কাঁচা ফল আমাশয় এবং পাকা ফল রক্তশূন্যতা, পিত্তরোগ, হৃদরোগ, গেটেবাত ও গলা ক্ষতে ব্যবহার্য। ফলচূর্ণ দন্তরোগ উপশমে ব্যবহৃত হয়। হরিতকি বলবৃদ্ধিকারক, জীবনীশক্তি বৃদ্ধিকারক ও বার্ধক্য নিবারক।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4540" y="3640267"/>
            <a:ext cx="1980127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হরিতকি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7819" y="3686398"/>
            <a:ext cx="1786944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আমলকি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5757" y="4151866"/>
            <a:ext cx="30184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u="sng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079" y="4646182"/>
            <a:ext cx="105518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ব্যবহারঃ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আমলকির পাতার রস আমাশয় প্রতিষেধক এবং টনিক। ফলের রস যকৃত, পেটের পীড়া, অজীর্ণতা, হজম ও কাশিতে বিশেষ উপকারী। আমলকির রস ত্রিফলার সাথে মিশিয়ে ব্যবহার করলে রক্তহীনতা জন্ডিস, চর্মরোগ,ডায়াবেটিস, চুলপড়া প্রভৃতি রোগের উপশম হয়।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3255" y="294992"/>
            <a:ext cx="103417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বৃক্ষ জাতীয় উদ্ভিদ। পাতা সরল, একান্তর, উপবৃত্তাকার, সবৃন্তক। ফুল শ্বেতবর্ণ ও ছোট হয়। ফল লম্বাকার হালকা খাঁজযুক্ত।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7067" y="294992"/>
            <a:ext cx="9490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মাঝারি আকারের বৃক্ষ। পাতা যৌগিক, উপপত্র বিপরীতভাবে বিন্যস্ত। ফুল ছোট,সবুজাভ হলুদ।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61599" y="6550223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590933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8" grpId="0"/>
      <p:bldP spid="9" grpId="0"/>
      <p:bldP spid="11" grpId="0"/>
      <p:bldP spid="11" grpId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293" y="1509676"/>
            <a:ext cx="3163240" cy="21527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633371" y="3711366"/>
            <a:ext cx="1859387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বহেড়া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8177" y="4236668"/>
            <a:ext cx="268041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235" y="5029951"/>
            <a:ext cx="10840891" cy="1650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হাপানি, পেটের পীড়া, অর্শ্ব, কোষ্ঠকাঠিন্য, ডায়রিয়া ও জ্বরে ব্যবহার্য, ফল হৃৎপিণ্ড, ফুসফুস, নাসিকা, গলার রোগ ও অজীর্ণতার ভালো ঔষধ। বীজ থেকে প্রাপ্ত তেল মাথা ঠাণ্ডা রাখে এবং চুল পড়া বন্ধ করে।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293" y="1447473"/>
            <a:ext cx="3040184" cy="22772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4406446" y="3702962"/>
            <a:ext cx="2378567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ঘৃত কুমারী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9047" y="4281235"/>
            <a:ext cx="708740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পাতা থেকে নির্গত ঘন পিচ্ছিল রস।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8235" y="5085402"/>
            <a:ext cx="10569563" cy="1650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পাতা থেকে নির্গত ঘন পিচ্ছিল রস কোষ্ঠকাঠিন্য রোগের ফলপ্রসু ঔষধ। এটি ক্ষুধামন্দা, জন্ডিস, লিউকোমিয়া, অর্শ্বরোগ, কাটা-পোড়া ও ক্ষতের ফলপ্রসু অবদান রাখে।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235" y="231543"/>
            <a:ext cx="108535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একটি শাখা-প্রশাখাযুক্ত বৃক্ষ জাতীয় উদ্ভিদ। পাতা একক, বোঁটা লম্বা। ফুল সবুজাভ সাদা, ডিম্বাকৃতির। ফলে একটি করে বীজ থাকে। ফোল গোলাকৃতির ঈষৎ লম্বাটে।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0680" y="231543"/>
            <a:ext cx="8044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বীরুৎ জাতীয় উদ্ভিদ। পাতা লম্বা, কিনারা খাঁজ কাটা, রসাল।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61599" y="6550223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2940640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8" grpId="0"/>
      <p:bldP spid="9" grpId="0"/>
      <p:bldP spid="10" grpId="0"/>
      <p:bldP spid="3" grpId="0"/>
      <p:bldP spid="3" grpId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3891" y="401588"/>
            <a:ext cx="37549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লগত</a:t>
            </a:r>
            <a:r>
              <a:rPr lang="bn-BD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6086" y="5495513"/>
            <a:ext cx="8512131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বহেড়া, </a:t>
            </a: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আমলকির 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ঔষধি গুণ ব্যাখ্যা কর।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884" y="1348494"/>
            <a:ext cx="5766232" cy="3635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7" name="TextBox 6"/>
          <p:cNvSpPr txBox="1"/>
          <p:nvPr/>
        </p:nvSpPr>
        <p:spPr>
          <a:xfrm>
            <a:off x="10161599" y="6550223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1277047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3171" y="398129"/>
            <a:ext cx="2547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7949" y="1650444"/>
            <a:ext cx="6012824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বহুনির্বাচিনী প্রশ্নের উত্তর দাওঃ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8215" y="2223064"/>
            <a:ext cx="98523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থানকুনি পাতার ব্যবহৃত অংশ কোনটি?</a:t>
            </a:r>
          </a:p>
          <a:p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(ক) ফল          (খ) পাতা         (গ) মূল           (ঘ) সমস্ত উদ্ভিদ</a:t>
            </a:r>
          </a:p>
          <a:p>
            <a:r>
              <a:rPr lang="bn-BD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তেলাকুচা পাতার রস কোন রোগে উপকারী?</a:t>
            </a:r>
          </a:p>
          <a:p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(ক) রক্তহীনতা      (খ) পেটের পীড়া      (গ) হাঁপানি      (ঘ) জন্ডিস</a:t>
            </a:r>
          </a:p>
          <a:p>
            <a:r>
              <a:rPr lang="bn-BD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কাশি নিরাময়ে ব্যবহৃত হয়-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বাসক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ii .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বহেড়া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iii.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তুলসী</a:t>
            </a:r>
          </a:p>
          <a:p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নিচের কোনটি সঠিক?</a:t>
            </a:r>
          </a:p>
          <a:p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(ক)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         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iii            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ii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iii    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(ঘ)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ii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iii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918369" y="2798137"/>
            <a:ext cx="313922" cy="32599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5855863" y="3679535"/>
            <a:ext cx="362218" cy="3489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3610109" y="5526848"/>
            <a:ext cx="338071" cy="33807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61599" y="6550223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  <p:sp>
        <p:nvSpPr>
          <p:cNvPr id="11" name="Oval 10"/>
          <p:cNvSpPr/>
          <p:nvPr/>
        </p:nvSpPr>
        <p:spPr>
          <a:xfrm>
            <a:off x="5715000" y="4485214"/>
            <a:ext cx="503081" cy="396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4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836" y="420101"/>
            <a:ext cx="2933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203" y="1348876"/>
            <a:ext cx="4852554" cy="3406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5" name="TextBox 4"/>
          <p:cNvSpPr txBox="1"/>
          <p:nvPr/>
        </p:nvSpPr>
        <p:spPr>
          <a:xfrm>
            <a:off x="540913" y="5241049"/>
            <a:ext cx="1026446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বাড়ির </a:t>
            </a: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আশে</a:t>
            </a:r>
            <a:r>
              <a:rPr lang="en-US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পাশে ক</a:t>
            </a:r>
            <a:r>
              <a:rPr lang="en-US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en-US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ঔষধি গাছ আছে তা পর্যবেক্ষণ করে নাম এবং উপকারীতা লিখে আনবে। 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61599" y="6550223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3782921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68773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25961" y="139485"/>
            <a:ext cx="5987537" cy="39241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 ভালো </a:t>
            </a:r>
            <a:r>
              <a:rPr lang="bn-IN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</a:t>
            </a:r>
            <a:r>
              <a:rPr lang="bn-BD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বেন</a:t>
            </a:r>
            <a:r>
              <a:rPr lang="bn-BD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9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1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6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94521" y="1662136"/>
            <a:ext cx="64072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endParaRPr lang="b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ব্যাচঃ ২৬, আই </a:t>
            </a:r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 নং </a:t>
            </a:r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৭৭৩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ৃষি শিক্ষা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রিচি মহাম্মদিয়া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ুন্নিয়া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bn-B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রিচি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Arial" panose="020B0604020202020204" pitchFamily="34" charset="0"/>
              </a:rPr>
              <a:t>মোবাইল নাম্বার - </a:t>
            </a:r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০১৯১১-১১০৪৯৭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Arial" panose="020B0604020202020204" pitchFamily="34" charset="0"/>
              </a:rPr>
              <a:t>ইমেইল -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janeyalam02@gmail.com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bn-BD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1671" y="533236"/>
            <a:ext cx="2004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96" y="859419"/>
            <a:ext cx="2314264" cy="284458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009335" y="6636093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686071" y="6684607"/>
            <a:ext cx="323264" cy="21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64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837" y="1439144"/>
            <a:ext cx="4312806" cy="50820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66260" y="2201466"/>
            <a:ext cx="616666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</a:p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কৃষি শিক্ষা</a:t>
            </a:r>
          </a:p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দ্বিতীয়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পরিচ্ছেদ</a:t>
            </a:r>
          </a:p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০৩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/২০২০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bn-BD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0173" y="0"/>
            <a:ext cx="343231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600" b="1" dirty="0" smtClean="0">
              <a:latin typeface="NikoshBAN" panose="02000000000000000000"/>
            </a:endParaRPr>
          </a:p>
          <a:p>
            <a:r>
              <a:rPr lang="bn-BD" sz="4000" b="1" dirty="0" smtClean="0">
                <a:latin typeface="NikoshBAN" panose="02000000000000000000"/>
              </a:rPr>
              <a:t>পাঠ</a:t>
            </a:r>
            <a:r>
              <a:rPr lang="bn-BD" sz="4000" dirty="0" smtClean="0">
                <a:latin typeface="NikoshBAN" panose="02000000000000000000"/>
              </a:rPr>
              <a:t> </a:t>
            </a:r>
            <a:r>
              <a:rPr lang="bn-BD" sz="4000" b="1" dirty="0" smtClean="0">
                <a:latin typeface="NikoshBAN" panose="02000000000000000000"/>
              </a:rPr>
              <a:t>পরিচিতি</a:t>
            </a:r>
            <a:endParaRPr lang="en-US" sz="2000" b="1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8467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2" y="1007761"/>
            <a:ext cx="3598775" cy="21592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2" y="3761801"/>
            <a:ext cx="3598777" cy="24168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85" y="3684527"/>
            <a:ext cx="3426024" cy="2416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4" name="TextBox 3"/>
          <p:cNvSpPr txBox="1"/>
          <p:nvPr/>
        </p:nvSpPr>
        <p:spPr>
          <a:xfrm>
            <a:off x="2892077" y="350491"/>
            <a:ext cx="6144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ভেবে বলো এগুলো কোন ধরনের উদ্ভিদ?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1676" y="350491"/>
            <a:ext cx="3967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এগুলো ঔষধি উদ্ভিদ।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8350" y="3213824"/>
            <a:ext cx="1906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তুলসি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5354" y="3189629"/>
            <a:ext cx="1751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বাসক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9561" y="6120976"/>
            <a:ext cx="2034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ঘৃতকুমারী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5354" y="6131827"/>
            <a:ext cx="1493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থানকুনি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88989" y="6593709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Janey Alam</a:t>
            </a:r>
            <a:endParaRPr lang="en-US" sz="1400" i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880" y="922029"/>
            <a:ext cx="3408627" cy="220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505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1" grpId="0"/>
      <p:bldP spid="6" grpId="0"/>
      <p:bldP spid="7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3164" y="554786"/>
            <a:ext cx="2843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 </a:t>
            </a:r>
            <a:r>
              <a:rPr lang="bn-BD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5445" y="1478116"/>
            <a:ext cx="7622574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6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ঔষধি উদ্ভিদ ও এর ব্যবহার</a:t>
            </a:r>
            <a:endParaRPr lang="en-US" sz="67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267" y="2609195"/>
            <a:ext cx="3786389" cy="33431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88019" y="6519446"/>
            <a:ext cx="1472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Janey Alam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502375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3616" y="432705"/>
            <a:ext cx="360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1461" y="2833362"/>
            <a:ext cx="9140138" cy="199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ঔষধি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 </a:t>
            </a: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 </a:t>
            </a:r>
            <a:r>
              <a:rPr lang="bn-IN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ঔষধি গাছ চিহ্নিত করতে পারবে;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 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নিরাময়ে ঔষধি গাছপালার ভূমিকা মূল্যায়ন করতে </a:t>
            </a: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1986" y="2248587"/>
            <a:ext cx="3956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61599" y="6550223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3156232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4275" y="364725"/>
            <a:ext cx="6561449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 কী জানো ঔষধি উদ্ভিদ কাকে বলে?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73" y="1236371"/>
            <a:ext cx="4414447" cy="2891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5" name="TextBox 4"/>
          <p:cNvSpPr txBox="1"/>
          <p:nvPr/>
        </p:nvSpPr>
        <p:spPr>
          <a:xfrm>
            <a:off x="526731" y="4904395"/>
            <a:ext cx="10376538" cy="1650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চারপাশের পরিবেশে হরেক রকমের উদ্ভিদ রয়েছে। পরিবেশের যেসব উদ্ভিদ আমাদের রোগ ব্যাধির উপশম বা নিরাময়ে ব্যবহার হয়, সেগুলোকেই ঔষধি উদ্ভিদ বলা হয়।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1075" y="4128085"/>
            <a:ext cx="2047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দূর্বা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ঘাস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526" y="1236371"/>
            <a:ext cx="4277209" cy="2891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10" name="TextBox 9"/>
          <p:cNvSpPr txBox="1"/>
          <p:nvPr/>
        </p:nvSpPr>
        <p:spPr>
          <a:xfrm>
            <a:off x="7443989" y="4128085"/>
            <a:ext cx="2279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গাঁদা ফুলের পাতা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61599" y="6550223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276096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lt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3498" y="436276"/>
            <a:ext cx="31030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6292" y="5711089"/>
            <a:ext cx="6036972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37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ঔষধি</a:t>
            </a:r>
            <a:r>
              <a:rPr lang="en-US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292" y="1629930"/>
            <a:ext cx="5487967" cy="3598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7" name="TextBox 6"/>
          <p:cNvSpPr txBox="1"/>
          <p:nvPr/>
        </p:nvSpPr>
        <p:spPr>
          <a:xfrm>
            <a:off x="10161599" y="6550223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100428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6813" y="439584"/>
            <a:ext cx="3985055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ঔষধি উদ্ভিদ সনাক্তকরণ</a:t>
            </a:r>
            <a:endParaRPr lang="en-US" sz="3375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1017" y="2102580"/>
            <a:ext cx="1015957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 এক সময় ঔষধি উদ্ভিদে সমৃদ্ধ ছিল। ইতমধ্যে অনেক প্রজাতি বিলুপ্ত হয়ে গেছে। এখন আমাদের দেশের আনাচে-কানাচে যথেষ্ট ঔষধি উদ্ভিদ রয়েছে। সেগুলো আমরা চিনি না। এমনকি এগুলোর গুণাগুণ সম্পর্কেও আমাদের কোন ধারণা নেই। 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6293" y="5719309"/>
            <a:ext cx="78890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আমরা ঔষধি উদ্ভিদ ও এর ব্যবহার সম্পর্কে জানি।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61599" y="6550223"/>
            <a:ext cx="147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Janey Alam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343120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762</TotalTime>
  <Words>974</Words>
  <Application>Microsoft Office PowerPoint</Application>
  <PresentationFormat>Custom</PresentationFormat>
  <Paragraphs>113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NikoshBAN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Mitu</dc:creator>
  <cp:lastModifiedBy>Janey Alam</cp:lastModifiedBy>
  <cp:revision>137</cp:revision>
  <dcterms:created xsi:type="dcterms:W3CDTF">2019-11-14T02:34:56Z</dcterms:created>
  <dcterms:modified xsi:type="dcterms:W3CDTF">2020-03-12T18:06:21Z</dcterms:modified>
</cp:coreProperties>
</file>