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2" r:id="rId7"/>
    <p:sldId id="263" r:id="rId8"/>
    <p:sldId id="266" r:id="rId9"/>
    <p:sldId id="271" r:id="rId10"/>
    <p:sldId id="264" r:id="rId11"/>
    <p:sldId id="265" r:id="rId12"/>
    <p:sldId id="270" r:id="rId13"/>
    <p:sldId id="267" r:id="rId14"/>
    <p:sldId id="268"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CF6FC"/>
    <a:srgbClr val="3AC9F6"/>
    <a:srgbClr val="41EF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sorterViewPr>
    <p:cViewPr>
      <p:scale>
        <a:sx n="65" d="100"/>
        <a:sy n="6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B029E-A60A-4F63-A91A-8C7069957FE7}" type="datetimeFigureOut">
              <a:rPr lang="en-US" smtClean="0"/>
              <a:t>3/11/2020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F8129A-214C-4678-9019-B1876BADA7D5}" type="slidenum">
              <a:rPr lang="en-US" smtClean="0"/>
              <a:t>‹#›</a:t>
            </a:fld>
            <a:endParaRPr lang="en-US"/>
          </a:p>
        </p:txBody>
      </p:sp>
    </p:spTree>
    <p:extLst>
      <p:ext uri="{BB962C8B-B14F-4D97-AF65-F5344CB8AC3E}">
        <p14:creationId xmlns:p14="http://schemas.microsoft.com/office/powerpoint/2010/main" val="3268118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F8129A-214C-4678-9019-B1876BADA7D5}" type="slidenum">
              <a:rPr lang="en-US" smtClean="0"/>
              <a:t>1</a:t>
            </a:fld>
            <a:endParaRPr lang="en-US"/>
          </a:p>
        </p:txBody>
      </p:sp>
    </p:spTree>
    <p:extLst>
      <p:ext uri="{BB962C8B-B14F-4D97-AF65-F5344CB8AC3E}">
        <p14:creationId xmlns:p14="http://schemas.microsoft.com/office/powerpoint/2010/main" val="2784168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BB3BFE2-1A18-448A-BB76-9A00AA98B7DC}"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C2F04F-12F7-4C3A-9704-F5DAC6A996DC}" type="slidenum">
              <a:rPr lang="en-US" smtClean="0"/>
              <a:t>‹#›</a:t>
            </a:fld>
            <a:endParaRPr lang="en-US"/>
          </a:p>
        </p:txBody>
      </p:sp>
    </p:spTree>
    <p:extLst>
      <p:ext uri="{BB962C8B-B14F-4D97-AF65-F5344CB8AC3E}">
        <p14:creationId xmlns:p14="http://schemas.microsoft.com/office/powerpoint/2010/main" val="2839983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B3BFE2-1A18-448A-BB76-9A00AA98B7DC}"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C2F04F-12F7-4C3A-9704-F5DAC6A996DC}" type="slidenum">
              <a:rPr lang="en-US" smtClean="0"/>
              <a:t>‹#›</a:t>
            </a:fld>
            <a:endParaRPr lang="en-US"/>
          </a:p>
        </p:txBody>
      </p:sp>
    </p:spTree>
    <p:extLst>
      <p:ext uri="{BB962C8B-B14F-4D97-AF65-F5344CB8AC3E}">
        <p14:creationId xmlns:p14="http://schemas.microsoft.com/office/powerpoint/2010/main" val="4219269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B3BFE2-1A18-448A-BB76-9A00AA98B7DC}"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C2F04F-12F7-4C3A-9704-F5DAC6A996DC}" type="slidenum">
              <a:rPr lang="en-US" smtClean="0"/>
              <a:t>‹#›</a:t>
            </a:fld>
            <a:endParaRPr lang="en-US"/>
          </a:p>
        </p:txBody>
      </p:sp>
    </p:spTree>
    <p:extLst>
      <p:ext uri="{BB962C8B-B14F-4D97-AF65-F5344CB8AC3E}">
        <p14:creationId xmlns:p14="http://schemas.microsoft.com/office/powerpoint/2010/main" val="3145618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B3BFE2-1A18-448A-BB76-9A00AA98B7DC}"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C2F04F-12F7-4C3A-9704-F5DAC6A996DC}" type="slidenum">
              <a:rPr lang="en-US" smtClean="0"/>
              <a:t>‹#›</a:t>
            </a:fld>
            <a:endParaRPr lang="en-US"/>
          </a:p>
        </p:txBody>
      </p:sp>
    </p:spTree>
    <p:extLst>
      <p:ext uri="{BB962C8B-B14F-4D97-AF65-F5344CB8AC3E}">
        <p14:creationId xmlns:p14="http://schemas.microsoft.com/office/powerpoint/2010/main" val="3391252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BB3BFE2-1A18-448A-BB76-9A00AA98B7DC}"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C2F04F-12F7-4C3A-9704-F5DAC6A996DC}" type="slidenum">
              <a:rPr lang="en-US" smtClean="0"/>
              <a:t>‹#›</a:t>
            </a:fld>
            <a:endParaRPr lang="en-US"/>
          </a:p>
        </p:txBody>
      </p:sp>
    </p:spTree>
    <p:extLst>
      <p:ext uri="{BB962C8B-B14F-4D97-AF65-F5344CB8AC3E}">
        <p14:creationId xmlns:p14="http://schemas.microsoft.com/office/powerpoint/2010/main" val="4074141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BB3BFE2-1A18-448A-BB76-9A00AA98B7DC}" type="datetimeFigureOut">
              <a:rPr lang="en-US" smtClean="0"/>
              <a:t>3/11/2020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C2F04F-12F7-4C3A-9704-F5DAC6A996DC}" type="slidenum">
              <a:rPr lang="en-US" smtClean="0"/>
              <a:t>‹#›</a:t>
            </a:fld>
            <a:endParaRPr lang="en-US"/>
          </a:p>
        </p:txBody>
      </p:sp>
    </p:spTree>
    <p:extLst>
      <p:ext uri="{BB962C8B-B14F-4D97-AF65-F5344CB8AC3E}">
        <p14:creationId xmlns:p14="http://schemas.microsoft.com/office/powerpoint/2010/main" val="3342668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BB3BFE2-1A18-448A-BB76-9A00AA98B7DC}" type="datetimeFigureOut">
              <a:rPr lang="en-US" smtClean="0"/>
              <a:t>3/11/2020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C2F04F-12F7-4C3A-9704-F5DAC6A996DC}" type="slidenum">
              <a:rPr lang="en-US" smtClean="0"/>
              <a:t>‹#›</a:t>
            </a:fld>
            <a:endParaRPr lang="en-US"/>
          </a:p>
        </p:txBody>
      </p:sp>
    </p:spTree>
    <p:extLst>
      <p:ext uri="{BB962C8B-B14F-4D97-AF65-F5344CB8AC3E}">
        <p14:creationId xmlns:p14="http://schemas.microsoft.com/office/powerpoint/2010/main" val="3216070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BB3BFE2-1A18-448A-BB76-9A00AA98B7DC}" type="datetimeFigureOut">
              <a:rPr lang="en-US" smtClean="0"/>
              <a:t>3/11/2020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C2F04F-12F7-4C3A-9704-F5DAC6A996DC}" type="slidenum">
              <a:rPr lang="en-US" smtClean="0"/>
              <a:t>‹#›</a:t>
            </a:fld>
            <a:endParaRPr lang="en-US"/>
          </a:p>
        </p:txBody>
      </p:sp>
    </p:spTree>
    <p:extLst>
      <p:ext uri="{BB962C8B-B14F-4D97-AF65-F5344CB8AC3E}">
        <p14:creationId xmlns:p14="http://schemas.microsoft.com/office/powerpoint/2010/main" val="4135266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B3BFE2-1A18-448A-BB76-9A00AA98B7DC}" type="datetimeFigureOut">
              <a:rPr lang="en-US" smtClean="0"/>
              <a:t>3/11/2020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C2F04F-12F7-4C3A-9704-F5DAC6A996DC}" type="slidenum">
              <a:rPr lang="en-US" smtClean="0"/>
              <a:t>‹#›</a:t>
            </a:fld>
            <a:endParaRPr lang="en-US"/>
          </a:p>
        </p:txBody>
      </p:sp>
    </p:spTree>
    <p:extLst>
      <p:ext uri="{BB962C8B-B14F-4D97-AF65-F5344CB8AC3E}">
        <p14:creationId xmlns:p14="http://schemas.microsoft.com/office/powerpoint/2010/main" val="1697230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BB3BFE2-1A18-448A-BB76-9A00AA98B7DC}" type="datetimeFigureOut">
              <a:rPr lang="en-US" smtClean="0"/>
              <a:t>3/11/2020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C2F04F-12F7-4C3A-9704-F5DAC6A996DC}" type="slidenum">
              <a:rPr lang="en-US" smtClean="0"/>
              <a:t>‹#›</a:t>
            </a:fld>
            <a:endParaRPr lang="en-US"/>
          </a:p>
        </p:txBody>
      </p:sp>
    </p:spTree>
    <p:extLst>
      <p:ext uri="{BB962C8B-B14F-4D97-AF65-F5344CB8AC3E}">
        <p14:creationId xmlns:p14="http://schemas.microsoft.com/office/powerpoint/2010/main" val="786654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BB3BFE2-1A18-448A-BB76-9A00AA98B7DC}" type="datetimeFigureOut">
              <a:rPr lang="en-US" smtClean="0"/>
              <a:t>3/11/2020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C2F04F-12F7-4C3A-9704-F5DAC6A996DC}" type="slidenum">
              <a:rPr lang="en-US" smtClean="0"/>
              <a:t>‹#›</a:t>
            </a:fld>
            <a:endParaRPr lang="en-US"/>
          </a:p>
        </p:txBody>
      </p:sp>
    </p:spTree>
    <p:extLst>
      <p:ext uri="{BB962C8B-B14F-4D97-AF65-F5344CB8AC3E}">
        <p14:creationId xmlns:p14="http://schemas.microsoft.com/office/powerpoint/2010/main" val="395005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B3BFE2-1A18-448A-BB76-9A00AA98B7DC}" type="datetimeFigureOut">
              <a:rPr lang="en-US" smtClean="0"/>
              <a:t>3/11/2020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C2F04F-12F7-4C3A-9704-F5DAC6A996DC}" type="slidenum">
              <a:rPr lang="en-US" smtClean="0"/>
              <a:t>‹#›</a:t>
            </a:fld>
            <a:endParaRPr lang="en-US"/>
          </a:p>
        </p:txBody>
      </p:sp>
    </p:spTree>
    <p:extLst>
      <p:ext uri="{BB962C8B-B14F-4D97-AF65-F5344CB8AC3E}">
        <p14:creationId xmlns:p14="http://schemas.microsoft.com/office/powerpoint/2010/main" val="1540386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azad65605@gmail.com"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8034" y="388321"/>
            <a:ext cx="11123756" cy="6067503"/>
          </a:xfrm>
          <a:prstGeom prst="rect">
            <a:avLst/>
          </a:prstGeom>
        </p:spPr>
      </p:pic>
      <p:sp>
        <p:nvSpPr>
          <p:cNvPr id="4" name="Rectangle 3"/>
          <p:cNvSpPr/>
          <p:nvPr/>
        </p:nvSpPr>
        <p:spPr>
          <a:xfrm>
            <a:off x="8617526" y="5015345"/>
            <a:ext cx="3074263" cy="1440479"/>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9600" dirty="0">
                <a:solidFill>
                  <a:srgbClr val="002060"/>
                </a:solidFill>
                <a:latin typeface="NikoshBAN" panose="02000000000000000000" pitchFamily="2" charset="0"/>
                <a:cs typeface="NikoshBAN" panose="02000000000000000000" pitchFamily="2" charset="0"/>
              </a:rPr>
              <a:t>স্বাগতম</a:t>
            </a:r>
            <a:endParaRPr lang="en-US" sz="9600" dirty="0">
              <a:solidFill>
                <a:srgbClr val="002060"/>
              </a:solidFill>
            </a:endParaRPr>
          </a:p>
        </p:txBody>
      </p:sp>
    </p:spTree>
    <p:extLst>
      <p:ext uri="{BB962C8B-B14F-4D97-AF65-F5344CB8AC3E}">
        <p14:creationId xmlns:p14="http://schemas.microsoft.com/office/powerpoint/2010/main" val="3511778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3990110" y="110837"/>
            <a:ext cx="4267200" cy="13023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dirty="0">
                <a:latin typeface="NikoshBAN" panose="02000000000000000000" pitchFamily="2" charset="0"/>
                <a:cs typeface="NikoshBAN" panose="02000000000000000000" pitchFamily="2" charset="0"/>
              </a:rPr>
              <a:t>প্রয়োজনীয় সূত্র</a:t>
            </a:r>
            <a:r>
              <a:rPr lang="bn-IN" sz="4400" dirty="0">
                <a:latin typeface="NikoshBAN" panose="02000000000000000000" pitchFamily="2" charset="0"/>
                <a:cs typeface="NikoshBAN" panose="02000000000000000000" pitchFamily="2" charset="0"/>
              </a:rPr>
              <a:t> </a:t>
            </a:r>
            <a:endParaRPr lang="en-US" sz="4400" dirty="0">
              <a:latin typeface="NikoshBAN" panose="02000000000000000000" pitchFamily="2" charset="0"/>
              <a:cs typeface="NikoshBAN" panose="02000000000000000000" pitchFamily="2" charset="0"/>
            </a:endParaRPr>
          </a:p>
        </p:txBody>
      </p:sp>
      <p:sp>
        <p:nvSpPr>
          <p:cNvPr id="4" name="Rectangle 3"/>
          <p:cNvSpPr/>
          <p:nvPr/>
        </p:nvSpPr>
        <p:spPr>
          <a:xfrm rot="16200000">
            <a:off x="1194957" y="2362206"/>
            <a:ext cx="2486891" cy="8312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a:latin typeface="NikoshBAN" panose="02000000000000000000" pitchFamily="2" charset="0"/>
                <a:cs typeface="NikoshBAN" panose="02000000000000000000" pitchFamily="2" charset="0"/>
              </a:rPr>
              <a:t>লাভ হলে </a:t>
            </a:r>
            <a:endParaRPr lang="en-US" sz="4000" dirty="0">
              <a:latin typeface="NikoshBAN" panose="02000000000000000000" pitchFamily="2" charset="0"/>
              <a:cs typeface="NikoshBAN" panose="02000000000000000000" pitchFamily="2" charset="0"/>
            </a:endParaRPr>
          </a:p>
        </p:txBody>
      </p:sp>
      <p:sp>
        <p:nvSpPr>
          <p:cNvPr id="5" name="Rectangle 4"/>
          <p:cNvSpPr/>
          <p:nvPr/>
        </p:nvSpPr>
        <p:spPr>
          <a:xfrm>
            <a:off x="2854039" y="1534394"/>
            <a:ext cx="7606145" cy="2486893"/>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a:solidFill>
                  <a:schemeClr val="tx1">
                    <a:lumMod val="95000"/>
                    <a:lumOff val="5000"/>
                  </a:schemeClr>
                </a:solidFill>
                <a:latin typeface="NikoshBAN" panose="02000000000000000000" pitchFamily="2" charset="0"/>
                <a:cs typeface="NikoshBAN" panose="02000000000000000000" pitchFamily="2" charset="0"/>
              </a:rPr>
              <a:t>লাভ = বিক্রয়মূল্য –ক্রয়মূল্য</a:t>
            </a:r>
          </a:p>
          <a:p>
            <a:pPr algn="ctr"/>
            <a:r>
              <a:rPr lang="bn-IN" sz="4000" dirty="0">
                <a:solidFill>
                  <a:schemeClr val="tx1">
                    <a:lumMod val="95000"/>
                    <a:lumOff val="5000"/>
                  </a:schemeClr>
                </a:solidFill>
                <a:latin typeface="NikoshBAN" panose="02000000000000000000" pitchFamily="2" charset="0"/>
                <a:cs typeface="NikoshBAN" panose="02000000000000000000" pitchFamily="2" charset="0"/>
              </a:rPr>
              <a:t>বিক্রয়মূল্য = ক্রয়মূল্য + লাভ</a:t>
            </a:r>
          </a:p>
          <a:p>
            <a:pPr algn="ctr"/>
            <a:r>
              <a:rPr lang="bn-IN" sz="4000" dirty="0">
                <a:solidFill>
                  <a:schemeClr val="tx1">
                    <a:lumMod val="95000"/>
                    <a:lumOff val="5000"/>
                  </a:schemeClr>
                </a:solidFill>
                <a:latin typeface="NikoshBAN" panose="02000000000000000000" pitchFamily="2" charset="0"/>
                <a:cs typeface="NikoshBAN" panose="02000000000000000000" pitchFamily="2" charset="0"/>
              </a:rPr>
              <a:t>ক্রয়মূল্য = বিক্রয়মূল্য – লাভ </a:t>
            </a:r>
            <a:endParaRPr lang="en-US" sz="4000" dirty="0">
              <a:solidFill>
                <a:schemeClr val="tx1">
                  <a:lumMod val="95000"/>
                  <a:lumOff val="5000"/>
                </a:schemeClr>
              </a:solidFill>
              <a:latin typeface="NikoshBAN" panose="02000000000000000000" pitchFamily="2" charset="0"/>
              <a:cs typeface="NikoshBAN" panose="02000000000000000000" pitchFamily="2" charset="0"/>
            </a:endParaRPr>
          </a:p>
        </p:txBody>
      </p:sp>
      <p:sp>
        <p:nvSpPr>
          <p:cNvPr id="6" name="Rectangle 5"/>
          <p:cNvSpPr/>
          <p:nvPr/>
        </p:nvSpPr>
        <p:spPr>
          <a:xfrm>
            <a:off x="2854039" y="4142516"/>
            <a:ext cx="7606145" cy="2576944"/>
          </a:xfrm>
          <a:prstGeom prst="rect">
            <a:avLst/>
          </a:prstGeom>
          <a:solidFill>
            <a:schemeClr val="tx2">
              <a:lumMod val="60000"/>
              <a:lumOff val="4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a:solidFill>
                  <a:schemeClr val="accent5">
                    <a:lumMod val="50000"/>
                  </a:schemeClr>
                </a:solidFill>
                <a:latin typeface="NikoshBAN" panose="02000000000000000000" pitchFamily="2" charset="0"/>
                <a:cs typeface="NikoshBAN" panose="02000000000000000000" pitchFamily="2" charset="0"/>
              </a:rPr>
              <a:t>ক্ষতি = ক্রয়মূল্য – বিক্রয়মূল্য</a:t>
            </a:r>
          </a:p>
          <a:p>
            <a:pPr algn="ctr"/>
            <a:r>
              <a:rPr lang="bn-IN" sz="4000" dirty="0">
                <a:solidFill>
                  <a:schemeClr val="accent5">
                    <a:lumMod val="50000"/>
                  </a:schemeClr>
                </a:solidFill>
                <a:latin typeface="NikoshBAN" panose="02000000000000000000" pitchFamily="2" charset="0"/>
                <a:cs typeface="NikoshBAN" panose="02000000000000000000" pitchFamily="2" charset="0"/>
              </a:rPr>
              <a:t>ক্রয়মূল্য = বিক্রয়মূল্য + ক্ষতি </a:t>
            </a:r>
          </a:p>
          <a:p>
            <a:pPr algn="ctr"/>
            <a:r>
              <a:rPr lang="bn-IN" sz="4000" dirty="0">
                <a:solidFill>
                  <a:schemeClr val="accent5">
                    <a:lumMod val="50000"/>
                  </a:schemeClr>
                </a:solidFill>
                <a:latin typeface="NikoshBAN" panose="02000000000000000000" pitchFamily="2" charset="0"/>
                <a:cs typeface="NikoshBAN" panose="02000000000000000000" pitchFamily="2" charset="0"/>
              </a:rPr>
              <a:t>বিক্রয়মূল্য = ক্রয়মূল্য – ক্ষতি  </a:t>
            </a:r>
            <a:endParaRPr lang="en-US" sz="4000" dirty="0">
              <a:solidFill>
                <a:schemeClr val="accent5">
                  <a:lumMod val="50000"/>
                </a:schemeClr>
              </a:solidFill>
              <a:latin typeface="NikoshBAN" panose="02000000000000000000" pitchFamily="2" charset="0"/>
              <a:cs typeface="NikoshBAN" panose="02000000000000000000" pitchFamily="2" charset="0"/>
            </a:endParaRPr>
          </a:p>
        </p:txBody>
      </p:sp>
      <p:sp>
        <p:nvSpPr>
          <p:cNvPr id="7" name="Rectangle 6"/>
          <p:cNvSpPr/>
          <p:nvPr/>
        </p:nvSpPr>
        <p:spPr>
          <a:xfrm rot="16200000">
            <a:off x="1149931" y="5029206"/>
            <a:ext cx="2576944" cy="803564"/>
          </a:xfrm>
          <a:prstGeom prst="rect">
            <a:avLst/>
          </a:prstGeom>
          <a:solidFill>
            <a:schemeClr val="accent2"/>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a:latin typeface="NikoshBAN" panose="02000000000000000000" pitchFamily="2" charset="0"/>
                <a:cs typeface="NikoshBAN" panose="02000000000000000000" pitchFamily="2" charset="0"/>
              </a:rPr>
              <a:t>ক্ষতি হলে </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095501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anim calcmode="lin" valueType="num">
                                      <p:cBhvr>
                                        <p:cTn id="27" dur="1000" fill="hold"/>
                                        <p:tgtEl>
                                          <p:spTgt spid="7"/>
                                        </p:tgtEl>
                                        <p:attrNameLst>
                                          <p:attrName>ppt_x</p:attrName>
                                        </p:attrNameLst>
                                      </p:cBhvr>
                                      <p:tavLst>
                                        <p:tav tm="0">
                                          <p:val>
                                            <p:strVal val="#ppt_x"/>
                                          </p:val>
                                        </p:tav>
                                        <p:tav tm="100000">
                                          <p:val>
                                            <p:strVal val="#ppt_x"/>
                                          </p:val>
                                        </p:tav>
                                      </p:tavLst>
                                    </p:anim>
                                    <p:anim calcmode="lin" valueType="num">
                                      <p:cBhvr>
                                        <p:cTn id="2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1000"/>
                                        <p:tgtEl>
                                          <p:spTgt spid="6"/>
                                        </p:tgtEl>
                                      </p:cBhvr>
                                    </p:animEffect>
                                    <p:anim calcmode="lin" valueType="num">
                                      <p:cBhvr>
                                        <p:cTn id="34" dur="1000" fill="hold"/>
                                        <p:tgtEl>
                                          <p:spTgt spid="6"/>
                                        </p:tgtEl>
                                        <p:attrNameLst>
                                          <p:attrName>ppt_x</p:attrName>
                                        </p:attrNameLst>
                                      </p:cBhvr>
                                      <p:tavLst>
                                        <p:tav tm="0">
                                          <p:val>
                                            <p:strVal val="#ppt_x"/>
                                          </p:val>
                                        </p:tav>
                                        <p:tav tm="100000">
                                          <p:val>
                                            <p:strVal val="#ppt_x"/>
                                          </p:val>
                                        </p:tav>
                                      </p:tavLst>
                                    </p:anim>
                                    <p:anim calcmode="lin" valueType="num">
                                      <p:cBhvr>
                                        <p:cTn id="3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84729852"/>
              </p:ext>
            </p:extLst>
          </p:nvPr>
        </p:nvGraphicFramePr>
        <p:xfrm>
          <a:off x="401781" y="1787234"/>
          <a:ext cx="11346876" cy="4602480"/>
        </p:xfrm>
        <a:graphic>
          <a:graphicData uri="http://schemas.openxmlformats.org/drawingml/2006/table">
            <a:tbl>
              <a:tblPr firstRow="1" bandRow="1">
                <a:tableStyleId>{5940675A-B579-460E-94D1-54222C63F5DA}</a:tableStyleId>
              </a:tblPr>
              <a:tblGrid>
                <a:gridCol w="2836719">
                  <a:extLst>
                    <a:ext uri="{9D8B030D-6E8A-4147-A177-3AD203B41FA5}">
                      <a16:colId xmlns:a16="http://schemas.microsoft.com/office/drawing/2014/main" val="4244529291"/>
                    </a:ext>
                  </a:extLst>
                </a:gridCol>
                <a:gridCol w="2836719">
                  <a:extLst>
                    <a:ext uri="{9D8B030D-6E8A-4147-A177-3AD203B41FA5}">
                      <a16:colId xmlns:a16="http://schemas.microsoft.com/office/drawing/2014/main" val="2786113116"/>
                    </a:ext>
                  </a:extLst>
                </a:gridCol>
                <a:gridCol w="2836719">
                  <a:extLst>
                    <a:ext uri="{9D8B030D-6E8A-4147-A177-3AD203B41FA5}">
                      <a16:colId xmlns:a16="http://schemas.microsoft.com/office/drawing/2014/main" val="1451613400"/>
                    </a:ext>
                  </a:extLst>
                </a:gridCol>
                <a:gridCol w="2836719">
                  <a:extLst>
                    <a:ext uri="{9D8B030D-6E8A-4147-A177-3AD203B41FA5}">
                      <a16:colId xmlns:a16="http://schemas.microsoft.com/office/drawing/2014/main" val="4145432296"/>
                    </a:ext>
                  </a:extLst>
                </a:gridCol>
              </a:tblGrid>
              <a:tr h="708921">
                <a:tc gridSpan="4">
                  <a:txBody>
                    <a:bodyPr/>
                    <a:lstStyle/>
                    <a:p>
                      <a:pPr algn="ctr"/>
                      <a:r>
                        <a:rPr lang="bn-IN" sz="4400" dirty="0">
                          <a:latin typeface="NikoshBAN" panose="02000000000000000000" pitchFamily="2" charset="0"/>
                          <a:cs typeface="NikoshBAN" panose="02000000000000000000" pitchFamily="2" charset="0"/>
                        </a:rPr>
                        <a:t>নিচের</a:t>
                      </a:r>
                      <a:r>
                        <a:rPr lang="bn-IN" sz="4400" baseline="0" dirty="0">
                          <a:latin typeface="NikoshBAN" panose="02000000000000000000" pitchFamily="2" charset="0"/>
                          <a:cs typeface="NikoshBAN" panose="02000000000000000000" pitchFamily="2" charset="0"/>
                        </a:rPr>
                        <a:t> খালি ঘরগুলো পূরণ করঃ</a:t>
                      </a:r>
                      <a:r>
                        <a:rPr lang="bn-IN" sz="3600" baseline="0" dirty="0">
                          <a:latin typeface="NikoshBAN" panose="02000000000000000000" pitchFamily="2" charset="0"/>
                          <a:cs typeface="NikoshBAN" panose="02000000000000000000" pitchFamily="2" charset="0"/>
                        </a:rPr>
                        <a:t> </a:t>
                      </a:r>
                      <a:endParaRPr lang="en-US" sz="3600" dirty="0">
                        <a:latin typeface="NikoshBAN" panose="02000000000000000000" pitchFamily="2" charset="0"/>
                        <a:cs typeface="NikoshBAN" panose="02000000000000000000" pitchFamily="2" charset="0"/>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135569930"/>
                  </a:ext>
                </a:extLst>
              </a:tr>
              <a:tr h="410724">
                <a:tc>
                  <a:txBody>
                    <a:bodyPr/>
                    <a:lstStyle/>
                    <a:p>
                      <a:pPr algn="ctr"/>
                      <a:r>
                        <a:rPr lang="bn-IN" sz="3600" dirty="0">
                          <a:latin typeface="NikoshBAN" panose="02000000000000000000" pitchFamily="2" charset="0"/>
                          <a:cs typeface="NikoshBAN" panose="02000000000000000000" pitchFamily="2" charset="0"/>
                        </a:rPr>
                        <a:t>ক্রয়মূল্য (টাকা)</a:t>
                      </a:r>
                      <a:endParaRPr lang="en-US" sz="3600" dirty="0">
                        <a:latin typeface="NikoshBAN" panose="02000000000000000000" pitchFamily="2" charset="0"/>
                        <a:cs typeface="NikoshBAN" panose="02000000000000000000" pitchFamily="2" charset="0"/>
                      </a:endParaRPr>
                    </a:p>
                  </a:txBody>
                  <a:tcPr/>
                </a:tc>
                <a:tc>
                  <a:txBody>
                    <a:bodyPr/>
                    <a:lstStyle/>
                    <a:p>
                      <a:pPr algn="ctr"/>
                      <a:r>
                        <a:rPr lang="bn-IN" sz="3600" dirty="0">
                          <a:latin typeface="NikoshBAN" panose="02000000000000000000" pitchFamily="2" charset="0"/>
                          <a:cs typeface="NikoshBAN" panose="02000000000000000000" pitchFamily="2" charset="0"/>
                        </a:rPr>
                        <a:t>বিক্রয়মূল্য (টাকা) </a:t>
                      </a:r>
                      <a:endParaRPr lang="en-US" sz="3600" dirty="0">
                        <a:latin typeface="NikoshBAN" panose="02000000000000000000" pitchFamily="2" charset="0"/>
                        <a:cs typeface="NikoshBAN" panose="02000000000000000000" pitchFamily="2" charset="0"/>
                      </a:endParaRPr>
                    </a:p>
                  </a:txBody>
                  <a:tcPr/>
                </a:tc>
                <a:tc>
                  <a:txBody>
                    <a:bodyPr/>
                    <a:lstStyle/>
                    <a:p>
                      <a:pPr algn="ctr"/>
                      <a:r>
                        <a:rPr lang="bn-IN" sz="3600" dirty="0">
                          <a:latin typeface="NikoshBAN" panose="02000000000000000000" pitchFamily="2" charset="0"/>
                          <a:cs typeface="NikoshBAN" panose="02000000000000000000" pitchFamily="2" charset="0"/>
                        </a:rPr>
                        <a:t>লাভ/ক্ষতি</a:t>
                      </a:r>
                      <a:r>
                        <a:rPr lang="bn-IN" sz="3600" baseline="0" dirty="0">
                          <a:latin typeface="NikoshBAN" panose="02000000000000000000" pitchFamily="2" charset="0"/>
                          <a:cs typeface="NikoshBAN" panose="02000000000000000000" pitchFamily="2" charset="0"/>
                        </a:rPr>
                        <a:t> </a:t>
                      </a:r>
                      <a:endParaRPr lang="en-US" sz="3600" dirty="0">
                        <a:latin typeface="NikoshBAN" panose="02000000000000000000" pitchFamily="2" charset="0"/>
                        <a:cs typeface="NikoshBAN" panose="02000000000000000000" pitchFamily="2" charset="0"/>
                      </a:endParaRPr>
                    </a:p>
                  </a:txBody>
                  <a:tcPr/>
                </a:tc>
                <a:tc>
                  <a:txBody>
                    <a:bodyPr/>
                    <a:lstStyle/>
                    <a:p>
                      <a:pPr algn="ctr"/>
                      <a:r>
                        <a:rPr lang="bn-IN" sz="3600" dirty="0">
                          <a:latin typeface="NikoshBAN" panose="02000000000000000000" pitchFamily="2" charset="0"/>
                          <a:cs typeface="NikoshBAN" panose="02000000000000000000" pitchFamily="2" charset="0"/>
                        </a:rPr>
                        <a:t>শতকরা</a:t>
                      </a:r>
                      <a:r>
                        <a:rPr lang="bn-IN" sz="3600" baseline="0" dirty="0">
                          <a:latin typeface="NikoshBAN" panose="02000000000000000000" pitchFamily="2" charset="0"/>
                          <a:cs typeface="NikoshBAN" panose="02000000000000000000" pitchFamily="2" charset="0"/>
                        </a:rPr>
                        <a:t> লাভ/ক্ষতি </a:t>
                      </a:r>
                      <a:endParaRPr lang="en-US" sz="3600" dirty="0">
                        <a:latin typeface="NikoshBAN" panose="02000000000000000000" pitchFamily="2" charset="0"/>
                        <a:cs typeface="NikoshBAN" panose="02000000000000000000" pitchFamily="2" charset="0"/>
                      </a:endParaRPr>
                    </a:p>
                  </a:txBody>
                  <a:tcPr/>
                </a:tc>
                <a:extLst>
                  <a:ext uri="{0D108BD9-81ED-4DB2-BD59-A6C34878D82A}">
                    <a16:rowId xmlns:a16="http://schemas.microsoft.com/office/drawing/2014/main" val="288561649"/>
                  </a:ext>
                </a:extLst>
              </a:tr>
              <a:tr h="410724">
                <a:tc>
                  <a:txBody>
                    <a:bodyPr/>
                    <a:lstStyle/>
                    <a:p>
                      <a:pPr algn="ctr"/>
                      <a:r>
                        <a:rPr lang="bn-IN" sz="3600" dirty="0">
                          <a:latin typeface="NikoshBAN" panose="02000000000000000000" pitchFamily="2" charset="0"/>
                          <a:cs typeface="NikoshBAN" panose="02000000000000000000" pitchFamily="2" charset="0"/>
                        </a:rPr>
                        <a:t>৬০০</a:t>
                      </a:r>
                      <a:endParaRPr lang="en-US" sz="3600" dirty="0">
                        <a:latin typeface="NikoshBAN" panose="02000000000000000000" pitchFamily="2" charset="0"/>
                        <a:cs typeface="NikoshBAN" panose="02000000000000000000" pitchFamily="2" charset="0"/>
                      </a:endParaRPr>
                    </a:p>
                  </a:txBody>
                  <a:tcPr/>
                </a:tc>
                <a:tc>
                  <a:txBody>
                    <a:bodyPr/>
                    <a:lstStyle/>
                    <a:p>
                      <a:pPr algn="ctr"/>
                      <a:r>
                        <a:rPr lang="bn-IN" sz="3600" dirty="0">
                          <a:latin typeface="NikoshBAN" panose="02000000000000000000" pitchFamily="2" charset="0"/>
                          <a:cs typeface="NikoshBAN" panose="02000000000000000000" pitchFamily="2" charset="0"/>
                        </a:rPr>
                        <a:t>৬৬০</a:t>
                      </a:r>
                      <a:endParaRPr lang="en-US" sz="3600" dirty="0">
                        <a:latin typeface="NikoshBAN" panose="02000000000000000000" pitchFamily="2" charset="0"/>
                        <a:cs typeface="NikoshBAN" panose="02000000000000000000" pitchFamily="2" charset="0"/>
                      </a:endParaRPr>
                    </a:p>
                  </a:txBody>
                  <a:tcPr/>
                </a:tc>
                <a:tc>
                  <a:txBody>
                    <a:bodyPr/>
                    <a:lstStyle/>
                    <a:p>
                      <a:pPr algn="ctr"/>
                      <a:r>
                        <a:rPr lang="bn-IN" sz="3600" dirty="0">
                          <a:latin typeface="NikoshBAN" panose="02000000000000000000" pitchFamily="2" charset="0"/>
                          <a:cs typeface="NikoshBAN" panose="02000000000000000000" pitchFamily="2" charset="0"/>
                        </a:rPr>
                        <a:t>লাভ ৬০ টাকা </a:t>
                      </a:r>
                      <a:endParaRPr lang="en-US" sz="3600" dirty="0">
                        <a:latin typeface="NikoshBAN" panose="02000000000000000000" pitchFamily="2" charset="0"/>
                        <a:cs typeface="NikoshBAN" panose="02000000000000000000" pitchFamily="2" charset="0"/>
                      </a:endParaRPr>
                    </a:p>
                  </a:txBody>
                  <a:tcPr/>
                </a:tc>
                <a:tc>
                  <a:txBody>
                    <a:bodyPr/>
                    <a:lstStyle/>
                    <a:p>
                      <a:pPr algn="ctr"/>
                      <a:r>
                        <a:rPr lang="bn-IN" sz="3600" dirty="0">
                          <a:latin typeface="NikoshBAN" panose="02000000000000000000" pitchFamily="2" charset="0"/>
                          <a:cs typeface="NikoshBAN" panose="02000000000000000000" pitchFamily="2" charset="0"/>
                        </a:rPr>
                        <a:t>লাভ ১০% </a:t>
                      </a:r>
                      <a:endParaRPr lang="en-US" sz="3600" dirty="0">
                        <a:latin typeface="NikoshBAN" panose="02000000000000000000" pitchFamily="2" charset="0"/>
                        <a:cs typeface="NikoshBAN" panose="02000000000000000000" pitchFamily="2" charset="0"/>
                      </a:endParaRPr>
                    </a:p>
                  </a:txBody>
                  <a:tcPr/>
                </a:tc>
                <a:extLst>
                  <a:ext uri="{0D108BD9-81ED-4DB2-BD59-A6C34878D82A}">
                    <a16:rowId xmlns:a16="http://schemas.microsoft.com/office/drawing/2014/main" val="2137453266"/>
                  </a:ext>
                </a:extLst>
              </a:tr>
              <a:tr h="410724">
                <a:tc>
                  <a:txBody>
                    <a:bodyPr/>
                    <a:lstStyle/>
                    <a:p>
                      <a:pPr algn="ctr"/>
                      <a:r>
                        <a:rPr lang="bn-IN" sz="3600" dirty="0">
                          <a:latin typeface="NikoshBAN" panose="02000000000000000000" pitchFamily="2" charset="0"/>
                          <a:cs typeface="NikoshBAN" panose="02000000000000000000" pitchFamily="2" charset="0"/>
                        </a:rPr>
                        <a:t>৬০০</a:t>
                      </a:r>
                      <a:endParaRPr lang="en-US" sz="3600" dirty="0">
                        <a:latin typeface="NikoshBAN" panose="02000000000000000000" pitchFamily="2" charset="0"/>
                        <a:cs typeface="NikoshBAN" panose="02000000000000000000" pitchFamily="2" charset="0"/>
                      </a:endParaRPr>
                    </a:p>
                  </a:txBody>
                  <a:tcPr/>
                </a:tc>
                <a:tc>
                  <a:txBody>
                    <a:bodyPr/>
                    <a:lstStyle/>
                    <a:p>
                      <a:pPr algn="ctr"/>
                      <a:endParaRPr lang="en-US" sz="3600" dirty="0">
                        <a:latin typeface="NikoshBAN" panose="02000000000000000000" pitchFamily="2" charset="0"/>
                        <a:cs typeface="NikoshBAN" panose="02000000000000000000" pitchFamily="2" charset="0"/>
                      </a:endParaRPr>
                    </a:p>
                  </a:txBody>
                  <a:tcPr/>
                </a:tc>
                <a:tc>
                  <a:txBody>
                    <a:bodyPr/>
                    <a:lstStyle/>
                    <a:p>
                      <a:pPr algn="ctr"/>
                      <a:r>
                        <a:rPr lang="bn-IN" sz="3600" dirty="0">
                          <a:latin typeface="NikoshBAN" panose="02000000000000000000" pitchFamily="2" charset="0"/>
                          <a:cs typeface="NikoshBAN" panose="02000000000000000000" pitchFamily="2" charset="0"/>
                        </a:rPr>
                        <a:t>ক্ষতি</a:t>
                      </a:r>
                      <a:r>
                        <a:rPr lang="bn-IN" sz="3600" baseline="0" dirty="0">
                          <a:latin typeface="NikoshBAN" panose="02000000000000000000" pitchFamily="2" charset="0"/>
                          <a:cs typeface="NikoshBAN" panose="02000000000000000000" pitchFamily="2" charset="0"/>
                        </a:rPr>
                        <a:t> ৪৮ টাকা </a:t>
                      </a:r>
                      <a:endParaRPr lang="en-US" sz="3600" dirty="0">
                        <a:latin typeface="NikoshBAN" panose="02000000000000000000" pitchFamily="2" charset="0"/>
                        <a:cs typeface="NikoshBAN" panose="02000000000000000000" pitchFamily="2" charset="0"/>
                      </a:endParaRPr>
                    </a:p>
                  </a:txBody>
                  <a:tcPr/>
                </a:tc>
                <a:tc>
                  <a:txBody>
                    <a:bodyPr/>
                    <a:lstStyle/>
                    <a:p>
                      <a:pPr algn="ctr"/>
                      <a:endParaRPr lang="en-US" sz="3600" dirty="0">
                        <a:latin typeface="NikoshBAN" panose="02000000000000000000" pitchFamily="2" charset="0"/>
                        <a:cs typeface="NikoshBAN" panose="02000000000000000000" pitchFamily="2" charset="0"/>
                      </a:endParaRPr>
                    </a:p>
                  </a:txBody>
                  <a:tcPr/>
                </a:tc>
                <a:extLst>
                  <a:ext uri="{0D108BD9-81ED-4DB2-BD59-A6C34878D82A}">
                    <a16:rowId xmlns:a16="http://schemas.microsoft.com/office/drawing/2014/main" val="1858444286"/>
                  </a:ext>
                </a:extLst>
              </a:tr>
              <a:tr h="441891">
                <a:tc>
                  <a:txBody>
                    <a:bodyPr/>
                    <a:lstStyle/>
                    <a:p>
                      <a:pPr algn="ctr"/>
                      <a:endParaRPr lang="en-US" sz="3600" dirty="0">
                        <a:latin typeface="NikoshBAN" panose="02000000000000000000" pitchFamily="2" charset="0"/>
                        <a:cs typeface="NikoshBAN" panose="02000000000000000000" pitchFamily="2" charset="0"/>
                      </a:endParaRPr>
                    </a:p>
                  </a:txBody>
                  <a:tcPr/>
                </a:tc>
                <a:tc>
                  <a:txBody>
                    <a:bodyPr/>
                    <a:lstStyle/>
                    <a:p>
                      <a:pPr algn="ctr"/>
                      <a:r>
                        <a:rPr lang="bn-IN" sz="3600" dirty="0">
                          <a:latin typeface="NikoshBAN" panose="02000000000000000000" pitchFamily="2" charset="0"/>
                          <a:cs typeface="NikoshBAN" panose="02000000000000000000" pitchFamily="2" charset="0"/>
                        </a:rPr>
                        <a:t>৫৮৩</a:t>
                      </a:r>
                      <a:endParaRPr lang="en-US" sz="3600" dirty="0">
                        <a:latin typeface="NikoshBAN" panose="02000000000000000000" pitchFamily="2" charset="0"/>
                        <a:cs typeface="NikoshBAN" panose="02000000000000000000" pitchFamily="2"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bn-IN" sz="3600" baseline="0" dirty="0">
                          <a:latin typeface="NikoshBAN" panose="02000000000000000000" pitchFamily="2" charset="0"/>
                          <a:cs typeface="NikoshBAN" panose="02000000000000000000" pitchFamily="2" charset="0"/>
                        </a:rPr>
                        <a:t>লাভ ৩৩ টাকা  </a:t>
                      </a:r>
                      <a:endParaRPr lang="en-US" sz="3600" dirty="0">
                        <a:latin typeface="NikoshBAN" panose="02000000000000000000" pitchFamily="2" charset="0"/>
                        <a:cs typeface="NikoshBAN" panose="02000000000000000000" pitchFamily="2" charset="0"/>
                      </a:endParaRPr>
                    </a:p>
                  </a:txBody>
                  <a:tcPr/>
                </a:tc>
                <a:tc>
                  <a:txBody>
                    <a:bodyPr/>
                    <a:lstStyle/>
                    <a:p>
                      <a:pPr algn="ctr"/>
                      <a:endParaRPr lang="en-US" sz="3600" dirty="0">
                        <a:latin typeface="NikoshBAN" panose="02000000000000000000" pitchFamily="2" charset="0"/>
                        <a:cs typeface="NikoshBAN" panose="02000000000000000000" pitchFamily="2" charset="0"/>
                      </a:endParaRPr>
                    </a:p>
                  </a:txBody>
                  <a:tcPr/>
                </a:tc>
                <a:extLst>
                  <a:ext uri="{0D108BD9-81ED-4DB2-BD59-A6C34878D82A}">
                    <a16:rowId xmlns:a16="http://schemas.microsoft.com/office/drawing/2014/main" val="3674510269"/>
                  </a:ext>
                </a:extLst>
              </a:tr>
              <a:tr h="410724">
                <a:tc>
                  <a:txBody>
                    <a:bodyPr/>
                    <a:lstStyle/>
                    <a:p>
                      <a:pPr algn="ctr"/>
                      <a:r>
                        <a:rPr lang="bn-IN" sz="3600" dirty="0">
                          <a:latin typeface="NikoshBAN" panose="02000000000000000000" pitchFamily="2" charset="0"/>
                          <a:cs typeface="NikoshBAN" panose="02000000000000000000" pitchFamily="2" charset="0"/>
                        </a:rPr>
                        <a:t>৮৫৬</a:t>
                      </a:r>
                      <a:endParaRPr lang="en-US" sz="3600" dirty="0">
                        <a:latin typeface="NikoshBAN" panose="02000000000000000000" pitchFamily="2" charset="0"/>
                        <a:cs typeface="NikoshBAN" panose="02000000000000000000" pitchFamily="2" charset="0"/>
                      </a:endParaRPr>
                    </a:p>
                  </a:txBody>
                  <a:tcPr/>
                </a:tc>
                <a:tc>
                  <a:txBody>
                    <a:bodyPr/>
                    <a:lstStyle/>
                    <a:p>
                      <a:pPr algn="ctr"/>
                      <a:endParaRPr lang="en-US" sz="3600" dirty="0">
                        <a:latin typeface="NikoshBAN" panose="02000000000000000000" pitchFamily="2" charset="0"/>
                        <a:cs typeface="NikoshBAN" panose="02000000000000000000" pitchFamily="2" charset="0"/>
                      </a:endParaRPr>
                    </a:p>
                  </a:txBody>
                  <a:tcPr/>
                </a:tc>
                <a:tc>
                  <a:txBody>
                    <a:bodyPr/>
                    <a:lstStyle/>
                    <a:p>
                      <a:pPr algn="ctr"/>
                      <a:r>
                        <a:rPr lang="bn-IN" sz="3600" dirty="0">
                          <a:latin typeface="NikoshBAN" panose="02000000000000000000" pitchFamily="2" charset="0"/>
                          <a:cs typeface="NikoshBAN" panose="02000000000000000000" pitchFamily="2" charset="0"/>
                        </a:rPr>
                        <a:t>ক্ষতি</a:t>
                      </a:r>
                      <a:r>
                        <a:rPr lang="bn-IN" sz="3600" baseline="0" dirty="0">
                          <a:latin typeface="NikoshBAN" panose="02000000000000000000" pitchFamily="2" charset="0"/>
                          <a:cs typeface="NikoshBAN" panose="02000000000000000000" pitchFamily="2" charset="0"/>
                        </a:rPr>
                        <a:t> ১০৭ টাকা  </a:t>
                      </a:r>
                      <a:endParaRPr lang="en-US" sz="3600" dirty="0">
                        <a:latin typeface="NikoshBAN" panose="02000000000000000000" pitchFamily="2" charset="0"/>
                        <a:cs typeface="NikoshBAN" panose="02000000000000000000" pitchFamily="2" charset="0"/>
                      </a:endParaRPr>
                    </a:p>
                  </a:txBody>
                  <a:tcPr/>
                </a:tc>
                <a:tc>
                  <a:txBody>
                    <a:bodyPr/>
                    <a:lstStyle/>
                    <a:p>
                      <a:pPr algn="ctr"/>
                      <a:endParaRPr lang="en-US" sz="3600">
                        <a:latin typeface="NikoshBAN" panose="02000000000000000000" pitchFamily="2" charset="0"/>
                        <a:cs typeface="NikoshBAN" panose="02000000000000000000" pitchFamily="2" charset="0"/>
                      </a:endParaRPr>
                    </a:p>
                  </a:txBody>
                  <a:tcPr/>
                </a:tc>
                <a:extLst>
                  <a:ext uri="{0D108BD9-81ED-4DB2-BD59-A6C34878D82A}">
                    <a16:rowId xmlns:a16="http://schemas.microsoft.com/office/drawing/2014/main" val="1525713668"/>
                  </a:ext>
                </a:extLst>
              </a:tr>
              <a:tr h="410724">
                <a:tc>
                  <a:txBody>
                    <a:bodyPr/>
                    <a:lstStyle/>
                    <a:p>
                      <a:pPr algn="ctr"/>
                      <a:endParaRPr lang="en-US" sz="3600" dirty="0">
                        <a:latin typeface="NikoshBAN" panose="02000000000000000000" pitchFamily="2" charset="0"/>
                        <a:cs typeface="NikoshBAN" panose="02000000000000000000" pitchFamily="2" charset="0"/>
                      </a:endParaRPr>
                    </a:p>
                  </a:txBody>
                  <a:tcPr/>
                </a:tc>
                <a:tc>
                  <a:txBody>
                    <a:bodyPr/>
                    <a:lstStyle/>
                    <a:p>
                      <a:pPr algn="ctr"/>
                      <a:endParaRPr lang="en-US" sz="3600" dirty="0">
                        <a:latin typeface="NikoshBAN" panose="02000000000000000000" pitchFamily="2" charset="0"/>
                        <a:cs typeface="NikoshBAN" panose="02000000000000000000" pitchFamily="2" charset="0"/>
                      </a:endParaRPr>
                    </a:p>
                  </a:txBody>
                  <a:tcPr/>
                </a:tc>
                <a:tc>
                  <a:txBody>
                    <a:bodyPr/>
                    <a:lstStyle/>
                    <a:p>
                      <a:pPr algn="ctr"/>
                      <a:r>
                        <a:rPr lang="bn-IN" sz="3600" dirty="0">
                          <a:latin typeface="NikoshBAN" panose="02000000000000000000" pitchFamily="2" charset="0"/>
                          <a:cs typeface="NikoshBAN" panose="02000000000000000000" pitchFamily="2" charset="0"/>
                        </a:rPr>
                        <a:t>লাভ ৬০</a:t>
                      </a:r>
                      <a:r>
                        <a:rPr lang="bn-IN" sz="3600" baseline="0" dirty="0">
                          <a:latin typeface="NikoshBAN" panose="02000000000000000000" pitchFamily="2" charset="0"/>
                          <a:cs typeface="NikoshBAN" panose="02000000000000000000" pitchFamily="2" charset="0"/>
                        </a:rPr>
                        <a:t> টা</a:t>
                      </a:r>
                      <a:r>
                        <a:rPr lang="bn-IN" sz="3600" dirty="0">
                          <a:latin typeface="NikoshBAN" panose="02000000000000000000" pitchFamily="2" charset="0"/>
                          <a:cs typeface="NikoshBAN" panose="02000000000000000000" pitchFamily="2" charset="0"/>
                        </a:rPr>
                        <a:t>কা </a:t>
                      </a:r>
                      <a:endParaRPr lang="en-US" sz="3600" dirty="0">
                        <a:latin typeface="NikoshBAN" panose="02000000000000000000" pitchFamily="2" charset="0"/>
                        <a:cs typeface="NikoshBAN" panose="02000000000000000000" pitchFamily="2" charset="0"/>
                      </a:endParaRPr>
                    </a:p>
                  </a:txBody>
                  <a:tcPr/>
                </a:tc>
                <a:tc>
                  <a:txBody>
                    <a:bodyPr/>
                    <a:lstStyle/>
                    <a:p>
                      <a:pPr algn="ctr"/>
                      <a:endParaRPr lang="en-US" sz="3600" dirty="0">
                        <a:latin typeface="NikoshBAN" panose="02000000000000000000" pitchFamily="2" charset="0"/>
                        <a:cs typeface="NikoshBAN" panose="02000000000000000000" pitchFamily="2" charset="0"/>
                      </a:endParaRPr>
                    </a:p>
                  </a:txBody>
                  <a:tcPr/>
                </a:tc>
                <a:extLst>
                  <a:ext uri="{0D108BD9-81ED-4DB2-BD59-A6C34878D82A}">
                    <a16:rowId xmlns:a16="http://schemas.microsoft.com/office/drawing/2014/main" val="4176196352"/>
                  </a:ext>
                </a:extLst>
              </a:tr>
            </a:tbl>
          </a:graphicData>
        </a:graphic>
      </p:graphicFrame>
      <p:sp>
        <p:nvSpPr>
          <p:cNvPr id="3" name="Rectangle 2"/>
          <p:cNvSpPr/>
          <p:nvPr/>
        </p:nvSpPr>
        <p:spPr>
          <a:xfrm>
            <a:off x="4322619" y="471055"/>
            <a:ext cx="3241964" cy="113607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dirty="0">
                <a:solidFill>
                  <a:schemeClr val="bg2">
                    <a:lumMod val="10000"/>
                  </a:schemeClr>
                </a:solidFill>
                <a:latin typeface="NikoshBAN" panose="02000000000000000000" pitchFamily="2" charset="0"/>
                <a:cs typeface="NikoshBAN" panose="02000000000000000000" pitchFamily="2" charset="0"/>
              </a:rPr>
              <a:t>দলীয় কাজ</a:t>
            </a:r>
            <a:r>
              <a:rPr lang="bn-IN" sz="4800" dirty="0">
                <a:latin typeface="NikoshBAN" panose="02000000000000000000" pitchFamily="2" charset="0"/>
                <a:cs typeface="NikoshBAN" panose="02000000000000000000" pitchFamily="2" charset="0"/>
              </a:rPr>
              <a:t> </a:t>
            </a:r>
            <a:endParaRPr lang="en-US" sz="4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487792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277091"/>
            <a:ext cx="10183091" cy="12192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000" dirty="0">
                <a:solidFill>
                  <a:schemeClr val="tx1"/>
                </a:solidFill>
                <a:latin typeface="NikoshBAN" panose="02000000000000000000" pitchFamily="2" charset="0"/>
                <a:cs typeface="NikoshBAN" panose="02000000000000000000" pitchFamily="2" charset="0"/>
              </a:rPr>
              <a:t>মূল্যায়ণ</a:t>
            </a:r>
            <a:r>
              <a:rPr lang="bn-IN" sz="6000" dirty="0">
                <a:latin typeface="NikoshBAN" panose="02000000000000000000" pitchFamily="2" charset="0"/>
                <a:cs typeface="NikoshBAN" panose="02000000000000000000" pitchFamily="2" charset="0"/>
              </a:rPr>
              <a:t> </a:t>
            </a:r>
            <a:endParaRPr lang="en-US" sz="6000" dirty="0">
              <a:latin typeface="NikoshBAN" panose="02000000000000000000" pitchFamily="2" charset="0"/>
              <a:cs typeface="NikoshBAN" panose="02000000000000000000" pitchFamily="2" charset="0"/>
            </a:endParaRPr>
          </a:p>
        </p:txBody>
      </p:sp>
      <p:sp>
        <p:nvSpPr>
          <p:cNvPr id="3" name="Rectangle 2"/>
          <p:cNvSpPr/>
          <p:nvPr/>
        </p:nvSpPr>
        <p:spPr>
          <a:xfrm>
            <a:off x="1066800" y="1648691"/>
            <a:ext cx="10183091" cy="4668982"/>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4400" dirty="0">
                <a:latin typeface="NikoshBAN" panose="02000000000000000000" pitchFamily="2" charset="0"/>
                <a:cs typeface="NikoshBAN" panose="02000000000000000000" pitchFamily="2" charset="0"/>
              </a:rPr>
              <a:t>  </a:t>
            </a:r>
            <a:r>
              <a:rPr lang="bn-IN" sz="4400" dirty="0">
                <a:solidFill>
                  <a:schemeClr val="tx1"/>
                </a:solidFill>
                <a:latin typeface="NikoshBAN" panose="02000000000000000000" pitchFamily="2" charset="0"/>
                <a:cs typeface="NikoshBAN" panose="02000000000000000000" pitchFamily="2" charset="0"/>
              </a:rPr>
              <a:t>একটি দ্রব্য ৮% ক্ষতিতে বিক্রয় করা হলো। দ্রব্যটি আরও ৮০০ টাকা বেশী মূল্যে বিক্রয় করা হলে ৮% লাভ হতো। </a:t>
            </a:r>
          </a:p>
          <a:p>
            <a:r>
              <a:rPr lang="bn-IN" sz="4400" dirty="0">
                <a:solidFill>
                  <a:schemeClr val="tx1"/>
                </a:solidFill>
                <a:latin typeface="NikoshBAN" panose="02000000000000000000" pitchFamily="2" charset="0"/>
                <a:cs typeface="NikoshBAN" panose="02000000000000000000" pitchFamily="2" charset="0"/>
              </a:rPr>
              <a:t>১। ক্রয়মূল্য ১০০ টাকা হলে লাভে ও ক্ষতিতে বিক্রয়মূল্যের </a:t>
            </a:r>
          </a:p>
          <a:p>
            <a:r>
              <a:rPr lang="bn-IN" sz="4400" dirty="0">
                <a:solidFill>
                  <a:schemeClr val="tx1"/>
                </a:solidFill>
                <a:latin typeface="NikoshBAN" panose="02000000000000000000" pitchFamily="2" charset="0"/>
                <a:cs typeface="NikoshBAN" panose="02000000000000000000" pitchFamily="2" charset="0"/>
              </a:rPr>
              <a:t>    পার্থক্য কত হবে? </a:t>
            </a:r>
          </a:p>
          <a:p>
            <a:r>
              <a:rPr lang="bn-IN" sz="4400" dirty="0">
                <a:solidFill>
                  <a:schemeClr val="tx1"/>
                </a:solidFill>
                <a:latin typeface="NikoshBAN" panose="02000000000000000000" pitchFamily="2" charset="0"/>
                <a:cs typeface="NikoshBAN" panose="02000000000000000000" pitchFamily="2" charset="0"/>
              </a:rPr>
              <a:t>২। দ্রব্যটির ক্রয়মূল্য নির্ণয় কর।  </a:t>
            </a:r>
            <a:endParaRPr lang="en-US" sz="44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982273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500" fill="hold"/>
                                        <p:tgtEl>
                                          <p:spTgt spid="3"/>
                                        </p:tgtEl>
                                        <p:attrNameLst>
                                          <p:attrName>ppt_x</p:attrName>
                                        </p:attrNameLst>
                                      </p:cBhvr>
                                      <p:tavLst>
                                        <p:tav tm="0">
                                          <p:val>
                                            <p:strVal val="#ppt_x"/>
                                          </p:val>
                                        </p:tav>
                                        <p:tav tm="100000">
                                          <p:val>
                                            <p:strVal val="#ppt_x"/>
                                          </p:val>
                                        </p:tav>
                                      </p:tavLst>
                                    </p:anim>
                                    <p:anim calcmode="lin" valueType="num">
                                      <p:cBhvr additive="base">
                                        <p:cTn id="17"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05692" y="415638"/>
            <a:ext cx="11166762" cy="67887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a:solidFill>
                  <a:schemeClr val="tx1"/>
                </a:solidFill>
                <a:latin typeface="NikoshBAN" panose="02000000000000000000" pitchFamily="2" charset="0"/>
                <a:cs typeface="NikoshBAN" panose="02000000000000000000" pitchFamily="2" charset="0"/>
              </a:rPr>
              <a:t>মূল্যায়ণ</a:t>
            </a:r>
            <a:r>
              <a:rPr lang="bn-IN" dirty="0">
                <a:solidFill>
                  <a:schemeClr val="tx1"/>
                </a:solidFill>
              </a:rPr>
              <a:t> </a:t>
            </a:r>
            <a:endParaRPr lang="en-US" dirty="0">
              <a:solidFill>
                <a:schemeClr val="tx1"/>
              </a:solidFill>
            </a:endParaRPr>
          </a:p>
        </p:txBody>
      </p:sp>
      <p:sp>
        <p:nvSpPr>
          <p:cNvPr id="4" name="Rectangle 3"/>
          <p:cNvSpPr/>
          <p:nvPr/>
        </p:nvSpPr>
        <p:spPr>
          <a:xfrm>
            <a:off x="505692" y="1205346"/>
            <a:ext cx="11166762" cy="520930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600" dirty="0">
                <a:solidFill>
                  <a:schemeClr val="tx1"/>
                </a:solidFill>
                <a:latin typeface="NikoshBAN" panose="02000000000000000000" pitchFamily="2" charset="0"/>
                <a:cs typeface="NikoshBAN" panose="02000000000000000000" pitchFamily="2" charset="0"/>
              </a:rPr>
              <a:t>১। ১০৫০ টাকার ৮% নিচের কোনটি ?</a:t>
            </a:r>
          </a:p>
          <a:p>
            <a:r>
              <a:rPr lang="bn-IN" sz="3600" dirty="0">
                <a:solidFill>
                  <a:schemeClr val="tx1"/>
                </a:solidFill>
                <a:latin typeface="NikoshBAN" panose="02000000000000000000" pitchFamily="2" charset="0"/>
                <a:cs typeface="NikoshBAN" panose="02000000000000000000" pitchFamily="2" charset="0"/>
              </a:rPr>
              <a:t>    (ক) ৮০ টাকা   (খ) ৮২ টাকা   (গ) ৮৪ টাকা    (ঘ) ৮৬ টাকা </a:t>
            </a:r>
          </a:p>
          <a:p>
            <a:r>
              <a:rPr lang="bn-IN" sz="3600" dirty="0">
                <a:solidFill>
                  <a:schemeClr val="tx1"/>
                </a:solidFill>
                <a:latin typeface="NikoshBAN" panose="02000000000000000000" pitchFamily="2" charset="0"/>
                <a:cs typeface="NikoshBAN" panose="02000000000000000000" pitchFamily="2" charset="0"/>
              </a:rPr>
              <a:t>২। টাকায় ৫ টি দরে ক্রয় করে ৪ টি দরে বিক্রয় করলে শতকরা কত লাভ বা </a:t>
            </a:r>
          </a:p>
          <a:p>
            <a:r>
              <a:rPr lang="bn-IN" sz="3600" dirty="0">
                <a:solidFill>
                  <a:schemeClr val="tx1"/>
                </a:solidFill>
                <a:latin typeface="NikoshBAN" panose="02000000000000000000" pitchFamily="2" charset="0"/>
                <a:cs typeface="NikoshBAN" panose="02000000000000000000" pitchFamily="2" charset="0"/>
              </a:rPr>
              <a:t>    ক্ষতি হবে?</a:t>
            </a:r>
          </a:p>
          <a:p>
            <a:r>
              <a:rPr lang="bn-IN" sz="3600" dirty="0">
                <a:solidFill>
                  <a:schemeClr val="tx1"/>
                </a:solidFill>
                <a:latin typeface="NikoshBAN" panose="02000000000000000000" pitchFamily="2" charset="0"/>
                <a:cs typeface="NikoshBAN" panose="02000000000000000000" pitchFamily="2" charset="0"/>
              </a:rPr>
              <a:t>    (ক) লাভ ২৫%   (খ) ক্ষতি ২৫% (গ) লাভ ২০%   (ঘ) ক্ষতি ২০% </a:t>
            </a:r>
          </a:p>
          <a:p>
            <a:r>
              <a:rPr lang="bn-IN" sz="3600" dirty="0">
                <a:solidFill>
                  <a:schemeClr val="tx1"/>
                </a:solidFill>
                <a:latin typeface="NikoshBAN" panose="02000000000000000000" pitchFamily="2" charset="0"/>
                <a:cs typeface="NikoshBAN" panose="02000000000000000000" pitchFamily="2" charset="0"/>
              </a:rPr>
              <a:t>৩। একটি গাড়ীর ক্রয়মূল্য ৪০, ০০০ টাকা। ৫% ক্ষতিতে গাড়ীর বিক্রয়মূল্য কত </a:t>
            </a:r>
          </a:p>
          <a:p>
            <a:r>
              <a:rPr lang="bn-IN" sz="3600" dirty="0">
                <a:solidFill>
                  <a:schemeClr val="tx1"/>
                </a:solidFill>
                <a:latin typeface="NikoshBAN" panose="02000000000000000000" pitchFamily="2" charset="0"/>
                <a:cs typeface="NikoshBAN" panose="02000000000000000000" pitchFamily="2" charset="0"/>
              </a:rPr>
              <a:t>     হবে ?</a:t>
            </a:r>
          </a:p>
          <a:p>
            <a:r>
              <a:rPr lang="bn-IN" sz="3600" dirty="0">
                <a:solidFill>
                  <a:schemeClr val="tx1"/>
                </a:solidFill>
                <a:latin typeface="NikoshBAN" panose="02000000000000000000" pitchFamily="2" charset="0"/>
                <a:cs typeface="NikoshBAN" panose="02000000000000000000" pitchFamily="2" charset="0"/>
              </a:rPr>
              <a:t>    (ক) ১৫০০ টাকা   (খ) ২০০০ টাকা   (গ) ২৫০০ টাকা    (ঘ) ৩০০০ টাকা </a:t>
            </a:r>
          </a:p>
          <a:p>
            <a:r>
              <a:rPr lang="bn-IN" sz="3600" dirty="0">
                <a:latin typeface="NikoshBAN" panose="02000000000000000000" pitchFamily="2" charset="0"/>
                <a:cs typeface="NikoshBAN" panose="02000000000000000000" pitchFamily="2" charset="0"/>
              </a:rPr>
              <a:t> </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030579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5744" y="124692"/>
            <a:ext cx="11083638" cy="5126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b="1" dirty="0">
                <a:solidFill>
                  <a:schemeClr val="tx1"/>
                </a:solidFill>
                <a:latin typeface="NikoshBAN" panose="02000000000000000000" pitchFamily="2" charset="0"/>
                <a:cs typeface="NikoshBAN" panose="02000000000000000000" pitchFamily="2" charset="0"/>
              </a:rPr>
              <a:t>বাড়ির কাজ</a:t>
            </a:r>
            <a:r>
              <a:rPr lang="bn-IN" sz="4400" dirty="0">
                <a:latin typeface="NikoshBAN" panose="02000000000000000000" pitchFamily="2" charset="0"/>
                <a:cs typeface="NikoshBAN" panose="02000000000000000000" pitchFamily="2" charset="0"/>
              </a:rPr>
              <a:t> </a:t>
            </a:r>
            <a:endParaRPr lang="en-US" sz="4400" dirty="0">
              <a:latin typeface="NikoshBAN" panose="02000000000000000000" pitchFamily="2" charset="0"/>
              <a:cs typeface="NikoshBAN" panose="02000000000000000000" pitchFamily="2" charset="0"/>
            </a:endParaRPr>
          </a:p>
        </p:txBody>
      </p:sp>
      <p:sp>
        <p:nvSpPr>
          <p:cNvPr id="3" name="Rectangle 2"/>
          <p:cNvSpPr/>
          <p:nvPr/>
        </p:nvSpPr>
        <p:spPr>
          <a:xfrm>
            <a:off x="595744" y="789709"/>
            <a:ext cx="11083638" cy="5957455"/>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IN" sz="4000" dirty="0">
                <a:solidFill>
                  <a:schemeClr val="tx1"/>
                </a:solidFill>
                <a:latin typeface="NikoshBAN" panose="02000000000000000000" pitchFamily="2" charset="0"/>
                <a:cs typeface="NikoshBAN" panose="02000000000000000000" pitchFamily="2" charset="0"/>
              </a:rPr>
              <a:t>  </a:t>
            </a:r>
          </a:p>
          <a:p>
            <a:pPr algn="just"/>
            <a:r>
              <a:rPr lang="bn-IN" sz="4000" dirty="0">
                <a:solidFill>
                  <a:schemeClr val="tx1"/>
                </a:solidFill>
                <a:latin typeface="NikoshBAN" panose="02000000000000000000" pitchFamily="2" charset="0"/>
                <a:cs typeface="NikoshBAN" panose="02000000000000000000" pitchFamily="2" charset="0"/>
              </a:rPr>
              <a:t>একজন ফল ব্যবসায়ী যশোর থেকে ৩৬ টাকায় ১২টি দরে কিছু সংখ্যক এবং কুষ্টিয়া থেকে ৩৬ টাকায় ১৮টি দরে সমান সংখ্যক কলা খরিদ করল। ব্যবসায়ীর বিক্রয়কর্মী ৩৬ টাকায় ১৫টি দরে তা বিক্রয় করল। </a:t>
            </a:r>
          </a:p>
          <a:p>
            <a:endParaRPr lang="bn-IN" sz="4000" dirty="0">
              <a:solidFill>
                <a:schemeClr val="tx1"/>
              </a:solidFill>
              <a:latin typeface="NikoshBAN" panose="02000000000000000000" pitchFamily="2" charset="0"/>
              <a:cs typeface="NikoshBAN" panose="02000000000000000000" pitchFamily="2" charset="0"/>
            </a:endParaRPr>
          </a:p>
          <a:p>
            <a:r>
              <a:rPr lang="bn-IN" sz="4000" dirty="0">
                <a:solidFill>
                  <a:schemeClr val="tx1"/>
                </a:solidFill>
                <a:latin typeface="NikoshBAN" panose="02000000000000000000" pitchFamily="2" charset="0"/>
                <a:cs typeface="NikoshBAN" panose="02000000000000000000" pitchFamily="2" charset="0"/>
              </a:rPr>
              <a:t>ক) ব্যবসায়ী যশোর থেকে প্রতিশ কলা কি দরে ক্রয় করেছিল?</a:t>
            </a:r>
          </a:p>
          <a:p>
            <a:r>
              <a:rPr lang="bn-IN" sz="4000" dirty="0">
                <a:solidFill>
                  <a:schemeClr val="tx1"/>
                </a:solidFill>
                <a:latin typeface="NikoshBAN" panose="02000000000000000000" pitchFamily="2" charset="0"/>
                <a:cs typeface="NikoshBAN" panose="02000000000000000000" pitchFamily="2" charset="0"/>
              </a:rPr>
              <a:t>খ) বিক্রয়কর্মী সবগুলো কলা বিক্রয় করলে শতকরা কত লাভ বা ক্ষতি </a:t>
            </a:r>
          </a:p>
          <a:p>
            <a:r>
              <a:rPr lang="bn-IN" sz="4000" dirty="0">
                <a:solidFill>
                  <a:schemeClr val="tx1"/>
                </a:solidFill>
                <a:latin typeface="NikoshBAN" panose="02000000000000000000" pitchFamily="2" charset="0"/>
                <a:cs typeface="NikoshBAN" panose="02000000000000000000" pitchFamily="2" charset="0"/>
              </a:rPr>
              <a:t>     হবে? </a:t>
            </a:r>
          </a:p>
          <a:p>
            <a:r>
              <a:rPr lang="bn-IN" sz="4000" dirty="0">
                <a:solidFill>
                  <a:schemeClr val="tx1"/>
                </a:solidFill>
                <a:latin typeface="NikoshBAN" panose="02000000000000000000" pitchFamily="2" charset="0"/>
                <a:cs typeface="NikoshBAN" panose="02000000000000000000" pitchFamily="2" charset="0"/>
              </a:rPr>
              <a:t>গ) ব্যবসায়ী ২৫% লাভ করতে চাইলে প্রতি হালি কলা কি দরে বিক্রয় </a:t>
            </a:r>
          </a:p>
          <a:p>
            <a:r>
              <a:rPr lang="bn-IN" sz="4000" dirty="0">
                <a:solidFill>
                  <a:schemeClr val="tx1"/>
                </a:solidFill>
                <a:latin typeface="NikoshBAN" panose="02000000000000000000" pitchFamily="2" charset="0"/>
                <a:cs typeface="NikoshBAN" panose="02000000000000000000" pitchFamily="2" charset="0"/>
              </a:rPr>
              <a:t>    করতে হবে? </a:t>
            </a:r>
          </a:p>
          <a:p>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86537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168" y="304799"/>
            <a:ext cx="11016050" cy="6200463"/>
          </a:xfrm>
          <a:prstGeom prst="rect">
            <a:avLst/>
          </a:prstGeom>
        </p:spPr>
      </p:pic>
    </p:spTree>
    <p:extLst>
      <p:ext uri="{BB962C8B-B14F-4D97-AF65-F5344CB8AC3E}">
        <p14:creationId xmlns:p14="http://schemas.microsoft.com/office/powerpoint/2010/main" val="2354344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8"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5000" fill="hold"/>
                                        <p:tgtEl>
                                          <p:spTgt spid="2"/>
                                        </p:tgtEl>
                                        <p:attrNameLst>
                                          <p:attrName>ppt_x</p:attrName>
                                        </p:attrNameLst>
                                      </p:cBhvr>
                                      <p:tavLst>
                                        <p:tav tm="0">
                                          <p:val>
                                            <p:strVal val="#ppt_x"/>
                                          </p:val>
                                        </p:tav>
                                        <p:tav tm="100000">
                                          <p:val>
                                            <p:strVal val="#ppt_x"/>
                                          </p:val>
                                        </p:tav>
                                      </p:tavLst>
                                    </p:anim>
                                    <p:anim calcmode="lin" valueType="num">
                                      <p:cBhvr>
                                        <p:cTn id="8" dur="15000" fill="hold"/>
                                        <p:tgtEl>
                                          <p:spTgt spid="2"/>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n-IN" sz="7200" dirty="0">
                <a:latin typeface="NikoshBAN" panose="02000000000000000000" pitchFamily="2" charset="0"/>
                <a:cs typeface="NikoshBAN" panose="02000000000000000000" pitchFamily="2" charset="0"/>
              </a:rPr>
              <a:t>পরিচিতি</a:t>
            </a:r>
            <a:r>
              <a:rPr lang="bn-IN" dirty="0">
                <a:latin typeface="NikoshBAN" panose="02000000000000000000" pitchFamily="2" charset="0"/>
                <a:cs typeface="NikoshBAN" panose="02000000000000000000" pitchFamily="2" charset="0"/>
              </a:rPr>
              <a:t> </a:t>
            </a:r>
            <a:endParaRPr lang="en-US" dirty="0">
              <a:latin typeface="NikoshBAN" panose="02000000000000000000" pitchFamily="2" charset="0"/>
              <a:cs typeface="NikoshBAN" panose="02000000000000000000" pitchFamily="2" charset="0"/>
            </a:endParaRPr>
          </a:p>
        </p:txBody>
      </p:sp>
      <p:sp>
        <p:nvSpPr>
          <p:cNvPr id="3" name="Text Placeholder 2"/>
          <p:cNvSpPr>
            <a:spLocks noGrp="1"/>
          </p:cNvSpPr>
          <p:nvPr>
            <p:ph type="body" idx="1"/>
          </p:nvPr>
        </p:nvSpPr>
        <p:spPr/>
        <p:txBody>
          <a:bodyPr>
            <a:normAutofit/>
          </a:bodyPr>
          <a:lstStyle/>
          <a:p>
            <a:pPr algn="ctr"/>
            <a:r>
              <a:rPr lang="bn-IN" sz="4000" dirty="0">
                <a:latin typeface="NikoshBAN" panose="02000000000000000000" pitchFamily="2" charset="0"/>
                <a:cs typeface="NikoshBAN" panose="02000000000000000000" pitchFamily="2" charset="0"/>
              </a:rPr>
              <a:t>শিক্ষক পরিচিতি </a:t>
            </a:r>
            <a:endParaRPr lang="en-US" sz="4000" dirty="0">
              <a:latin typeface="NikoshBAN" panose="02000000000000000000" pitchFamily="2" charset="0"/>
              <a:cs typeface="NikoshBAN" panose="02000000000000000000" pitchFamily="2" charset="0"/>
            </a:endParaRPr>
          </a:p>
        </p:txBody>
      </p:sp>
      <p:sp>
        <p:nvSpPr>
          <p:cNvPr id="4" name="Content Placeholder 3"/>
          <p:cNvSpPr>
            <a:spLocks noGrp="1"/>
          </p:cNvSpPr>
          <p:nvPr>
            <p:ph sz="half" idx="2"/>
          </p:nvPr>
        </p:nvSpPr>
        <p:spPr/>
        <p:txBody>
          <a:bodyPr>
            <a:normAutofit/>
          </a:bodyPr>
          <a:lstStyle/>
          <a:p>
            <a:pPr marL="0" indent="0" algn="ctr">
              <a:buNone/>
            </a:pPr>
            <a:r>
              <a:rPr lang="bn-IN" sz="4800" dirty="0">
                <a:latin typeface="NikoshBAN" panose="02000000000000000000" pitchFamily="2" charset="0"/>
                <a:cs typeface="NikoshBAN" panose="02000000000000000000" pitchFamily="2" charset="0"/>
              </a:rPr>
              <a:t>মোঃ আবুল কালাম আজাদ</a:t>
            </a:r>
          </a:p>
          <a:p>
            <a:pPr marL="0" indent="0" algn="ctr">
              <a:buNone/>
            </a:pPr>
            <a:r>
              <a:rPr lang="bn-IN" sz="4000" dirty="0">
                <a:latin typeface="NikoshBAN" panose="02000000000000000000" pitchFamily="2" charset="0"/>
                <a:cs typeface="NikoshBAN" panose="02000000000000000000" pitchFamily="2" charset="0"/>
              </a:rPr>
              <a:t>সহকারি শিক্ষক  </a:t>
            </a:r>
          </a:p>
          <a:p>
            <a:pPr marL="0" indent="0" algn="ctr">
              <a:buNone/>
            </a:pPr>
            <a:r>
              <a:rPr lang="bn-IN" sz="4000" dirty="0">
                <a:latin typeface="NikoshBAN" panose="02000000000000000000" pitchFamily="2" charset="0"/>
                <a:cs typeface="NikoshBAN" panose="02000000000000000000" pitchFamily="2" charset="0"/>
              </a:rPr>
              <a:t>মাটিয়া মালী পাড়া উচ্চ বিদ্যালয়</a:t>
            </a:r>
          </a:p>
          <a:p>
            <a:pPr marL="0" indent="0" algn="ctr">
              <a:buNone/>
            </a:pPr>
            <a:r>
              <a:rPr lang="bn-IN" sz="4000" dirty="0">
                <a:latin typeface="NikoshBAN" panose="02000000000000000000" pitchFamily="2" charset="0"/>
                <a:cs typeface="NikoshBAN" panose="02000000000000000000" pitchFamily="2" charset="0"/>
              </a:rPr>
              <a:t>তাড়াশ, সিরাজগঞ্জ। </a:t>
            </a:r>
            <a:endParaRPr lang="en-US" sz="4000" dirty="0">
              <a:latin typeface="NikoshBAN" panose="02000000000000000000" pitchFamily="2" charset="0"/>
              <a:cs typeface="NikoshBAN" panose="02000000000000000000" pitchFamily="2" charset="0"/>
            </a:endParaRPr>
          </a:p>
          <a:p>
            <a:pPr marL="0" indent="0" algn="ctr">
              <a:buNone/>
            </a:pPr>
            <a:r>
              <a:rPr lang="bn-IN" sz="3000" dirty="0">
                <a:latin typeface="NikoshBAN" panose="02000000000000000000" pitchFamily="2" charset="0"/>
                <a:cs typeface="NikoshBAN" panose="02000000000000000000" pitchFamily="2" charset="0"/>
              </a:rPr>
              <a:t>ই-মেইলঃ</a:t>
            </a:r>
            <a:r>
              <a:rPr lang="en-US" sz="3000" dirty="0">
                <a:latin typeface="Times New Roman" panose="02020603050405020304" pitchFamily="18" charset="0"/>
                <a:cs typeface="Times New Roman" panose="02020603050405020304" pitchFamily="18" charset="0"/>
                <a:hlinkClick r:id="rId2"/>
              </a:rPr>
              <a:t>azad65605@gmail.com</a:t>
            </a:r>
            <a:r>
              <a:rPr lang="en-US" sz="3000" dirty="0">
                <a:latin typeface="Times New Roman" panose="02020603050405020304" pitchFamily="18" charset="0"/>
                <a:cs typeface="Times New Roman" panose="02020603050405020304" pitchFamily="18" charset="0"/>
              </a:rPr>
              <a:t> </a:t>
            </a:r>
            <a:endParaRPr lang="bn-IN" sz="3000" dirty="0">
              <a:latin typeface="NikoshBAN" panose="02000000000000000000" pitchFamily="2" charset="0"/>
              <a:cs typeface="NikoshBAN" panose="02000000000000000000" pitchFamily="2" charset="0"/>
            </a:endParaRPr>
          </a:p>
          <a:p>
            <a:pPr marL="0" indent="0">
              <a:buNone/>
            </a:pPr>
            <a:endParaRPr lang="en-US" dirty="0"/>
          </a:p>
        </p:txBody>
      </p:sp>
      <p:sp>
        <p:nvSpPr>
          <p:cNvPr id="5" name="Text Placeholder 4"/>
          <p:cNvSpPr>
            <a:spLocks noGrp="1"/>
          </p:cNvSpPr>
          <p:nvPr>
            <p:ph type="body" sz="quarter" idx="3"/>
          </p:nvPr>
        </p:nvSpPr>
        <p:spPr/>
        <p:txBody>
          <a:bodyPr>
            <a:normAutofit/>
          </a:bodyPr>
          <a:lstStyle/>
          <a:p>
            <a:pPr algn="ctr"/>
            <a:r>
              <a:rPr lang="bn-IN" sz="4400" dirty="0">
                <a:latin typeface="NikoshBAN" panose="02000000000000000000" pitchFamily="2" charset="0"/>
                <a:cs typeface="NikoshBAN" panose="02000000000000000000" pitchFamily="2" charset="0"/>
              </a:rPr>
              <a:t>পাঠ পরিচিতি </a:t>
            </a:r>
            <a:endParaRPr lang="en-US" sz="4400" dirty="0">
              <a:latin typeface="NikoshBAN" panose="02000000000000000000" pitchFamily="2" charset="0"/>
              <a:cs typeface="NikoshBAN" panose="02000000000000000000" pitchFamily="2" charset="0"/>
            </a:endParaRPr>
          </a:p>
        </p:txBody>
      </p:sp>
      <p:sp>
        <p:nvSpPr>
          <p:cNvPr id="6" name="Content Placeholder 5"/>
          <p:cNvSpPr>
            <a:spLocks noGrp="1"/>
          </p:cNvSpPr>
          <p:nvPr>
            <p:ph sz="quarter" idx="4"/>
          </p:nvPr>
        </p:nvSpPr>
        <p:spPr/>
        <p:txBody>
          <a:bodyPr>
            <a:noAutofit/>
          </a:bodyPr>
          <a:lstStyle/>
          <a:p>
            <a:pPr marL="0" indent="0">
              <a:buNone/>
            </a:pPr>
            <a:r>
              <a:rPr lang="bn-IN" sz="3600" dirty="0">
                <a:latin typeface="NikoshBAN" panose="02000000000000000000" pitchFamily="2" charset="0"/>
                <a:cs typeface="NikoshBAN" panose="02000000000000000000" pitchFamily="2" charset="0"/>
              </a:rPr>
              <a:t>শ্রেণিঃ 8ম</a:t>
            </a:r>
          </a:p>
          <a:p>
            <a:pPr marL="0" indent="0">
              <a:buNone/>
            </a:pPr>
            <a:r>
              <a:rPr lang="bn-IN" sz="3600" dirty="0">
                <a:latin typeface="NikoshBAN" panose="02000000000000000000" pitchFamily="2" charset="0"/>
                <a:cs typeface="NikoshBAN" panose="02000000000000000000" pitchFamily="2" charset="0"/>
              </a:rPr>
              <a:t>বিষয়ঃ </a:t>
            </a:r>
            <a:r>
              <a:rPr lang="en-US" sz="3600" dirty="0" err="1">
                <a:latin typeface="NikoshBAN" panose="02000000000000000000" pitchFamily="2" charset="0"/>
                <a:cs typeface="NikoshBAN" panose="02000000000000000000" pitchFamily="2" charset="0"/>
              </a:rPr>
              <a:t>গণিত</a:t>
            </a:r>
            <a:r>
              <a:rPr lang="en-US" sz="3600" dirty="0">
                <a:latin typeface="NikoshBAN" panose="02000000000000000000" pitchFamily="2" charset="0"/>
                <a:cs typeface="NikoshBAN" panose="02000000000000000000" pitchFamily="2" charset="0"/>
              </a:rPr>
              <a:t> </a:t>
            </a:r>
            <a:endParaRPr lang="bn-IN" sz="3600" dirty="0">
              <a:latin typeface="NikoshBAN" panose="02000000000000000000" pitchFamily="2" charset="0"/>
              <a:cs typeface="NikoshBAN" panose="02000000000000000000" pitchFamily="2" charset="0"/>
            </a:endParaRPr>
          </a:p>
          <a:p>
            <a:pPr marL="0" indent="0">
              <a:buNone/>
            </a:pPr>
            <a:r>
              <a:rPr lang="bn-IN" sz="3600" dirty="0">
                <a:latin typeface="NikoshBAN" panose="02000000000000000000" pitchFamily="2" charset="0"/>
                <a:cs typeface="NikoshBAN" panose="02000000000000000000" pitchFamily="2" charset="0"/>
              </a:rPr>
              <a:t>অধ্যায়ঃ</a:t>
            </a:r>
          </a:p>
          <a:p>
            <a:pPr marL="0" indent="0">
              <a:buNone/>
            </a:pPr>
            <a:r>
              <a:rPr lang="bn-IN" sz="3600" dirty="0">
                <a:latin typeface="NikoshBAN" panose="02000000000000000000" pitchFamily="2" charset="0"/>
                <a:cs typeface="NikoshBAN" panose="02000000000000000000" pitchFamily="2" charset="0"/>
              </a:rPr>
              <a:t>পাঠ শিরোনামঃ </a:t>
            </a:r>
          </a:p>
          <a:p>
            <a:pPr marL="0" indent="0">
              <a:buNone/>
            </a:pPr>
            <a:r>
              <a:rPr lang="bn-IN" sz="3600" dirty="0">
                <a:latin typeface="NikoshBAN" panose="02000000000000000000" pitchFamily="2" charset="0"/>
                <a:cs typeface="NikoshBAN" panose="02000000000000000000" pitchFamily="2" charset="0"/>
              </a:rPr>
              <a:t>সময়ঃ ৫০ মিনিট</a:t>
            </a:r>
          </a:p>
          <a:p>
            <a:pPr marL="0" indent="0">
              <a:buNone/>
            </a:pPr>
            <a:r>
              <a:rPr lang="bn-IN" sz="3600" dirty="0">
                <a:latin typeface="NikoshBAN" panose="02000000000000000000" pitchFamily="2" charset="0"/>
                <a:cs typeface="NikoshBAN" panose="02000000000000000000" pitchFamily="2" charset="0"/>
              </a:rPr>
              <a:t>তারিখঃ ১</a:t>
            </a:r>
            <a:r>
              <a:rPr lang="en-US" sz="3600" dirty="0">
                <a:latin typeface="NikoshBAN" panose="02000000000000000000" pitchFamily="2" charset="0"/>
                <a:cs typeface="NikoshBAN" panose="02000000000000000000" pitchFamily="2" charset="0"/>
              </a:rPr>
              <a:t>১</a:t>
            </a:r>
            <a:r>
              <a:rPr lang="bn-IN" sz="3600" dirty="0">
                <a:latin typeface="NikoshBAN" panose="02000000000000000000" pitchFamily="2" charset="0"/>
                <a:cs typeface="NikoshBAN" panose="02000000000000000000" pitchFamily="2" charset="0"/>
              </a:rPr>
              <a:t>/০৩/২০২০ </a:t>
            </a:r>
            <a:r>
              <a:rPr lang="en-US" sz="3600" dirty="0">
                <a:latin typeface="NikoshBAN" panose="02000000000000000000" pitchFamily="2" charset="0"/>
                <a:cs typeface="NikoshBAN" panose="02000000000000000000" pitchFamily="2" charset="0"/>
              </a:rPr>
              <a:t> </a:t>
            </a:r>
          </a:p>
        </p:txBody>
      </p:sp>
      <p:sp>
        <p:nvSpPr>
          <p:cNvPr id="7" name="Down Arrow 6"/>
          <p:cNvSpPr/>
          <p:nvPr/>
        </p:nvSpPr>
        <p:spPr>
          <a:xfrm>
            <a:off x="5997575" y="2341418"/>
            <a:ext cx="137102" cy="38482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17493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9928" y="692906"/>
            <a:ext cx="4599709" cy="2970068"/>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78831" y="706582"/>
            <a:ext cx="3707823" cy="2942717"/>
          </a:xfrm>
          <a:prstGeom prst="rect">
            <a:avLst/>
          </a:prstGeom>
        </p:spPr>
      </p:pic>
      <p:sp>
        <p:nvSpPr>
          <p:cNvPr id="8" name="TextBox 7"/>
          <p:cNvSpPr txBox="1"/>
          <p:nvPr/>
        </p:nvSpPr>
        <p:spPr>
          <a:xfrm>
            <a:off x="1052945" y="3851564"/>
            <a:ext cx="4696692" cy="1200329"/>
          </a:xfrm>
          <a:prstGeom prst="rect">
            <a:avLst/>
          </a:prstGeom>
          <a:noFill/>
        </p:spPr>
        <p:txBody>
          <a:bodyPr wrap="square" rtlCol="0">
            <a:spAutoFit/>
          </a:bodyPr>
          <a:lstStyle/>
          <a:p>
            <a:r>
              <a:rPr lang="bn-IN" sz="3600" dirty="0">
                <a:latin typeface="NikoshBAN" panose="02000000000000000000" pitchFamily="2" charset="0"/>
                <a:cs typeface="NikoshBAN" panose="02000000000000000000" pitchFamily="2" charset="0"/>
              </a:rPr>
              <a:t> ক্রয়মূল্য ১৫,০০০/= </a:t>
            </a:r>
          </a:p>
          <a:p>
            <a:r>
              <a:rPr lang="bn-IN" sz="3600" dirty="0">
                <a:latin typeface="NikoshBAN" panose="02000000000000000000" pitchFamily="2" charset="0"/>
                <a:cs typeface="NikoshBAN" panose="02000000000000000000" pitchFamily="2" charset="0"/>
              </a:rPr>
              <a:t>বিক্রয়মূল্য ১৭,০০০/= </a:t>
            </a:r>
            <a:endParaRPr lang="en-US" sz="3600" dirty="0">
              <a:latin typeface="NikoshBAN" panose="02000000000000000000" pitchFamily="2" charset="0"/>
              <a:cs typeface="NikoshBAN" panose="02000000000000000000" pitchFamily="2" charset="0"/>
            </a:endParaRPr>
          </a:p>
        </p:txBody>
      </p:sp>
      <p:sp>
        <p:nvSpPr>
          <p:cNvPr id="9" name="TextBox 8"/>
          <p:cNvSpPr txBox="1"/>
          <p:nvPr/>
        </p:nvSpPr>
        <p:spPr>
          <a:xfrm>
            <a:off x="7278831" y="3851564"/>
            <a:ext cx="3707823" cy="1477328"/>
          </a:xfrm>
          <a:prstGeom prst="rect">
            <a:avLst/>
          </a:prstGeom>
          <a:noFill/>
        </p:spPr>
        <p:txBody>
          <a:bodyPr wrap="square" rtlCol="0">
            <a:spAutoFit/>
          </a:bodyPr>
          <a:lstStyle/>
          <a:p>
            <a:r>
              <a:rPr lang="bn-IN" dirty="0">
                <a:latin typeface="NikoshBAN" panose="02000000000000000000" pitchFamily="2" charset="0"/>
                <a:cs typeface="NikoshBAN" panose="02000000000000000000" pitchFamily="2" charset="0"/>
              </a:rPr>
              <a:t> </a:t>
            </a:r>
            <a:r>
              <a:rPr lang="bn-IN" sz="3600" dirty="0">
                <a:latin typeface="NikoshBAN" panose="02000000000000000000" pitchFamily="2" charset="0"/>
                <a:cs typeface="NikoshBAN" panose="02000000000000000000" pitchFamily="2" charset="0"/>
              </a:rPr>
              <a:t>ক্রয়মূল্য ১৫,০০০/= </a:t>
            </a:r>
          </a:p>
          <a:p>
            <a:r>
              <a:rPr lang="bn-IN" sz="3600" dirty="0">
                <a:latin typeface="NikoshBAN" panose="02000000000000000000" pitchFamily="2" charset="0"/>
                <a:cs typeface="NikoshBAN" panose="02000000000000000000" pitchFamily="2" charset="0"/>
              </a:rPr>
              <a:t>বিক্রয়মূল্য ১২,৫০০/= </a:t>
            </a:r>
            <a:endParaRPr lang="en-US" sz="3600" dirty="0">
              <a:latin typeface="NikoshBAN" panose="02000000000000000000" pitchFamily="2" charset="0"/>
              <a:cs typeface="NikoshBAN" panose="02000000000000000000" pitchFamily="2" charset="0"/>
            </a:endParaRPr>
          </a:p>
          <a:p>
            <a:endParaRPr lang="en-US" dirty="0"/>
          </a:p>
        </p:txBody>
      </p:sp>
      <p:sp>
        <p:nvSpPr>
          <p:cNvPr id="10" name="TextBox 9"/>
          <p:cNvSpPr txBox="1"/>
          <p:nvPr/>
        </p:nvSpPr>
        <p:spPr>
          <a:xfrm>
            <a:off x="1427016" y="5328892"/>
            <a:ext cx="3089566" cy="707886"/>
          </a:xfrm>
          <a:prstGeom prst="rect">
            <a:avLst/>
          </a:prstGeom>
          <a:noFill/>
        </p:spPr>
        <p:txBody>
          <a:bodyPr wrap="square" rtlCol="0">
            <a:spAutoFit/>
          </a:bodyPr>
          <a:lstStyle/>
          <a:p>
            <a:r>
              <a:rPr lang="bn-IN" sz="4000" dirty="0">
                <a:latin typeface="NikoshBAN" panose="02000000000000000000" pitchFamily="2" charset="0"/>
                <a:cs typeface="NikoshBAN" panose="02000000000000000000" pitchFamily="2" charset="0"/>
              </a:rPr>
              <a:t>লাভ হয়েছে   </a:t>
            </a:r>
            <a:endParaRPr lang="en-US" sz="4000" dirty="0">
              <a:latin typeface="NikoshBAN" panose="02000000000000000000" pitchFamily="2" charset="0"/>
              <a:cs typeface="NikoshBAN" panose="02000000000000000000" pitchFamily="2" charset="0"/>
            </a:endParaRPr>
          </a:p>
        </p:txBody>
      </p:sp>
      <p:sp>
        <p:nvSpPr>
          <p:cNvPr id="11" name="TextBox 10"/>
          <p:cNvSpPr txBox="1"/>
          <p:nvPr/>
        </p:nvSpPr>
        <p:spPr>
          <a:xfrm>
            <a:off x="7772400" y="5309929"/>
            <a:ext cx="3214254" cy="707886"/>
          </a:xfrm>
          <a:prstGeom prst="rect">
            <a:avLst/>
          </a:prstGeom>
          <a:noFill/>
        </p:spPr>
        <p:txBody>
          <a:bodyPr wrap="square" rtlCol="0">
            <a:spAutoFit/>
          </a:bodyPr>
          <a:lstStyle/>
          <a:p>
            <a:r>
              <a:rPr lang="bn-IN" sz="4000" dirty="0">
                <a:latin typeface="NikoshBAN" panose="02000000000000000000" pitchFamily="2" charset="0"/>
                <a:cs typeface="NikoshBAN" panose="02000000000000000000" pitchFamily="2" charset="0"/>
              </a:rPr>
              <a:t>ক্ষতি হয়েছে </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590875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barn(inVertical)">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anim calcmode="lin" valueType="num">
                                      <p:cBhvr>
                                        <p:cTn id="27" dur="1000" fill="hold"/>
                                        <p:tgtEl>
                                          <p:spTgt spid="7"/>
                                        </p:tgtEl>
                                        <p:attrNameLst>
                                          <p:attrName>ppt_x</p:attrName>
                                        </p:attrNameLst>
                                      </p:cBhvr>
                                      <p:tavLst>
                                        <p:tav tm="0">
                                          <p:val>
                                            <p:strVal val="#ppt_x"/>
                                          </p:val>
                                        </p:tav>
                                        <p:tav tm="100000">
                                          <p:val>
                                            <p:strVal val="#ppt_x"/>
                                          </p:val>
                                        </p:tav>
                                      </p:tavLst>
                                    </p:anim>
                                    <p:anim calcmode="lin" valueType="num">
                                      <p:cBhvr>
                                        <p:cTn id="2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circle(in)">
                                      <p:cBhvr>
                                        <p:cTn id="33" dur="20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barn(inVertical)">
                                      <p:cBhvr>
                                        <p:cTn id="3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6530" y="2100261"/>
            <a:ext cx="4149869" cy="2761549"/>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91539" y="2311450"/>
            <a:ext cx="4357905" cy="2339170"/>
          </a:xfrm>
          <a:prstGeom prst="rect">
            <a:avLst/>
          </a:prstGeom>
        </p:spPr>
      </p:pic>
      <p:sp>
        <p:nvSpPr>
          <p:cNvPr id="4" name="TextBox 3"/>
          <p:cNvSpPr txBox="1"/>
          <p:nvPr/>
        </p:nvSpPr>
        <p:spPr>
          <a:xfrm>
            <a:off x="1233055" y="5126182"/>
            <a:ext cx="3837709" cy="707886"/>
          </a:xfrm>
          <a:prstGeom prst="rect">
            <a:avLst/>
          </a:prstGeom>
          <a:noFill/>
        </p:spPr>
        <p:txBody>
          <a:bodyPr wrap="square" rtlCol="0">
            <a:spAutoFit/>
          </a:bodyPr>
          <a:lstStyle/>
          <a:p>
            <a:pPr algn="ctr"/>
            <a:r>
              <a:rPr lang="bn-IN" sz="4000" dirty="0">
                <a:latin typeface="NikoshBAN" panose="02000000000000000000" pitchFamily="2" charset="0"/>
                <a:cs typeface="NikoshBAN" panose="02000000000000000000" pitchFamily="2" charset="0"/>
              </a:rPr>
              <a:t>ব্যবসায় লাভবান ব্যক্তি</a:t>
            </a:r>
            <a:r>
              <a:rPr lang="bn-IN" dirty="0"/>
              <a:t> </a:t>
            </a:r>
            <a:endParaRPr lang="en-US" dirty="0"/>
          </a:p>
        </p:txBody>
      </p:sp>
      <p:sp>
        <p:nvSpPr>
          <p:cNvPr id="5" name="TextBox 4"/>
          <p:cNvSpPr txBox="1"/>
          <p:nvPr/>
        </p:nvSpPr>
        <p:spPr>
          <a:xfrm>
            <a:off x="6927273" y="5126182"/>
            <a:ext cx="3962400" cy="984885"/>
          </a:xfrm>
          <a:prstGeom prst="rect">
            <a:avLst/>
          </a:prstGeom>
          <a:noFill/>
        </p:spPr>
        <p:txBody>
          <a:bodyPr wrap="square" rtlCol="0">
            <a:spAutoFit/>
          </a:bodyPr>
          <a:lstStyle/>
          <a:p>
            <a:r>
              <a:rPr lang="bn-IN" sz="4000" dirty="0">
                <a:latin typeface="NikoshBAN" panose="02000000000000000000" pitchFamily="2" charset="0"/>
                <a:cs typeface="NikoshBAN" panose="02000000000000000000" pitchFamily="2" charset="0"/>
              </a:rPr>
              <a:t>ব্যবসায় ক্ষতিগ্রস্থ ব্যক্তি</a:t>
            </a:r>
            <a:r>
              <a:rPr lang="bn-IN" sz="4000" dirty="0"/>
              <a:t> </a:t>
            </a:r>
            <a:endParaRPr lang="en-US" sz="4000" dirty="0"/>
          </a:p>
          <a:p>
            <a:endParaRPr lang="en-US" dirty="0"/>
          </a:p>
        </p:txBody>
      </p:sp>
      <p:sp>
        <p:nvSpPr>
          <p:cNvPr id="6" name="Rectangle 5"/>
          <p:cNvSpPr/>
          <p:nvPr/>
        </p:nvSpPr>
        <p:spPr>
          <a:xfrm>
            <a:off x="1233055" y="682972"/>
            <a:ext cx="9916389" cy="997528"/>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7200" dirty="0">
                <a:solidFill>
                  <a:schemeClr val="tx1"/>
                </a:solidFill>
                <a:latin typeface="NikoshBAN" panose="02000000000000000000" pitchFamily="2" charset="0"/>
                <a:cs typeface="NikoshBAN" panose="02000000000000000000" pitchFamily="2" charset="0"/>
              </a:rPr>
              <a:t>আজকের পাঠঃ লাভ-ক্ষতি</a:t>
            </a:r>
            <a:r>
              <a:rPr lang="bn-IN" dirty="0"/>
              <a:t> </a:t>
            </a:r>
            <a:endParaRPr lang="en-US" dirty="0"/>
          </a:p>
        </p:txBody>
      </p:sp>
    </p:spTree>
    <p:extLst>
      <p:ext uri="{BB962C8B-B14F-4D97-AF65-F5344CB8AC3E}">
        <p14:creationId xmlns:p14="http://schemas.microsoft.com/office/powerpoint/2010/main" val="4128401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0.70"/>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1000" fill="hold"/>
                                        <p:tgtEl>
                                          <p:spTgt spid="5"/>
                                        </p:tgtEl>
                                        <p:attrNameLst>
                                          <p:attrName>ppt_w</p:attrName>
                                        </p:attrNameLst>
                                      </p:cBhvr>
                                      <p:tavLst>
                                        <p:tav tm="0">
                                          <p:val>
                                            <p:strVal val="#ppt_w*0.70"/>
                                          </p:val>
                                        </p:tav>
                                        <p:tav tm="100000">
                                          <p:val>
                                            <p:strVal val="#ppt_w"/>
                                          </p:val>
                                        </p:tav>
                                      </p:tavLst>
                                    </p:anim>
                                    <p:anim calcmode="lin" valueType="num">
                                      <p:cBhvr>
                                        <p:cTn id="27" dur="1000" fill="hold"/>
                                        <p:tgtEl>
                                          <p:spTgt spid="5"/>
                                        </p:tgtEl>
                                        <p:attrNameLst>
                                          <p:attrName>ppt_h</p:attrName>
                                        </p:attrNameLst>
                                      </p:cBhvr>
                                      <p:tavLst>
                                        <p:tav tm="0">
                                          <p:val>
                                            <p:strVal val="#ppt_h"/>
                                          </p:val>
                                        </p:tav>
                                        <p:tav tm="100000">
                                          <p:val>
                                            <p:strVal val="#ppt_h"/>
                                          </p:val>
                                        </p:tav>
                                      </p:tavLst>
                                    </p:anim>
                                    <p:animEffect transition="in" filter="fade">
                                      <p:cBhvr>
                                        <p:cTn id="28" dur="10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1000"/>
                                        <p:tgtEl>
                                          <p:spTgt spid="6"/>
                                        </p:tgtEl>
                                      </p:cBhvr>
                                    </p:animEffect>
                                    <p:anim calcmode="lin" valueType="num">
                                      <p:cBhvr>
                                        <p:cTn id="34" dur="1000" fill="hold"/>
                                        <p:tgtEl>
                                          <p:spTgt spid="6"/>
                                        </p:tgtEl>
                                        <p:attrNameLst>
                                          <p:attrName>ppt_x</p:attrName>
                                        </p:attrNameLst>
                                      </p:cBhvr>
                                      <p:tavLst>
                                        <p:tav tm="0">
                                          <p:val>
                                            <p:strVal val="#ppt_x"/>
                                          </p:val>
                                        </p:tav>
                                        <p:tav tm="100000">
                                          <p:val>
                                            <p:strVal val="#ppt_x"/>
                                          </p:val>
                                        </p:tav>
                                      </p:tavLst>
                                    </p:anim>
                                    <p:anim calcmode="lin" valueType="num">
                                      <p:cBhvr>
                                        <p:cTn id="3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4017819" y="845128"/>
            <a:ext cx="3394363" cy="1371600"/>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5400" dirty="0">
                <a:solidFill>
                  <a:srgbClr val="0070C0"/>
                </a:solidFill>
                <a:latin typeface="NikoshBAN" panose="02000000000000000000" pitchFamily="2" charset="0"/>
                <a:cs typeface="NikoshBAN" panose="02000000000000000000" pitchFamily="2" charset="0"/>
              </a:rPr>
              <a:t>শিখনফল</a:t>
            </a:r>
            <a:r>
              <a:rPr lang="bn-IN" dirty="0"/>
              <a:t> </a:t>
            </a:r>
            <a:endParaRPr lang="en-US" dirty="0"/>
          </a:p>
        </p:txBody>
      </p:sp>
      <p:sp>
        <p:nvSpPr>
          <p:cNvPr id="3" name="Rectangle 2"/>
          <p:cNvSpPr/>
          <p:nvPr/>
        </p:nvSpPr>
        <p:spPr>
          <a:xfrm>
            <a:off x="886690" y="2216728"/>
            <a:ext cx="10016837" cy="425334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dirty="0">
                <a:solidFill>
                  <a:schemeClr val="tx1"/>
                </a:solidFill>
                <a:latin typeface="NikoshBAN" panose="02000000000000000000" pitchFamily="2" charset="0"/>
                <a:cs typeface="NikoshBAN" panose="02000000000000000000" pitchFamily="2" charset="0"/>
              </a:rPr>
              <a:t>    </a:t>
            </a:r>
            <a:r>
              <a:rPr lang="bn-IN" sz="4000" dirty="0">
                <a:solidFill>
                  <a:schemeClr val="tx1"/>
                </a:solidFill>
                <a:latin typeface="NikoshBAN" panose="02000000000000000000" pitchFamily="2" charset="0"/>
                <a:cs typeface="NikoshBAN" panose="02000000000000000000" pitchFamily="2" charset="0"/>
              </a:rPr>
              <a:t>এই পাঠ শেষে শিক্ষার্থীরা- </a:t>
            </a:r>
          </a:p>
          <a:p>
            <a:r>
              <a:rPr lang="bn-IN" sz="4000" dirty="0">
                <a:solidFill>
                  <a:schemeClr val="tx1"/>
                </a:solidFill>
                <a:latin typeface="NikoshBAN" panose="02000000000000000000" pitchFamily="2" charset="0"/>
                <a:cs typeface="NikoshBAN" panose="02000000000000000000" pitchFamily="2" charset="0"/>
              </a:rPr>
              <a:t>১। লাভ-ক্ষতি চিহ্নিত করে এদের সংজ্ঞা দিতে পারবে; </a:t>
            </a:r>
          </a:p>
          <a:p>
            <a:r>
              <a:rPr lang="bn-IN" sz="4000" dirty="0">
                <a:solidFill>
                  <a:schemeClr val="tx1"/>
                </a:solidFill>
                <a:latin typeface="NikoshBAN" panose="02000000000000000000" pitchFamily="2" charset="0"/>
                <a:cs typeface="NikoshBAN" panose="02000000000000000000" pitchFamily="2" charset="0"/>
              </a:rPr>
              <a:t>২। আসল, ক্রয়মূল্য, বিক্রয়মূল্য, লাভ-ক্ষতি নির্ণয় </a:t>
            </a:r>
            <a:r>
              <a:rPr lang="bn-IN" sz="4000">
                <a:solidFill>
                  <a:schemeClr val="tx1"/>
                </a:solidFill>
                <a:latin typeface="NikoshBAN" panose="02000000000000000000" pitchFamily="2" charset="0"/>
                <a:cs typeface="NikoshBAN" panose="02000000000000000000" pitchFamily="2" charset="0"/>
              </a:rPr>
              <a:t>করতে পারবে;  </a:t>
            </a:r>
            <a:endParaRPr lang="bn-IN" sz="4000" dirty="0">
              <a:solidFill>
                <a:schemeClr val="tx1"/>
              </a:solidFill>
              <a:latin typeface="NikoshBAN" panose="02000000000000000000" pitchFamily="2" charset="0"/>
              <a:cs typeface="NikoshBAN" panose="02000000000000000000" pitchFamily="2" charset="0"/>
            </a:endParaRPr>
          </a:p>
          <a:p>
            <a:r>
              <a:rPr lang="bn-IN" sz="4000" dirty="0">
                <a:solidFill>
                  <a:schemeClr val="tx1"/>
                </a:solidFill>
                <a:latin typeface="NikoshBAN" panose="02000000000000000000" pitchFamily="2" charset="0"/>
                <a:cs typeface="NikoshBAN" panose="02000000000000000000" pitchFamily="2" charset="0"/>
              </a:rPr>
              <a:t>৩। মুনাফার হার নির্ণয় এবং এ সংক্রান্ত গাণিতিক সমস্যার   </a:t>
            </a:r>
          </a:p>
          <a:p>
            <a:r>
              <a:rPr lang="bn-IN" sz="4000" dirty="0">
                <a:solidFill>
                  <a:schemeClr val="tx1"/>
                </a:solidFill>
                <a:latin typeface="NikoshBAN" panose="02000000000000000000" pitchFamily="2" charset="0"/>
                <a:cs typeface="NikoshBAN" panose="02000000000000000000" pitchFamily="2" charset="0"/>
              </a:rPr>
              <a:t>     সমাধান করতে পারবে। </a:t>
            </a:r>
            <a:endParaRPr lang="en-US" sz="40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713833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96291" y="429491"/>
            <a:ext cx="9809018" cy="389312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62545" y="774770"/>
            <a:ext cx="4201392" cy="2363283"/>
          </a:xfrm>
          <a:prstGeom prst="rect">
            <a:avLst/>
          </a:prstGeom>
        </p:spPr>
      </p:pic>
      <p:sp>
        <p:nvSpPr>
          <p:cNvPr id="5" name="Rectangle 4"/>
          <p:cNvSpPr/>
          <p:nvPr/>
        </p:nvSpPr>
        <p:spPr>
          <a:xfrm>
            <a:off x="5943600" y="826943"/>
            <a:ext cx="5181600" cy="6901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a:solidFill>
                  <a:schemeClr val="tx1"/>
                </a:solidFill>
                <a:latin typeface="NikoshBAN" panose="02000000000000000000" pitchFamily="2" charset="0"/>
                <a:cs typeface="NikoshBAN" panose="02000000000000000000" pitchFamily="2" charset="0"/>
              </a:rPr>
              <a:t>* ছাগলটির ক্রয়মূল্য ১৫০০০ টাকা। </a:t>
            </a:r>
            <a:endParaRPr lang="en-US" sz="3200" dirty="0">
              <a:solidFill>
                <a:schemeClr val="tx1"/>
              </a:solidFill>
            </a:endParaRPr>
          </a:p>
        </p:txBody>
      </p:sp>
      <p:sp>
        <p:nvSpPr>
          <p:cNvPr id="6" name="Rectangle 5"/>
          <p:cNvSpPr/>
          <p:nvPr/>
        </p:nvSpPr>
        <p:spPr>
          <a:xfrm>
            <a:off x="5943600" y="1607127"/>
            <a:ext cx="5181600" cy="678873"/>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a:solidFill>
                  <a:srgbClr val="00B0F0"/>
                </a:solidFill>
                <a:latin typeface="NikoshBAN" panose="02000000000000000000" pitchFamily="2" charset="0"/>
                <a:cs typeface="NikoshBAN" panose="02000000000000000000" pitchFamily="2" charset="0"/>
              </a:rPr>
              <a:t>* ছাগলটির বিক্রয়মূল্য ১৫৯০০ টাকা।</a:t>
            </a:r>
            <a:endParaRPr lang="en-US" sz="3200" dirty="0">
              <a:solidFill>
                <a:srgbClr val="00B0F0"/>
              </a:solidFill>
            </a:endParaRPr>
          </a:p>
        </p:txBody>
      </p:sp>
      <p:sp>
        <p:nvSpPr>
          <p:cNvPr id="7" name="Rectangle 6"/>
          <p:cNvSpPr/>
          <p:nvPr/>
        </p:nvSpPr>
        <p:spPr>
          <a:xfrm>
            <a:off x="5943600" y="2376054"/>
            <a:ext cx="5181600" cy="7620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a:solidFill>
                  <a:schemeClr val="accent6">
                    <a:lumMod val="50000"/>
                  </a:schemeClr>
                </a:solidFill>
                <a:latin typeface="NikoshBAN" panose="02000000000000000000" pitchFamily="2" charset="0"/>
                <a:cs typeface="NikoshBAN" panose="02000000000000000000" pitchFamily="2" charset="0"/>
              </a:rPr>
              <a:t>* ক্রয়মূল্য অপেক্ষা বিক্রয়মূল্য বেশী *</a:t>
            </a:r>
            <a:r>
              <a:rPr lang="bn-IN" sz="3200" dirty="0">
                <a:latin typeface="NikoshBAN" panose="02000000000000000000" pitchFamily="2" charset="0"/>
                <a:cs typeface="NikoshBAN" panose="02000000000000000000" pitchFamily="2" charset="0"/>
              </a:rPr>
              <a:t> </a:t>
            </a:r>
            <a:endParaRPr lang="en-US" sz="3200" dirty="0">
              <a:latin typeface="NikoshBAN" panose="02000000000000000000" pitchFamily="2" charset="0"/>
              <a:cs typeface="NikoshBAN" panose="02000000000000000000" pitchFamily="2" charset="0"/>
            </a:endParaRPr>
          </a:p>
        </p:txBody>
      </p:sp>
      <p:sp>
        <p:nvSpPr>
          <p:cNvPr id="8" name="Rectangle 7"/>
          <p:cNvSpPr/>
          <p:nvPr/>
        </p:nvSpPr>
        <p:spPr>
          <a:xfrm>
            <a:off x="4308765" y="3473159"/>
            <a:ext cx="3865418" cy="7204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dirty="0">
                <a:latin typeface="NikoshBAN" panose="02000000000000000000" pitchFamily="2" charset="0"/>
                <a:cs typeface="NikoshBAN" panose="02000000000000000000" pitchFamily="2" charset="0"/>
              </a:rPr>
              <a:t>এখানে লাভ হয়েছে।</a:t>
            </a:r>
            <a:r>
              <a:rPr lang="bn-IN" sz="4000" dirty="0">
                <a:latin typeface="NikoshBAN" panose="02000000000000000000" pitchFamily="2" charset="0"/>
                <a:cs typeface="NikoshBAN" panose="02000000000000000000" pitchFamily="2" charset="0"/>
              </a:rPr>
              <a:t> </a:t>
            </a:r>
            <a:endParaRPr lang="en-US" sz="4000" dirty="0">
              <a:latin typeface="NikoshBAN" panose="02000000000000000000" pitchFamily="2" charset="0"/>
              <a:cs typeface="NikoshBAN" panose="02000000000000000000" pitchFamily="2" charset="0"/>
            </a:endParaRPr>
          </a:p>
        </p:txBody>
      </p:sp>
      <p:sp>
        <p:nvSpPr>
          <p:cNvPr id="9" name="Rectangle 8"/>
          <p:cNvSpPr/>
          <p:nvPr/>
        </p:nvSpPr>
        <p:spPr>
          <a:xfrm>
            <a:off x="2867892" y="5094139"/>
            <a:ext cx="6747164" cy="60007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a:solidFill>
                  <a:schemeClr val="accent2">
                    <a:lumMod val="50000"/>
                  </a:schemeClr>
                </a:solidFill>
                <a:latin typeface="NikoshBAN" panose="02000000000000000000" pitchFamily="2" charset="0"/>
                <a:cs typeface="NikoshBAN" panose="02000000000000000000" pitchFamily="2" charset="0"/>
              </a:rPr>
              <a:t>ক্রয়মূল্য অপেক্ষা বিক্রয়মূল্য বেশী হলে লাভ হয়।</a:t>
            </a:r>
            <a:r>
              <a:rPr lang="bn-IN" sz="3600" dirty="0">
                <a:latin typeface="NikoshBAN" panose="02000000000000000000" pitchFamily="2" charset="0"/>
                <a:cs typeface="NikoshBAN" panose="02000000000000000000" pitchFamily="2" charset="0"/>
              </a:rPr>
              <a:t> </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617021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p:tgtEl>
                                          <p:spTgt spid="6"/>
                                        </p:tgtEl>
                                        <p:attrNameLst>
                                          <p:attrName>ppt_y</p:attrName>
                                        </p:attrNameLst>
                                      </p:cBhvr>
                                      <p:tavLst>
                                        <p:tav tm="0">
                                          <p:val>
                                            <p:strVal val="#ppt_y+#ppt_h*1.125000"/>
                                          </p:val>
                                        </p:tav>
                                        <p:tav tm="100000">
                                          <p:val>
                                            <p:strVal val="#ppt_y"/>
                                          </p:val>
                                        </p:tav>
                                      </p:tavLst>
                                    </p:anim>
                                    <p:animEffect transition="in" filter="wipe(up)">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500" fill="hold"/>
                                        <p:tgtEl>
                                          <p:spTgt spid="7"/>
                                        </p:tgtEl>
                                        <p:attrNameLst>
                                          <p:attrName>ppt_x</p:attrName>
                                        </p:attrNameLst>
                                      </p:cBhvr>
                                      <p:tavLst>
                                        <p:tav tm="0">
                                          <p:val>
                                            <p:strVal val="#ppt_x"/>
                                          </p:val>
                                        </p:tav>
                                        <p:tav tm="100000">
                                          <p:val>
                                            <p:strVal val="#ppt_x"/>
                                          </p:val>
                                        </p:tav>
                                      </p:tavLst>
                                    </p:anim>
                                    <p:anim calcmode="lin" valueType="num">
                                      <p:cBhvr additive="base">
                                        <p:cTn id="2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barn(inVertical)">
                                      <p:cBhvr>
                                        <p:cTn id="34" dur="5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1000"/>
                                        <p:tgtEl>
                                          <p:spTgt spid="9"/>
                                        </p:tgtEl>
                                      </p:cBhvr>
                                    </p:animEffect>
                                    <p:anim calcmode="lin" valueType="num">
                                      <p:cBhvr>
                                        <p:cTn id="40" dur="1000" fill="hold"/>
                                        <p:tgtEl>
                                          <p:spTgt spid="9"/>
                                        </p:tgtEl>
                                        <p:attrNameLst>
                                          <p:attrName>ppt_x</p:attrName>
                                        </p:attrNameLst>
                                      </p:cBhvr>
                                      <p:tavLst>
                                        <p:tav tm="0">
                                          <p:val>
                                            <p:strVal val="#ppt_x"/>
                                          </p:val>
                                        </p:tav>
                                        <p:tav tm="100000">
                                          <p:val>
                                            <p:strVal val="#ppt_x"/>
                                          </p:val>
                                        </p:tav>
                                      </p:tavLst>
                                    </p:anim>
                                    <p:anim calcmode="lin" valueType="num">
                                      <p:cBhvr>
                                        <p:cTn id="4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7" grpId="0" animBg="1"/>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2780" y="637304"/>
            <a:ext cx="10584873" cy="414251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235" y="910924"/>
            <a:ext cx="3994578" cy="2698180"/>
          </a:xfrm>
          <a:prstGeom prst="rect">
            <a:avLst/>
          </a:prstGeom>
        </p:spPr>
      </p:pic>
      <p:sp>
        <p:nvSpPr>
          <p:cNvPr id="4" name="Rectangle 3"/>
          <p:cNvSpPr/>
          <p:nvPr/>
        </p:nvSpPr>
        <p:spPr>
          <a:xfrm>
            <a:off x="5133109" y="692726"/>
            <a:ext cx="6054436" cy="900545"/>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a:solidFill>
                  <a:schemeClr val="tx1"/>
                </a:solidFill>
                <a:latin typeface="NikoshBAN" panose="02000000000000000000" pitchFamily="2" charset="0"/>
                <a:cs typeface="NikoshBAN" panose="02000000000000000000" pitchFamily="2" charset="0"/>
              </a:rPr>
              <a:t>* গরুটির ক্রয়মূল্য ৮০,০০০ টাকা।</a:t>
            </a:r>
            <a:r>
              <a:rPr lang="bn-IN" sz="4000" dirty="0">
                <a:latin typeface="NikoshBAN" panose="02000000000000000000" pitchFamily="2" charset="0"/>
                <a:cs typeface="NikoshBAN" panose="02000000000000000000" pitchFamily="2" charset="0"/>
              </a:rPr>
              <a:t> </a:t>
            </a:r>
            <a:endParaRPr lang="en-US" sz="4000" dirty="0">
              <a:latin typeface="NikoshBAN" panose="02000000000000000000" pitchFamily="2" charset="0"/>
              <a:cs typeface="NikoshBAN" panose="02000000000000000000" pitchFamily="2" charset="0"/>
            </a:endParaRPr>
          </a:p>
        </p:txBody>
      </p:sp>
      <p:sp>
        <p:nvSpPr>
          <p:cNvPr id="5" name="Rectangle 4"/>
          <p:cNvSpPr/>
          <p:nvPr/>
        </p:nvSpPr>
        <p:spPr>
          <a:xfrm>
            <a:off x="5133109" y="1690252"/>
            <a:ext cx="6054436" cy="900545"/>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a:solidFill>
                  <a:schemeClr val="tx1"/>
                </a:solidFill>
                <a:latin typeface="NikoshBAN" panose="02000000000000000000" pitchFamily="2" charset="0"/>
                <a:cs typeface="NikoshBAN" panose="02000000000000000000" pitchFamily="2" charset="0"/>
              </a:rPr>
              <a:t>* গরুটির বিক্রয়মূল্য ৭৫,০০০ টাকা।</a:t>
            </a:r>
            <a:r>
              <a:rPr lang="bn-IN" sz="3600" dirty="0">
                <a:latin typeface="NikoshBAN" panose="02000000000000000000" pitchFamily="2" charset="0"/>
                <a:cs typeface="NikoshBAN" panose="02000000000000000000" pitchFamily="2" charset="0"/>
              </a:rPr>
              <a:t> </a:t>
            </a:r>
            <a:endParaRPr lang="en-US" sz="3600" dirty="0">
              <a:latin typeface="NikoshBAN" panose="02000000000000000000" pitchFamily="2" charset="0"/>
              <a:cs typeface="NikoshBAN" panose="02000000000000000000" pitchFamily="2" charset="0"/>
            </a:endParaRPr>
          </a:p>
        </p:txBody>
      </p:sp>
      <p:sp>
        <p:nvSpPr>
          <p:cNvPr id="6" name="Rectangle 5"/>
          <p:cNvSpPr/>
          <p:nvPr/>
        </p:nvSpPr>
        <p:spPr>
          <a:xfrm>
            <a:off x="5133109" y="2708559"/>
            <a:ext cx="6054436" cy="900545"/>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a:solidFill>
                  <a:schemeClr val="tx1"/>
                </a:solidFill>
                <a:latin typeface="NikoshBAN" panose="02000000000000000000" pitchFamily="2" charset="0"/>
                <a:cs typeface="NikoshBAN" panose="02000000000000000000" pitchFamily="2" charset="0"/>
              </a:rPr>
              <a:t>* ক্রয়মূল্য অপেক্ষা বিক্রয়মূল্য কম। </a:t>
            </a:r>
            <a:endParaRPr lang="en-US" sz="4000" dirty="0">
              <a:solidFill>
                <a:schemeClr val="tx1"/>
              </a:solidFill>
              <a:latin typeface="NikoshBAN" panose="02000000000000000000" pitchFamily="2" charset="0"/>
              <a:cs typeface="NikoshBAN" panose="02000000000000000000" pitchFamily="2" charset="0"/>
            </a:endParaRPr>
          </a:p>
        </p:txBody>
      </p:sp>
      <p:sp>
        <p:nvSpPr>
          <p:cNvPr id="7" name="Rectangle 6"/>
          <p:cNvSpPr/>
          <p:nvPr/>
        </p:nvSpPr>
        <p:spPr>
          <a:xfrm>
            <a:off x="2784764" y="3706085"/>
            <a:ext cx="6054436" cy="900545"/>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dirty="0">
                <a:solidFill>
                  <a:schemeClr val="tx1">
                    <a:lumMod val="95000"/>
                    <a:lumOff val="5000"/>
                  </a:schemeClr>
                </a:solidFill>
                <a:latin typeface="NikoshBAN" panose="02000000000000000000" pitchFamily="2" charset="0"/>
                <a:cs typeface="NikoshBAN" panose="02000000000000000000" pitchFamily="2" charset="0"/>
              </a:rPr>
              <a:t>এখানে ক্ষতি বা লোকসান হয়েছে। </a:t>
            </a:r>
            <a:endParaRPr lang="en-US" sz="4400" dirty="0">
              <a:solidFill>
                <a:schemeClr val="tx1">
                  <a:lumMod val="95000"/>
                  <a:lumOff val="5000"/>
                </a:schemeClr>
              </a:solidFill>
              <a:latin typeface="NikoshBAN" panose="02000000000000000000" pitchFamily="2" charset="0"/>
              <a:cs typeface="NikoshBAN" panose="02000000000000000000" pitchFamily="2" charset="0"/>
            </a:endParaRPr>
          </a:p>
        </p:txBody>
      </p:sp>
      <p:sp>
        <p:nvSpPr>
          <p:cNvPr id="8" name="Rectangle 7"/>
          <p:cNvSpPr/>
          <p:nvPr/>
        </p:nvSpPr>
        <p:spPr>
          <a:xfrm>
            <a:off x="872836" y="5053434"/>
            <a:ext cx="10404763" cy="10113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dirty="0">
                <a:latin typeface="NikoshBAN" panose="02000000000000000000" pitchFamily="2" charset="0"/>
                <a:cs typeface="NikoshBAN" panose="02000000000000000000" pitchFamily="2" charset="0"/>
              </a:rPr>
              <a:t>ক্রয়মূল্য অপেক্ষা বিক্রয়মূল্য কম হলে লোকসান বা ক্ষতি হয়। </a:t>
            </a:r>
            <a:endParaRPr lang="en-US" sz="4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500911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900" decel="100000" fill="hold"/>
                                        <p:tgtEl>
                                          <p:spTgt spid="3"/>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ox(in)">
                                      <p:cBhvr>
                                        <p:cTn id="22" dur="2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55"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1000" fill="hold"/>
                                        <p:tgtEl>
                                          <p:spTgt spid="5"/>
                                        </p:tgtEl>
                                        <p:attrNameLst>
                                          <p:attrName>ppt_w</p:attrName>
                                        </p:attrNameLst>
                                      </p:cBhvr>
                                      <p:tavLst>
                                        <p:tav tm="0">
                                          <p:val>
                                            <p:strVal val="#ppt_w*0.70"/>
                                          </p:val>
                                        </p:tav>
                                        <p:tav tm="100000">
                                          <p:val>
                                            <p:strVal val="#ppt_w"/>
                                          </p:val>
                                        </p:tav>
                                      </p:tavLst>
                                    </p:anim>
                                    <p:anim calcmode="lin" valueType="num">
                                      <p:cBhvr>
                                        <p:cTn id="28" dur="1000" fill="hold"/>
                                        <p:tgtEl>
                                          <p:spTgt spid="5"/>
                                        </p:tgtEl>
                                        <p:attrNameLst>
                                          <p:attrName>ppt_h</p:attrName>
                                        </p:attrNameLst>
                                      </p:cBhvr>
                                      <p:tavLst>
                                        <p:tav tm="0">
                                          <p:val>
                                            <p:strVal val="#ppt_h"/>
                                          </p:val>
                                        </p:tav>
                                        <p:tav tm="100000">
                                          <p:val>
                                            <p:strVal val="#ppt_h"/>
                                          </p:val>
                                        </p:tav>
                                      </p:tavLst>
                                    </p:anim>
                                    <p:animEffect transition="in" filter="fade">
                                      <p:cBhvr>
                                        <p:cTn id="29" dur="1000"/>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dissolve">
                                      <p:cBhvr>
                                        <p:cTn id="34" dur="5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1000"/>
                                        <p:tgtEl>
                                          <p:spTgt spid="7"/>
                                        </p:tgtEl>
                                      </p:cBhvr>
                                    </p:animEffect>
                                    <p:anim calcmode="lin" valueType="num">
                                      <p:cBhvr>
                                        <p:cTn id="40" dur="1000" fill="hold"/>
                                        <p:tgtEl>
                                          <p:spTgt spid="7"/>
                                        </p:tgtEl>
                                        <p:attrNameLst>
                                          <p:attrName>ppt_x</p:attrName>
                                        </p:attrNameLst>
                                      </p:cBhvr>
                                      <p:tavLst>
                                        <p:tav tm="0">
                                          <p:val>
                                            <p:strVal val="#ppt_x"/>
                                          </p:val>
                                        </p:tav>
                                        <p:tav tm="100000">
                                          <p:val>
                                            <p:strVal val="#ppt_x"/>
                                          </p:val>
                                        </p:tav>
                                      </p:tavLst>
                                    </p:anim>
                                    <p:anim calcmode="lin" valueType="num">
                                      <p:cBhvr>
                                        <p:cTn id="4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fade">
                                      <p:cBhvr>
                                        <p:cTn id="46" dur="1000"/>
                                        <p:tgtEl>
                                          <p:spTgt spid="8"/>
                                        </p:tgtEl>
                                      </p:cBhvr>
                                    </p:animEffect>
                                    <p:anim calcmode="lin" valueType="num">
                                      <p:cBhvr>
                                        <p:cTn id="47" dur="1000" fill="hold"/>
                                        <p:tgtEl>
                                          <p:spTgt spid="8"/>
                                        </p:tgtEl>
                                        <p:attrNameLst>
                                          <p:attrName>ppt_x</p:attrName>
                                        </p:attrNameLst>
                                      </p:cBhvr>
                                      <p:tavLst>
                                        <p:tav tm="0">
                                          <p:val>
                                            <p:strVal val="#ppt_x"/>
                                          </p:val>
                                        </p:tav>
                                        <p:tav tm="100000">
                                          <p:val>
                                            <p:strVal val="#ppt_x"/>
                                          </p:val>
                                        </p:tav>
                                      </p:tavLst>
                                    </p:anim>
                                    <p:anim calcmode="lin" valueType="num">
                                      <p:cBhvr>
                                        <p:cTn id="4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67347" y="3075708"/>
            <a:ext cx="8700654" cy="3108543"/>
          </a:xfrm>
          <a:prstGeom prst="rect">
            <a:avLst/>
          </a:prstGeom>
          <a:noFill/>
        </p:spPr>
        <p:txBody>
          <a:bodyPr wrap="square" rtlCol="0">
            <a:spAutoFit/>
          </a:bodyPr>
          <a:lstStyle/>
          <a:p>
            <a:r>
              <a:rPr lang="bn-IN" sz="4000" dirty="0">
                <a:latin typeface="NikoshBAN" panose="02000000000000000000" pitchFamily="2" charset="0"/>
                <a:cs typeface="NikoshBAN" panose="02000000000000000000" pitchFamily="2" charset="0"/>
              </a:rPr>
              <a:t>প্রশ্নগুলোর উত্তর দাওঃ</a:t>
            </a:r>
          </a:p>
          <a:p>
            <a:r>
              <a:rPr lang="bn-IN" sz="4000" dirty="0">
                <a:latin typeface="NikoshBAN" panose="02000000000000000000" pitchFamily="2" charset="0"/>
                <a:cs typeface="NikoshBAN" panose="02000000000000000000" pitchFamily="2" charset="0"/>
              </a:rPr>
              <a:t>১। ক্রয়মূল্য কী ?</a:t>
            </a:r>
          </a:p>
          <a:p>
            <a:r>
              <a:rPr lang="bn-IN" sz="4000" dirty="0">
                <a:latin typeface="NikoshBAN" panose="02000000000000000000" pitchFamily="2" charset="0"/>
                <a:cs typeface="NikoshBAN" panose="02000000000000000000" pitchFamily="2" charset="0"/>
              </a:rPr>
              <a:t>২। বিক্রয়মূল্য কী ? </a:t>
            </a:r>
          </a:p>
          <a:p>
            <a:r>
              <a:rPr lang="bn-IN" sz="4000" dirty="0">
                <a:latin typeface="NikoshBAN" panose="02000000000000000000" pitchFamily="2" charset="0"/>
                <a:cs typeface="NikoshBAN" panose="02000000000000000000" pitchFamily="2" charset="0"/>
              </a:rPr>
              <a:t>৩। লাভ ও ক্ষতির সংজ্ঞা দাও। </a:t>
            </a:r>
          </a:p>
          <a:p>
            <a:endParaRPr lang="en-US" sz="3600" dirty="0">
              <a:latin typeface="NikoshBAN" panose="02000000000000000000" pitchFamily="2" charset="0"/>
              <a:cs typeface="NikoshBAN" panose="02000000000000000000" pitchFamily="2" charset="0"/>
            </a:endParaRPr>
          </a:p>
        </p:txBody>
      </p:sp>
      <p:sp>
        <p:nvSpPr>
          <p:cNvPr id="4" name="Rectangle 3"/>
          <p:cNvSpPr/>
          <p:nvPr/>
        </p:nvSpPr>
        <p:spPr>
          <a:xfrm>
            <a:off x="3075709" y="1440872"/>
            <a:ext cx="4655128" cy="1136073"/>
          </a:xfrm>
          <a:prstGeom prst="rect">
            <a:avLst/>
          </a:prstGeom>
          <a:solidFill>
            <a:srgbClr val="41EFA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600" dirty="0">
                <a:solidFill>
                  <a:schemeClr val="tx1"/>
                </a:solidFill>
                <a:latin typeface="NikoshBAN" panose="02000000000000000000" pitchFamily="2" charset="0"/>
                <a:cs typeface="NikoshBAN" panose="02000000000000000000" pitchFamily="2" charset="0"/>
              </a:rPr>
              <a:t>একক কাজ</a:t>
            </a:r>
            <a:r>
              <a:rPr lang="bn-IN" sz="4800" dirty="0">
                <a:solidFill>
                  <a:schemeClr val="tx1"/>
                </a:solidFill>
                <a:latin typeface="NikoshBAN" panose="02000000000000000000" pitchFamily="2" charset="0"/>
                <a:cs typeface="NikoshBAN" panose="02000000000000000000" pitchFamily="2" charset="0"/>
              </a:rPr>
              <a:t> </a:t>
            </a:r>
            <a:endParaRPr lang="en-US" sz="48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026132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heel(1)">
                                      <p:cBhvr>
                                        <p:cTn id="1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892B0C8-D0D4-4EA1-85D1-7115FF5E3FEA}"/>
              </a:ext>
            </a:extLst>
          </p:cNvPr>
          <p:cNvSpPr/>
          <p:nvPr/>
        </p:nvSpPr>
        <p:spPr>
          <a:xfrm>
            <a:off x="968326" y="253218"/>
            <a:ext cx="10255348" cy="175846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a:solidFill>
                  <a:schemeClr val="tx1"/>
                </a:solidFill>
                <a:latin typeface="NikoshBAN" panose="02000000000000000000" pitchFamily="2" charset="0"/>
                <a:cs typeface="NikoshBAN" panose="02000000000000000000" pitchFamily="2" charset="0"/>
              </a:rPr>
              <a:t>রফিক একদিন হাটে গিয়ে ৬০,০০০ টাকায় একটি গরু কিনে ৩০০ টাকা ভ্যাট প্রদান করে। পরের হাটে সে ঐ গরুটি ৬৫,০০০ টাকায় বিক্রি করে। এতে তার পরিবহণ ও অন্যান্য খরচ বাবদ আরও ৩০০ টাকা খরচ হয়ে। </a:t>
            </a:r>
            <a:endParaRPr lang="en-US" sz="3600" dirty="0">
              <a:solidFill>
                <a:schemeClr val="tx1"/>
              </a:solidFill>
              <a:latin typeface="NikoshBAN" panose="02000000000000000000" pitchFamily="2" charset="0"/>
              <a:cs typeface="NikoshBAN" panose="02000000000000000000" pitchFamily="2" charset="0"/>
            </a:endParaRPr>
          </a:p>
        </p:txBody>
      </p:sp>
      <p:sp>
        <p:nvSpPr>
          <p:cNvPr id="4" name="TextBox 3">
            <a:extLst>
              <a:ext uri="{FF2B5EF4-FFF2-40B4-BE49-F238E27FC236}">
                <a16:creationId xmlns:a16="http://schemas.microsoft.com/office/drawing/2014/main" id="{4B932CBF-DA50-4D2F-8E24-F926336B4FD5}"/>
              </a:ext>
            </a:extLst>
          </p:cNvPr>
          <p:cNvSpPr txBox="1"/>
          <p:nvPr/>
        </p:nvSpPr>
        <p:spPr>
          <a:xfrm>
            <a:off x="968326" y="2033564"/>
            <a:ext cx="2588456" cy="646331"/>
          </a:xfrm>
          <a:prstGeom prst="rect">
            <a:avLst/>
          </a:prstGeom>
          <a:noFill/>
        </p:spPr>
        <p:txBody>
          <a:bodyPr wrap="square" rtlCol="0">
            <a:spAutoFit/>
          </a:bodyPr>
          <a:lstStyle/>
          <a:p>
            <a:r>
              <a:rPr lang="bn-IN" sz="3600" dirty="0">
                <a:latin typeface="NikoshBAN" panose="02000000000000000000" pitchFamily="2" charset="0"/>
                <a:cs typeface="NikoshBAN" panose="02000000000000000000" pitchFamily="2" charset="0"/>
              </a:rPr>
              <a:t>এক্ষেত্রে- </a:t>
            </a:r>
            <a:endParaRPr lang="en-US" sz="3600" dirty="0">
              <a:latin typeface="NikoshBAN" panose="02000000000000000000" pitchFamily="2" charset="0"/>
              <a:cs typeface="NikoshBAN" panose="02000000000000000000" pitchFamily="2" charset="0"/>
            </a:endParaRPr>
          </a:p>
        </p:txBody>
      </p:sp>
      <p:sp>
        <p:nvSpPr>
          <p:cNvPr id="5" name="Rectangle 4">
            <a:extLst>
              <a:ext uri="{FF2B5EF4-FFF2-40B4-BE49-F238E27FC236}">
                <a16:creationId xmlns:a16="http://schemas.microsoft.com/office/drawing/2014/main" id="{3CA35C2C-65B0-4366-A67E-8549EF467D50}"/>
              </a:ext>
            </a:extLst>
          </p:cNvPr>
          <p:cNvSpPr/>
          <p:nvPr/>
        </p:nvSpPr>
        <p:spPr>
          <a:xfrm>
            <a:off x="968326" y="2701780"/>
            <a:ext cx="10255348" cy="154744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600" dirty="0">
                <a:latin typeface="NikoshBAN" panose="02000000000000000000" pitchFamily="2" charset="0"/>
                <a:cs typeface="NikoshBAN" panose="02000000000000000000" pitchFamily="2" charset="0"/>
              </a:rPr>
              <a:t>         </a:t>
            </a:r>
            <a:r>
              <a:rPr lang="bn-IN" sz="3600" dirty="0">
                <a:solidFill>
                  <a:schemeClr val="tx1"/>
                </a:solidFill>
                <a:latin typeface="NikoshBAN" panose="02000000000000000000" pitchFamily="2" charset="0"/>
                <a:cs typeface="NikoshBAN" panose="02000000000000000000" pitchFamily="2" charset="0"/>
              </a:rPr>
              <a:t>ক্রয়মূল্য = (ক্রয়মূল্য + ভ্যাট + যাতায়াত ও অন্যান্য খরচ)  </a:t>
            </a:r>
          </a:p>
          <a:p>
            <a:r>
              <a:rPr lang="bn-IN" sz="3600" dirty="0">
                <a:solidFill>
                  <a:schemeClr val="tx1"/>
                </a:solidFill>
                <a:latin typeface="NikoshBAN" panose="02000000000000000000" pitchFamily="2" charset="0"/>
                <a:cs typeface="NikoshBAN" panose="02000000000000000000" pitchFamily="2" charset="0"/>
              </a:rPr>
              <a:t>                    = (৬০,০০০ + ৩০০ + ৩০০) টাকা  বা ৬০,৬০০ টাকা </a:t>
            </a:r>
            <a:endParaRPr lang="en-US" sz="3600" dirty="0">
              <a:solidFill>
                <a:schemeClr val="tx1"/>
              </a:solidFill>
              <a:latin typeface="NikoshBAN" panose="02000000000000000000" pitchFamily="2" charset="0"/>
              <a:cs typeface="NikoshBAN" panose="02000000000000000000" pitchFamily="2" charset="0"/>
            </a:endParaRPr>
          </a:p>
        </p:txBody>
      </p:sp>
      <p:sp>
        <p:nvSpPr>
          <p:cNvPr id="6" name="Rectangle 5">
            <a:extLst>
              <a:ext uri="{FF2B5EF4-FFF2-40B4-BE49-F238E27FC236}">
                <a16:creationId xmlns:a16="http://schemas.microsoft.com/office/drawing/2014/main" id="{8C84311E-55A3-493E-BAD8-B8D7876417F8}"/>
              </a:ext>
            </a:extLst>
          </p:cNvPr>
          <p:cNvSpPr/>
          <p:nvPr/>
        </p:nvSpPr>
        <p:spPr>
          <a:xfrm>
            <a:off x="968324" y="4382088"/>
            <a:ext cx="10255347" cy="92846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a:solidFill>
                  <a:schemeClr val="tx1"/>
                </a:solidFill>
                <a:latin typeface="NikoshBAN" panose="02000000000000000000" pitchFamily="2" charset="0"/>
                <a:cs typeface="NikoshBAN" panose="02000000000000000000" pitchFamily="2" charset="0"/>
              </a:rPr>
              <a:t>বিক্রয়মূল্য = ৬৫,০০০ টাকা </a:t>
            </a:r>
            <a:endParaRPr lang="en-US" sz="3600" dirty="0">
              <a:solidFill>
                <a:schemeClr val="tx1"/>
              </a:solidFill>
              <a:latin typeface="NikoshBAN" panose="02000000000000000000" pitchFamily="2" charset="0"/>
              <a:cs typeface="NikoshBAN" panose="02000000000000000000" pitchFamily="2" charset="0"/>
            </a:endParaRPr>
          </a:p>
        </p:txBody>
      </p:sp>
      <p:sp>
        <p:nvSpPr>
          <p:cNvPr id="3" name="Rectangle 2">
            <a:extLst>
              <a:ext uri="{FF2B5EF4-FFF2-40B4-BE49-F238E27FC236}">
                <a16:creationId xmlns:a16="http://schemas.microsoft.com/office/drawing/2014/main" id="{3E259115-D488-4A78-B4DA-F89235756903}"/>
              </a:ext>
            </a:extLst>
          </p:cNvPr>
          <p:cNvSpPr/>
          <p:nvPr/>
        </p:nvSpPr>
        <p:spPr>
          <a:xfrm>
            <a:off x="968326" y="5486400"/>
            <a:ext cx="10255348" cy="928468"/>
          </a:xfrm>
          <a:prstGeom prst="rect">
            <a:avLst/>
          </a:prstGeom>
          <a:solidFill>
            <a:srgbClr val="3AC9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a:solidFill>
                  <a:schemeClr val="tx1"/>
                </a:solidFill>
                <a:latin typeface="NikoshBAN" panose="02000000000000000000" pitchFamily="2" charset="0"/>
                <a:cs typeface="NikoshBAN" panose="02000000000000000000" pitchFamily="2" charset="0"/>
              </a:rPr>
              <a:t>লাভ = (৬৫,০০০ – ৬০,০০০) টাকা  বা ৪৪০০ টাকা </a:t>
            </a:r>
            <a:endParaRPr lang="en-US" sz="36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017618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fade">
                                      <p:cBhvr>
                                        <p:cTn id="35" dur="1000"/>
                                        <p:tgtEl>
                                          <p:spTgt spid="3"/>
                                        </p:tgtEl>
                                      </p:cBhvr>
                                    </p:animEffect>
                                    <p:anim calcmode="lin" valueType="num">
                                      <p:cBhvr>
                                        <p:cTn id="36" dur="1000" fill="hold"/>
                                        <p:tgtEl>
                                          <p:spTgt spid="3"/>
                                        </p:tgtEl>
                                        <p:attrNameLst>
                                          <p:attrName>ppt_x</p:attrName>
                                        </p:attrNameLst>
                                      </p:cBhvr>
                                      <p:tavLst>
                                        <p:tav tm="0">
                                          <p:val>
                                            <p:strVal val="#ppt_x"/>
                                          </p:val>
                                        </p:tav>
                                        <p:tav tm="100000">
                                          <p:val>
                                            <p:strVal val="#ppt_x"/>
                                          </p:val>
                                        </p:tav>
                                      </p:tavLst>
                                    </p:anim>
                                    <p:anim calcmode="lin" valueType="num">
                                      <p:cBhvr>
                                        <p:cTn id="3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animBg="1"/>
      <p:bldP spid="6" grpId="0" animBg="1"/>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408</TotalTime>
  <Words>608</Words>
  <Application>Microsoft Office PowerPoint</Application>
  <PresentationFormat>Widescreen</PresentationFormat>
  <Paragraphs>102</Paragraphs>
  <Slides>15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NikoshBAN</vt:lpstr>
      <vt:lpstr>Times New Roman</vt:lpstr>
      <vt:lpstr>Office Theme</vt:lpstr>
      <vt:lpstr>PowerPoint Presentation</vt:lpstr>
      <vt:lpstr>পরিচিতি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Relation</dc:creator>
  <cp:lastModifiedBy>Relation</cp:lastModifiedBy>
  <cp:revision>131</cp:revision>
  <dcterms:created xsi:type="dcterms:W3CDTF">2020-03-09T17:23:33Z</dcterms:created>
  <dcterms:modified xsi:type="dcterms:W3CDTF">2020-03-11T04:29:24Z</dcterms:modified>
</cp:coreProperties>
</file>