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80" r:id="rId3"/>
    <p:sldId id="262" r:id="rId4"/>
    <p:sldId id="271" r:id="rId5"/>
    <p:sldId id="261" r:id="rId6"/>
    <p:sldId id="260" r:id="rId7"/>
    <p:sldId id="258" r:id="rId8"/>
    <p:sldId id="266" r:id="rId9"/>
    <p:sldId id="272" r:id="rId10"/>
    <p:sldId id="274" r:id="rId11"/>
    <p:sldId id="278" r:id="rId12"/>
    <p:sldId id="265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CC"/>
    <a:srgbClr val="663300"/>
    <a:srgbClr val="33CC3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51" autoAdjust="0"/>
  </p:normalViewPr>
  <p:slideViewPr>
    <p:cSldViewPr>
      <p:cViewPr varScale="1">
        <p:scale>
          <a:sx n="58" d="100"/>
          <a:sy n="58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1DE1-A7CB-4285-82E4-B5057FE1D0C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2EEE1-D5FB-4B97-855D-B141873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6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 দেখিয়ে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শিরোনাম বের করতে সময় সর্বোচ্চ ৩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।প্রশ্ন –চিত্রের কান্ড দুটি কী একইরকম ? উঃ না । পেয়াজ রূপান্তরিত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।বিশেষ ক্ষেত্রে শিক্ষক শিক্ষার্থীদের সহায়তা করতে পারেন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0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উপস্থাপন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-২৫মি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।স্লাইড দেখিয়ে প্রশ্নোত্তরের মাধ্যমে পাঠে অগ্রসর হতে হবে 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বাস্তব নমূনা দেখাবেন এবং কান্ডের বিভিন্ন অংশ সনাক্তকরণে শিক্ষক শিক্ষার্থীদের সহায়তা করবেন । 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নমুনা  এনে দেখাতে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0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চিত্রের পাশাপাশি বাস্তব নমুনা দেখাবেন । এ স্লাইডে ভিডিওটি শিক্ষার্থীরা দেখে কান্ডগুলো সনাক্ত করবে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33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10" Type="http://schemas.openxmlformats.org/officeDocument/2006/relationships/image" Target="../media/image10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6" y="914400"/>
            <a:ext cx="370782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131127"/>
            <a:ext cx="3581400" cy="14097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06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2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1201057"/>
            <a:ext cx="36861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97" y="2627991"/>
            <a:ext cx="2171698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3098" y="1201057"/>
            <a:ext cx="2120902" cy="20468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268310" y="429660"/>
            <a:ext cx="44195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কাণ্ডের অবস্থান কোথায়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424" y="5181600"/>
            <a:ext cx="3838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অবস্থান মাটির উপরে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বায়ুতে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9068" y="448006"/>
            <a:ext cx="586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 সাধারন কান্ডের মত  কেন নয়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" y="1201056"/>
            <a:ext cx="36861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200" y="5030352"/>
            <a:ext cx="8077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বিশেষ কাজ-খাদ্য তৈরী,আরোহণ,আত্নরক্ষা ইত্যাদি কাজের জন্য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9389" y="374909"/>
            <a:ext cx="33766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কাণ্ডের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93" y="1160629"/>
            <a:ext cx="3686175" cy="33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44831" y="5109815"/>
            <a:ext cx="32028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79898"/>
            <a:ext cx="2051839" cy="2107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  <p:bldP spid="16" grpId="0" animBg="1"/>
      <p:bldP spid="16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9" descr="C:\Users\User\Desktop\kh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800599" cy="41716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304800" y="304800"/>
            <a:ext cx="1143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4648" y="304798"/>
            <a:ext cx="35433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ছেলেটি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66213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পয়সা  সঞ্চয়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1351" y="287923"/>
            <a:ext cx="473755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উদ্ভিদগুলোর কাণ্ডের  কাজ?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51" y="1219200"/>
            <a:ext cx="512989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44257" y="566213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5" name="Picture 7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76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27046" y="257271"/>
            <a:ext cx="29185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প্রস্তুত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2143" y="5662134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প্রস্তুত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7" name="Picture 9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24025"/>
            <a:ext cx="45339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20457" y="5663345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প্রস্তুত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0337" y="318225"/>
            <a:ext cx="45521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 কাণ্ডের কাজ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63" name="Picture 15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8273"/>
            <a:ext cx="447040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38498" y="242234"/>
            <a:ext cx="289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ছাগলটি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6150" y="5662133"/>
            <a:ext cx="2590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গাছের পাতা খাচ্ছে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65" name="Picture 17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1600200"/>
            <a:ext cx="4829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84977" y="318225"/>
            <a:ext cx="441030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4008" y="5663345"/>
            <a:ext cx="56387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জীব-জন্তুর আক্রমণ থেকে গাছকে রক্ষা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23" grpId="0" animBg="1"/>
      <p:bldP spid="23" grpId="1" animBg="1"/>
      <p:bldP spid="28" grpId="0" animBg="1"/>
      <p:bldP spid="28" grpId="1" animBg="1"/>
      <p:bldP spid="18" grpId="0" animBg="1"/>
      <p:bldP spid="18" grpId="1" animBg="1"/>
      <p:bldP spid="32" grpId="0" animBg="1"/>
      <p:bldP spid="32" grpId="1" animBg="1"/>
      <p:bldP spid="35" grpId="0" animBg="1"/>
      <p:bldP spid="35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১১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429" y="377705"/>
            <a:ext cx="154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19200"/>
            <a:ext cx="443048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58587" y="4176171"/>
            <a:ext cx="5791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 প্রদর্শিত নমুনাটি কোন কাণ্ডের উদাহরণ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86" y="5029200"/>
            <a:ext cx="17743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অফসেট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059978"/>
            <a:ext cx="1752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গুড়িকন্দ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587" y="5703255"/>
            <a:ext cx="152400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রাইজোম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703255"/>
            <a:ext cx="175622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টিউবার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47945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7851" y="572410"/>
            <a:ext cx="2608943" cy="390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658587" y="4177842"/>
            <a:ext cx="442504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কাণ্ডটি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7988" y="5068985"/>
            <a:ext cx="226241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814" y="5029200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স্বাভাবিক কাণ্ড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043" y="5689381"/>
            <a:ext cx="34507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703255"/>
            <a:ext cx="34507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বায়বীয় রূপান্তরিত কা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568938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88" y="1219202"/>
            <a:ext cx="4457697" cy="2590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636814" y="4206668"/>
            <a:ext cx="46100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কাণ্ডের কাজ নিচের কোনটি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7232" y="5747945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আকর্ষন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301" y="5747945"/>
            <a:ext cx="15802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আত্নরক্ষা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9930" y="5028784"/>
            <a:ext cx="17435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আরোহণ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587" y="5015326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58" y="577876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60457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927600"/>
            <a:ext cx="6629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রূপান্তরিত কাণ্ডগুলোর তুলনা কর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1055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973282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25486" y="3124200"/>
            <a:ext cx="4267200" cy="9351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4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6000" y="226778"/>
            <a:ext cx="2015287" cy="923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91436" tIns="45718" rIns="91436" bIns="45718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78750"/>
            <a:ext cx="4665248" cy="223137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3500" b="1" dirty="0">
                <a:latin typeface="NikoshBAN" pitchFamily="2" charset="0"/>
                <a:cs typeface="NikoshBAN" pitchFamily="2" charset="0"/>
              </a:rPr>
              <a:t>মোঃ ফিরোজ কবির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dirty="0">
                <a:latin typeface="Arial Black" pitchFamily="34" charset="0"/>
                <a:cs typeface="NikoshBAN" pitchFamily="2" charset="0"/>
              </a:rPr>
              <a:t>দারিয়া দ্বি- মূখী উচ্চ বিদ্যালয়</a:t>
            </a:r>
          </a:p>
          <a:p>
            <a:pPr>
              <a:buFont typeface="Arial" pitchFamily="34" charset="0"/>
              <a:buNone/>
            </a:pPr>
            <a:r>
              <a:rPr lang="bn-IN" sz="3600" dirty="0" smtClean="0">
                <a:latin typeface="Arial Black" pitchFamily="34" charset="0"/>
                <a:cs typeface="NikoshBAN" pitchFamily="2" charset="0"/>
              </a:rPr>
              <a:t>নবাবগঞ্জ</a:t>
            </a:r>
            <a:r>
              <a:rPr lang="en-US" sz="3600" dirty="0">
                <a:latin typeface="Arial Black" pitchFamily="34" charset="0"/>
                <a:cs typeface="NikoshBAN" pitchFamily="2" charset="0"/>
              </a:rPr>
              <a:t>,</a:t>
            </a:r>
            <a:r>
              <a:rPr lang="en-US" sz="3600" smtClean="0">
                <a:latin typeface="Arial Black" pitchFamily="34" charset="0"/>
                <a:cs typeface="NikoshBAN" pitchFamily="2" charset="0"/>
              </a:rPr>
              <a:t>দিনাজপুর</a:t>
            </a:r>
            <a:r>
              <a:rPr lang="en-US" sz="3600" dirty="0">
                <a:latin typeface="Arial Black" pitchFamily="34" charset="0"/>
                <a:cs typeface="NikoshBAN" pitchFamily="2" charset="0"/>
              </a:rPr>
              <a:t>।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0359" y="2361341"/>
            <a:ext cx="2819400" cy="228600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8" rIns="91436" bIns="4571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>
              <a:buFont typeface="Arial" pitchFamily="34" charset="0"/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buFont typeface="Arial" pitchFamily="34" charset="0"/>
              <a:buNone/>
            </a:pPr>
            <a:r>
              <a:rPr lang="bn-BD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 </a:t>
            </a:r>
            <a:endParaRPr lang="bn-BD" sz="4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66800"/>
            <a:ext cx="3810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209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733800" y="1046018"/>
            <a:ext cx="536863" cy="3048000"/>
            <a:chOff x="4111337" y="1066800"/>
            <a:chExt cx="536863" cy="304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648200" y="1066800"/>
              <a:ext cx="0" cy="30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14800" y="10668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11337" y="41148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৪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62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133600"/>
            <a:ext cx="6324600" cy="21335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কাণ্ড </a:t>
            </a:r>
            <a:endParaRPr lang="en-US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57488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৫-৭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৫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686800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রূপান্তরিত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গঠন ব্যাখ্যা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করতে পারবে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বিভিন্ন রূপান্তরিত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 কাজ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4600" y="533400"/>
            <a:ext cx="3276600" cy="1143000"/>
            <a:chOff x="2514600" y="533400"/>
            <a:chExt cx="3276600" cy="1143000"/>
          </a:xfrm>
        </p:grpSpPr>
        <p:sp>
          <p:nvSpPr>
            <p:cNvPr id="7" name="Rectangle 6"/>
            <p:cNvSpPr/>
            <p:nvPr/>
          </p:nvSpPr>
          <p:spPr>
            <a:xfrm>
              <a:off x="2514600" y="533400"/>
              <a:ext cx="3276600" cy="1143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9875" y="762000"/>
              <a:ext cx="268605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৬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8209" y="380340"/>
            <a:ext cx="5715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 লক্ষ কর –কা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দুটি কী একরকম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123" y="5421393"/>
            <a:ext cx="3733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কান্ডের আকার আকৃতি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ভিন্ন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5" y="5522301"/>
            <a:ext cx="2133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স্বাভাবিক 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7365" y="5430196"/>
            <a:ext cx="1905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997" y="408260"/>
            <a:ext cx="30194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রূপান্তর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3085" y="5501976"/>
            <a:ext cx="5105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কাজ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সম্পাদনের জন্য রূপান্তর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93" name="Group 3092"/>
          <p:cNvGrpSpPr/>
          <p:nvPr/>
        </p:nvGrpSpPr>
        <p:grpSpPr>
          <a:xfrm>
            <a:off x="419100" y="1217170"/>
            <a:ext cx="4038600" cy="4267200"/>
            <a:chOff x="685800" y="1162554"/>
            <a:chExt cx="4038600" cy="4267200"/>
          </a:xfrm>
        </p:grpSpPr>
        <p:grpSp>
          <p:nvGrpSpPr>
            <p:cNvPr id="3074" name="Group 3073"/>
            <p:cNvGrpSpPr/>
            <p:nvPr/>
          </p:nvGrpSpPr>
          <p:grpSpPr>
            <a:xfrm>
              <a:off x="685800" y="1162554"/>
              <a:ext cx="3105150" cy="4267200"/>
              <a:chOff x="685800" y="990600"/>
              <a:chExt cx="3105150" cy="4267200"/>
            </a:xfrm>
          </p:grpSpPr>
          <p:pic>
            <p:nvPicPr>
              <p:cNvPr id="3077" name="Picture 5" descr="C:\Users\User\Desktop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990600"/>
                <a:ext cx="3105150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>
                <a:off x="2238376" y="1676400"/>
                <a:ext cx="10667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14600" y="2286000"/>
                <a:ext cx="0" cy="6712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38375" y="2286000"/>
                <a:ext cx="27622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198007" y="2942770"/>
                <a:ext cx="3165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2514600" y="2514600"/>
                <a:ext cx="9906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238375" y="3124200"/>
                <a:ext cx="1309687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2238375" y="1143000"/>
                <a:ext cx="10668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3305176" y="2743200"/>
                <a:ext cx="242886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8" name="TextBox 3077"/>
            <p:cNvSpPr txBox="1"/>
            <p:nvPr/>
          </p:nvSpPr>
          <p:spPr>
            <a:xfrm>
              <a:off x="3305176" y="1162554"/>
              <a:ext cx="1152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79" name="TextBox 3078"/>
            <p:cNvSpPr txBox="1"/>
            <p:nvPr/>
          </p:nvSpPr>
          <p:spPr>
            <a:xfrm>
              <a:off x="3408759" y="1629259"/>
              <a:ext cx="76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0" name="TextBox 3079"/>
            <p:cNvSpPr txBox="1"/>
            <p:nvPr/>
          </p:nvSpPr>
          <p:spPr>
            <a:xfrm>
              <a:off x="3454683" y="2351876"/>
              <a:ext cx="909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1" name="TextBox 3080"/>
            <p:cNvSpPr txBox="1"/>
            <p:nvPr/>
          </p:nvSpPr>
          <p:spPr>
            <a:xfrm>
              <a:off x="3550556" y="2730488"/>
              <a:ext cx="826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পাতা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2" name="TextBox 3081"/>
            <p:cNvSpPr txBox="1"/>
            <p:nvPr/>
          </p:nvSpPr>
          <p:spPr>
            <a:xfrm>
              <a:off x="3550556" y="3145162"/>
              <a:ext cx="1173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92" name="Group 3091"/>
          <p:cNvGrpSpPr/>
          <p:nvPr/>
        </p:nvGrpSpPr>
        <p:grpSpPr>
          <a:xfrm>
            <a:off x="4682671" y="1916256"/>
            <a:ext cx="4274457" cy="3221455"/>
            <a:chOff x="4635500" y="1757639"/>
            <a:chExt cx="4274457" cy="3221455"/>
          </a:xfrm>
        </p:grpSpPr>
        <p:pic>
          <p:nvPicPr>
            <p:cNvPr id="14" name="Picture 2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1757639"/>
              <a:ext cx="3719512" cy="307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3" name="TextBox 3082"/>
            <p:cNvSpPr txBox="1"/>
            <p:nvPr/>
          </p:nvSpPr>
          <p:spPr>
            <a:xfrm>
              <a:off x="6819900" y="306532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শল্কপত্র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4" name="TextBox 3083"/>
            <p:cNvSpPr txBox="1"/>
            <p:nvPr/>
          </p:nvSpPr>
          <p:spPr>
            <a:xfrm>
              <a:off x="7650843" y="3192153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5" name="TextBox 3084"/>
            <p:cNvSpPr txBox="1"/>
            <p:nvPr/>
          </p:nvSpPr>
          <p:spPr>
            <a:xfrm>
              <a:off x="7886700" y="417118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87" name="Straight Connector 3086"/>
            <p:cNvCxnSpPr/>
            <p:nvPr/>
          </p:nvCxnSpPr>
          <p:spPr>
            <a:xfrm>
              <a:off x="7315200" y="4402014"/>
              <a:ext cx="464457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TextBox 3089"/>
            <p:cNvSpPr txBox="1"/>
            <p:nvPr/>
          </p:nvSpPr>
          <p:spPr>
            <a:xfrm>
              <a:off x="7777842" y="4517429"/>
              <a:ext cx="1132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91" name="TextBox 3090"/>
            <p:cNvSpPr txBox="1"/>
            <p:nvPr/>
          </p:nvSpPr>
          <p:spPr>
            <a:xfrm>
              <a:off x="4953000" y="3296152"/>
              <a:ext cx="1014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৭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14" y="1676400"/>
            <a:ext cx="5257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333500" y="589882"/>
            <a:ext cx="6400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 মাটির নীচে না উপরে অবস্থান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0941" y="5274988"/>
            <a:ext cx="3429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,সেজন্য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8486" y="497672"/>
            <a:ext cx="698681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কান্ড মাটির নীচে অবস্থান করার জন্য এধরণের কান্ডের নাম কী বলতো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2887" y="5291603"/>
            <a:ext cx="327705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ভূনিম্নস্থ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71" y="1570264"/>
            <a:ext cx="3048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0488" y="684015"/>
            <a:ext cx="2743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টিউবার/ স্ফীত কন্দ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3937" y="5255447"/>
            <a:ext cx="563154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 আকার 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গোলাকার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ডিম্বাকার 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72000" y="2819400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3144"/>
            <a:ext cx="4610100" cy="3111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750777" y="699354"/>
            <a:ext cx="5791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কাণ্ডের আকার কেমন ?কেন এই আকার ?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602468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চোখ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602334"/>
            <a:ext cx="98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অংকুর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53426" y="3810000"/>
            <a:ext cx="656774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84" y="1552667"/>
            <a:ext cx="3719512" cy="30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28984" y="286034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শল্কপত্র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9927" y="298718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অগ্রমুকুল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5784" y="39662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6926" y="431245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2084" y="3091180"/>
            <a:ext cx="10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পর্বমধ্য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7504" y="695931"/>
            <a:ext cx="60105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কাণ্ডটি মাটির নীচে কীভাবে অবস্থান করছে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0654" y="5255447"/>
            <a:ext cx="3810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 করে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সমান্তরাল ভাবে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5271" y="419704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অস্থানিক মূল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5140" y="670959"/>
            <a:ext cx="64552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কান্ডে সাধারণ কাণ্ডের কোন কোন অংশ আছে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8100" y="660067"/>
            <a:ext cx="158930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রাইজোম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453406"/>
            <a:ext cx="5210175" cy="32214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080654" y="670959"/>
            <a:ext cx="33763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 দেখতে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8364" y="5285751"/>
            <a:ext cx="33872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খুবই ক্ষুদ্র , গোলাকার, উত্তল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1484" y="1934901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শুকনো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0720" y="2363493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রসালো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8825" y="3674684"/>
            <a:ext cx="714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0720" y="3352790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কাক্ষিক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7982" y="4074794"/>
            <a:ext cx="1735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গুচ্ছ  মুল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9115" y="2817441"/>
            <a:ext cx="1393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শীর্ষ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>
            <a:stCxn id="33" idx="1"/>
          </p:cNvCxnSpPr>
          <p:nvPr/>
        </p:nvCxnSpPr>
        <p:spPr>
          <a:xfrm flipH="1">
            <a:off x="5959927" y="3552845"/>
            <a:ext cx="1320793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35" idx="1"/>
          </p:cNvCxnSpPr>
          <p:nvPr/>
        </p:nvCxnSpPr>
        <p:spPr>
          <a:xfrm flipH="1">
            <a:off x="5410200" y="3017496"/>
            <a:ext cx="1928915" cy="535349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1"/>
          </p:cNvCxnSpPr>
          <p:nvPr/>
        </p:nvCxnSpPr>
        <p:spPr>
          <a:xfrm flipH="1">
            <a:off x="5624284" y="3874739"/>
            <a:ext cx="1814541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410200" y="4265839"/>
            <a:ext cx="187052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662384" y="2498006"/>
            <a:ext cx="1928916" cy="36234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5" idx="1"/>
          </p:cNvCxnSpPr>
          <p:nvPr/>
        </p:nvCxnSpPr>
        <p:spPr>
          <a:xfrm flipH="1">
            <a:off x="5662384" y="2134956"/>
            <a:ext cx="1659100" cy="228537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TextBox 2067"/>
          <p:cNvSpPr txBox="1"/>
          <p:nvPr/>
        </p:nvSpPr>
        <p:spPr>
          <a:xfrm>
            <a:off x="3860907" y="651991"/>
            <a:ext cx="15819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বাল্ব/কন্দ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570264"/>
            <a:ext cx="4849363" cy="33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2276929" y="669088"/>
            <a:ext cx="48332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কাণ্ডের আকৃতি ও অবস্থান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TextBox 2049"/>
          <p:cNvSpPr txBox="1"/>
          <p:nvPr/>
        </p:nvSpPr>
        <p:spPr>
          <a:xfrm>
            <a:off x="3456215" y="5285751"/>
            <a:ext cx="279218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গোলাকার, গুঁড়ির মত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3754880" y="580018"/>
            <a:ext cx="1447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গুড়িকন্দ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61697"/>
              </p:ext>
            </p:extLst>
          </p:nvPr>
        </p:nvGraphicFramePr>
        <p:xfrm>
          <a:off x="4114800" y="304009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Packager Shell Object" showAsIcon="1" r:id="rId9" imgW="914400" imgH="771480" progId="Package">
                  <p:embed/>
                </p:oleObj>
              </mc:Choice>
              <mc:Fallback>
                <p:oleObj name="Packager Shell Object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800" y="304009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701145" y="4173956"/>
            <a:ext cx="1741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এবার ভিডিওটি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8" grpId="0"/>
      <p:bldP spid="8" grpId="1"/>
      <p:bldP spid="9" grpId="0"/>
      <p:bldP spid="9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17" grpId="0" animBg="1"/>
      <p:bldP spid="17" grpId="1" animBg="1"/>
      <p:bldP spid="19" grpId="0" animBg="1"/>
      <p:bldP spid="19" grpId="1" animBg="1"/>
      <p:bldP spid="19" grpId="2" animBg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068" grpId="0" animBg="1"/>
      <p:bldP spid="2068" grpId="1" animBg="1"/>
      <p:bldP spid="2048" grpId="0" animBg="1"/>
      <p:bldP spid="2048" grpId="1" animBg="1"/>
      <p:bldP spid="2050" grpId="0" animBg="1"/>
      <p:bldP spid="2050" grpId="1" animBg="1"/>
      <p:bldP spid="2051" grpId="0" animBg="1"/>
      <p:bldP spid="2051" grpId="1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5103" y="1524000"/>
            <a:ext cx="5362575" cy="3352800"/>
            <a:chOff x="1905000" y="1500244"/>
            <a:chExt cx="5362575" cy="3352800"/>
          </a:xfrm>
        </p:grpSpPr>
        <p:pic>
          <p:nvPicPr>
            <p:cNvPr id="2051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500244"/>
              <a:ext cx="5362575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99" y="1552688"/>
              <a:ext cx="1340757" cy="12667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276600" y="497858"/>
            <a:ext cx="238487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181599"/>
            <a:ext cx="537935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কান্ডের কিছু অংশ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ওকিছু অংশ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/ মাটির উপরে অবস্থান  করছে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6095" y="559413"/>
            <a:ext cx="70695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অবস্থান  করার জন্য চিত্রের কান্ডের নাম কী ?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30738" y="5304709"/>
            <a:ext cx="368027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কাণ্ড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670</Words>
  <Application>Microsoft Office PowerPoint</Application>
  <PresentationFormat>On-screen Show (4:3)</PresentationFormat>
  <Paragraphs>140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a</cp:lastModifiedBy>
  <cp:revision>58</cp:revision>
  <dcterms:created xsi:type="dcterms:W3CDTF">2006-08-16T00:00:00Z</dcterms:created>
  <dcterms:modified xsi:type="dcterms:W3CDTF">2020-03-13T01:04:08Z</dcterms:modified>
</cp:coreProperties>
</file>