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3" r:id="rId8"/>
    <p:sldId id="266" r:id="rId9"/>
    <p:sldId id="265" r:id="rId10"/>
    <p:sldId id="272" r:id="rId11"/>
    <p:sldId id="267" r:id="rId12"/>
    <p:sldId id="268" r:id="rId13"/>
    <p:sldId id="269" r:id="rId14"/>
    <p:sldId id="270" r:id="rId15"/>
    <p:sldId id="271" r:id="rId16"/>
    <p:sldId id="273" r:id="rId17"/>
    <p:sldId id="279" r:id="rId18"/>
    <p:sldId id="280" r:id="rId19"/>
    <p:sldId id="276" r:id="rId20"/>
    <p:sldId id="277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685800" y="457200"/>
            <a:ext cx="6934200" cy="1447800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nimated-bird-image-026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97" y="1981200"/>
            <a:ext cx="5135991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165DA5C4-8683-444E-B1C4-73A00C757505}"/>
              </a:ext>
            </a:extLst>
          </p:cNvPr>
          <p:cNvGrpSpPr/>
          <p:nvPr/>
        </p:nvGrpSpPr>
        <p:grpSpPr>
          <a:xfrm>
            <a:off x="1371600" y="4191001"/>
            <a:ext cx="7315200" cy="1446550"/>
            <a:chOff x="2438400" y="4191000"/>
            <a:chExt cx="7402528" cy="1446550"/>
          </a:xfrm>
        </p:grpSpPr>
        <p:sp>
          <p:nvSpPr>
            <p:cNvPr id="4" name="TextBox 3"/>
            <p:cNvSpPr txBox="1"/>
            <p:nvPr/>
          </p:nvSpPr>
          <p:spPr>
            <a:xfrm>
              <a:off x="3352800" y="4191000"/>
              <a:ext cx="6488128" cy="1446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একমালিকানা</a:t>
              </a:r>
              <a:r>
                <a:rPr lang="en-US" sz="4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ব্যবসায়</a:t>
              </a:r>
              <a:r>
                <a:rPr lang="en-US" sz="4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কাকে</a:t>
              </a:r>
              <a:r>
                <a:rPr lang="en-US" sz="4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US" sz="4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?  </a:t>
              </a:r>
            </a:p>
          </p:txBody>
        </p:sp>
        <p:pic>
          <p:nvPicPr>
            <p:cNvPr id="8" name="Picture 2" descr="C:\Users\User\Desktop\009142-pink-jelly-icon-arrows-hand-clear-pointer-lef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38400" y="4191000"/>
              <a:ext cx="904837" cy="10001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Cloud Callout 5"/>
          <p:cNvSpPr/>
          <p:nvPr/>
        </p:nvSpPr>
        <p:spPr>
          <a:xfrm>
            <a:off x="244889" y="381000"/>
            <a:ext cx="8115300" cy="2286000"/>
          </a:xfrm>
          <a:prstGeom prst="cloudCallou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৫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05" y="704445"/>
            <a:ext cx="1590483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577575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3820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4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4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4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4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6.jpeg"/>
          <p:cNvPicPr>
            <a:picLocks noChangeAspect="1"/>
          </p:cNvPicPr>
          <p:nvPr/>
        </p:nvPicPr>
        <p:blipFill>
          <a:blip r:embed="rId2"/>
          <a:srcRect l="12549" t="12121" r="12157"/>
          <a:stretch>
            <a:fillRect/>
          </a:stretch>
        </p:blipFill>
        <p:spPr>
          <a:xfrm>
            <a:off x="4419600" y="1689479"/>
            <a:ext cx="4486701" cy="2920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28 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14500"/>
            <a:ext cx="40386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524301" y="4800600"/>
            <a:ext cx="2752299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মুদি</a:t>
            </a:r>
            <a:r>
              <a:rPr lang="en-US" sz="4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দোকান</a:t>
            </a:r>
            <a:endParaRPr lang="en-US" sz="44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9200" y="4800600"/>
            <a:ext cx="2752299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দর্জি</a:t>
            </a:r>
            <a:endParaRPr lang="en-US" sz="44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3222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40" y="1676400"/>
            <a:ext cx="428426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81000" y="381000"/>
            <a:ext cx="83820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4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4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4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4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4301" y="5029200"/>
            <a:ext cx="2752299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কামার</a:t>
            </a:r>
            <a:endParaRPr lang="en-US" sz="44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0" y="4993944"/>
            <a:ext cx="31242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সেলুন</a:t>
            </a:r>
            <a:endParaRPr lang="en-US" sz="44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9185" y="1676400"/>
            <a:ext cx="3778630" cy="312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0592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6200" y="1676400"/>
            <a:ext cx="5029200" cy="2271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447800"/>
            <a:ext cx="3276600" cy="27669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381000"/>
            <a:ext cx="83820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4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4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4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4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4419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4343400"/>
            <a:ext cx="2828499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হোটেল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1600" y="4343400"/>
            <a:ext cx="2828499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পেয়াজ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বিক্রেতা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676400"/>
            <a:ext cx="4487088" cy="30126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1600200"/>
            <a:ext cx="3581400" cy="31962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381000"/>
            <a:ext cx="83820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4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4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4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4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4953000"/>
            <a:ext cx="2828499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দোকান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4953000"/>
            <a:ext cx="2828499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লোডের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দোকান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582024"/>
            <a:ext cx="4343400" cy="3660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1600200"/>
            <a:ext cx="3896346" cy="36621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381000"/>
            <a:ext cx="83820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4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4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4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4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5410200"/>
            <a:ext cx="2828499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কামার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5486400"/>
            <a:ext cx="2828499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পিঠা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দোকান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1">
            <a:extLst>
              <a:ext uri="{FF2B5EF4-FFF2-40B4-BE49-F238E27FC236}">
                <a16:creationId xmlns="" xmlns:a16="http://schemas.microsoft.com/office/drawing/2014/main" id="{E30C3AB7-E226-4840-B86E-1CFADE42D81B}"/>
              </a:ext>
            </a:extLst>
          </p:cNvPr>
          <p:cNvSpPr/>
          <p:nvPr/>
        </p:nvSpPr>
        <p:spPr>
          <a:xfrm>
            <a:off x="200025" y="488031"/>
            <a:ext cx="8401050" cy="2112089"/>
          </a:xfrm>
          <a:prstGeom prst="cloudCallou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১০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59DEC1B-918E-40CC-9110-A58B0C1991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33400"/>
            <a:ext cx="2171700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0F6FA37-CCF8-4F03-B86E-32BA465314CE}"/>
              </a:ext>
            </a:extLst>
          </p:cNvPr>
          <p:cNvSpPr/>
          <p:nvPr/>
        </p:nvSpPr>
        <p:spPr>
          <a:xfrm>
            <a:off x="304801" y="3124201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ক্ষেত্রসমূহ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1066800" y="228600"/>
            <a:ext cx="6477000" cy="1447800"/>
          </a:xfrm>
          <a:prstGeom prst="wedgeRectCallout">
            <a:avLst>
              <a:gd name="adj1" fmla="val -22136"/>
              <a:gd name="adj2" fmla="val 712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9812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১.</a:t>
            </a:r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স্বল্প মূলধন নিয়ে এ জাতীয় ব্যবসায় গঠন করা যায়। মালিক নিজেই এ মূলধন যোগান দেন।</a:t>
            </a:r>
            <a:endParaRPr lang="en-US" sz="3600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3200400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২.</a:t>
            </a:r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একমালিকানা ব্যবসায় ক্ষুদ্র আকারের  হয়ে থাকে।</a:t>
            </a:r>
            <a:r>
              <a:rPr lang="en-US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মূলধনের স্বল্পতা ও একজন ব্যক্তি থাকে; এর মালিকানা ছোট হয়।</a:t>
            </a:r>
            <a:endParaRPr lang="en-US" sz="36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800600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৩.</a:t>
            </a:r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একমালিকানা ব্যবসায়ের সকল ঝুঁকি </a:t>
            </a:r>
            <a:r>
              <a:rPr lang="en-US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মালিককে এককভাবে বহন করতে হয়। </a:t>
            </a:r>
            <a:endParaRPr lang="en-US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2743200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৬.</a:t>
            </a:r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 জাতীয় ব্যবসায়ের গঠন বেশ সহজ। আইনগত ঝামেলা না থাকায় যে কেউ ইচ্ছা করলে ও উদ্যোগ নিলে এ ব্যবসায় শুরু করতে পারেন</a:t>
            </a:r>
            <a:endParaRPr lang="en-US" sz="36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5240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৫.</a:t>
            </a:r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স্থায়িত্ব মালিকের ইচ্ছার উপর নির্ভরশীল।</a:t>
            </a:r>
            <a:r>
              <a:rPr lang="en-US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ব্যবসায় চালু বা বন্ধ রাখা তার উপর নির্ভর করে।</a:t>
            </a:r>
            <a:endParaRPr lang="en-US" sz="36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810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৪.</a:t>
            </a:r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লাভের সকল অংশ একা মালিক ভোগ করেন আবার লোকসানও এককভাবে বহন করতে হয়।</a:t>
            </a:r>
            <a:endParaRPr lang="en-US" sz="36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46482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৭.</a:t>
            </a:r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আইনের চোখে পৃথক কোনো সত্তা নেই। মালিক ও ব্যবসায় অভিন্ন।</a:t>
            </a:r>
            <a:endParaRPr lang="en-US" sz="36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5867400"/>
            <a:ext cx="7604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৮.</a:t>
            </a:r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সকল দায়-দায়িত্ব মালিকের,ফলে তার দায় অসীম। </a:t>
            </a:r>
            <a:endParaRPr lang="en-US" sz="36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172200" cy="868362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1.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 কী?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ব্যবসায়ের ৫ টি ক্ষেত্রের নাম বল।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3.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ব্যবসায়ের ৩টি বৈশিষ্ট্য বল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305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143000" y="152400"/>
            <a:ext cx="4953000" cy="83820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80914_164358-1.jpg"/>
          <p:cNvPicPr>
            <a:picLocks noChangeAspect="1"/>
          </p:cNvPicPr>
          <p:nvPr/>
        </p:nvPicPr>
        <p:blipFill>
          <a:blip r:embed="rId2" cstate="print"/>
          <a:srcRect l="52304" b="23545"/>
          <a:stretch>
            <a:fillRect/>
          </a:stretch>
        </p:blipFill>
        <p:spPr>
          <a:xfrm>
            <a:off x="6324600" y="685800"/>
            <a:ext cx="2209800" cy="3505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209800"/>
            <a:ext cx="5562600" cy="3276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বোরহান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ভূইয়া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রূপাচরা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সফি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উল্যা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048000" y="990600"/>
            <a:ext cx="6096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0250" y="2362200"/>
            <a:ext cx="4171950" cy="12763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endParaRPr lang="bn-BD" sz="13800" b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845199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spc="-9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9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</a:t>
            </a:r>
            <a:r>
              <a:rPr lang="en-US" sz="4400" spc="-9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9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4400" spc="-9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9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400" spc="-9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spc="-9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4400" spc="-9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9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400" spc="-9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9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spc="-9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spc="-9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an 8"/>
          <p:cNvSpPr/>
          <p:nvPr/>
        </p:nvSpPr>
        <p:spPr>
          <a:xfrm>
            <a:off x="2134510" y="949420"/>
            <a:ext cx="3275689" cy="1641380"/>
          </a:xfrm>
          <a:prstGeom prst="can">
            <a:avLst>
              <a:gd name="adj" fmla="val 1647"/>
            </a:avLst>
          </a:prstGeom>
          <a:noFill/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80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80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530" name="AutoShape 2" descr="Image result for www.bangladesh home pi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Image result for www.bangladesh home pi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3" name="Picture 5" descr="C:\Users\Kauchar MNC\Desktop\borhan\download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2552700" cy="1790700"/>
          </a:xfrm>
          <a:prstGeom prst="rect">
            <a:avLst/>
          </a:prstGeom>
          <a:noFill/>
        </p:spPr>
      </p:pic>
      <p:pic>
        <p:nvPicPr>
          <p:cNvPr id="22534" name="Picture 6" descr="C:\Users\Kauchar MNC\Desktop\borhan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500" y="685800"/>
            <a:ext cx="3200400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7720567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3298557-5759-45BE-9C2A-F7B41F7C2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1828801"/>
            <a:ext cx="4953000" cy="46854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29DA9A5-FE4E-4A45-832C-6242367C6784}"/>
              </a:ext>
            </a:extLst>
          </p:cNvPr>
          <p:cNvSpPr txBox="1"/>
          <p:nvPr/>
        </p:nvSpPr>
        <p:spPr>
          <a:xfrm>
            <a:off x="762000" y="533400"/>
            <a:ext cx="746760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6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9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GB" sz="66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7506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uchar MNC\Desktop\borhan\image_388961_15737305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371600"/>
            <a:ext cx="2504558" cy="3296816"/>
          </a:xfrm>
          <a:prstGeom prst="rect">
            <a:avLst/>
          </a:prstGeom>
          <a:noFill/>
        </p:spPr>
      </p:pic>
      <p:sp>
        <p:nvSpPr>
          <p:cNvPr id="3" name="Down Arrow Callout 2"/>
          <p:cNvSpPr/>
          <p:nvPr/>
        </p:nvSpPr>
        <p:spPr>
          <a:xfrm>
            <a:off x="1524000" y="304800"/>
            <a:ext cx="3810000" cy="1295400"/>
          </a:xfrm>
          <a:prstGeom prst="downArrow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Callout 3"/>
          <p:cNvSpPr/>
          <p:nvPr/>
        </p:nvSpPr>
        <p:spPr>
          <a:xfrm>
            <a:off x="762000" y="1752600"/>
            <a:ext cx="5105400" cy="2895600"/>
          </a:xfrm>
          <a:prstGeom prst="righ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উদ্যোগ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১১-০৩-২০২০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743200" y="2209800"/>
          <a:ext cx="3581400" cy="3020840"/>
        </p:xfrm>
        <a:graphic>
          <a:graphicData uri="http://schemas.openxmlformats.org/presentationml/2006/ole">
            <p:oleObj spid="_x0000_s2050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85900" y="762001"/>
            <a:ext cx="58293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এসো,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3810000"/>
            <a:ext cx="3143250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উপরের চিত্রে কী দেখা যাচ্ছে?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05843" y="4711481"/>
            <a:ext cx="2343150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একজন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800600"/>
            <a:ext cx="3143250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ধরনের ব্যবসায় সাধারণত কতজন মালিক থাকে?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05843" y="5774788"/>
            <a:ext cx="2343150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একমালিকানা ব্যবসায়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3457" y="3794754"/>
            <a:ext cx="2343150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 বিক্রেতা</a:t>
            </a:r>
            <a:endParaRPr lang="en-US" sz="32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5867400"/>
            <a:ext cx="3886200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একজন দ্বারা পরিচালিত ব্যবসায়কে কী ধরনের ব্যবসায় বলা হয়?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228600"/>
            <a:ext cx="4833257" cy="32154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739634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524000" y="2743200"/>
            <a:ext cx="5486400" cy="182880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 ব্যবসায়</a:t>
            </a:r>
            <a:endParaRPr lang="en-US" sz="5400" dirty="0" smtClean="0"/>
          </a:p>
          <a:p>
            <a:pPr algn="ctr"/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905000" y="609600"/>
            <a:ext cx="6019800" cy="1524000"/>
          </a:xfrm>
          <a:prstGeom prst="wedgeRoundRectCallout">
            <a:avLst>
              <a:gd name="adj1" fmla="val -25039"/>
              <a:gd name="adj2" fmla="val 87423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আজকের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পাঠ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743200" y="228600"/>
            <a:ext cx="3429000" cy="1371600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304800" y="2057400"/>
            <a:ext cx="8610600" cy="335280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 কাকে বলে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একমালিকানা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ব্যবসায়ের ক্ষেত্রগুলো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চিহ্নিত করতে পারবে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একমালিকানা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ব্যবসায়ের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শিষ্ট্যগু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লো বর্ণনা করতে পারবে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4648200"/>
            <a:ext cx="37338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একমালিকানা ব্যবসায় 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5348230" y="4648200"/>
            <a:ext cx="356717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একমালিকানা ব্যবসায় 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457200"/>
            <a:ext cx="4437980" cy="3643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08" y="533400"/>
            <a:ext cx="4433471" cy="360125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533400" y="152400"/>
            <a:ext cx="7010400" cy="2057400"/>
          </a:xfrm>
          <a:prstGeom prst="wedgeEllipseCallout">
            <a:avLst>
              <a:gd name="adj1" fmla="val -20150"/>
              <a:gd name="adj2" fmla="val 81952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895600"/>
            <a:ext cx="8610600" cy="3733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ঘটিত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ব্যবসায়কে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লোকসান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দায়ভার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380</Words>
  <Application>Microsoft Office PowerPoint</Application>
  <PresentationFormat>On-screen Show (4:3)</PresentationFormat>
  <Paragraphs>63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মূল্যায়ন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Kauchar MNC</dc:creator>
  <cp:lastModifiedBy>Kauchar MNC</cp:lastModifiedBy>
  <cp:revision>28</cp:revision>
  <dcterms:created xsi:type="dcterms:W3CDTF">2006-08-16T00:00:00Z</dcterms:created>
  <dcterms:modified xsi:type="dcterms:W3CDTF">2020-03-12T16:45:54Z</dcterms:modified>
</cp:coreProperties>
</file>