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7" r:id="rId3"/>
    <p:sldId id="264" r:id="rId4"/>
    <p:sldId id="258" r:id="rId5"/>
    <p:sldId id="259" r:id="rId6"/>
    <p:sldId id="260" r:id="rId7"/>
    <p:sldId id="261" r:id="rId8"/>
    <p:sldId id="263" r:id="rId9"/>
    <p:sldId id="265" r:id="rId10"/>
    <p:sldId id="262"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4E203DE-35CB-4A2B-A811-A6BE757D262D}" type="datetimeFigureOut">
              <a:rPr lang="en-IN" smtClean="0"/>
              <a:t>14-03-2020</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A3C5106-F8FE-4B10-B365-A5F3F6DE5A9B}" type="slidenum">
              <a:rPr lang="en-IN" smtClean="0"/>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E203DE-35CB-4A2B-A811-A6BE757D262D}" type="datetimeFigureOut">
              <a:rPr lang="en-IN" smtClean="0"/>
              <a:t>14-03-2020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3C5106-F8FE-4B10-B365-A5F3F6DE5A9B}"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A3C5106-F8FE-4B10-B365-A5F3F6DE5A9B}" type="slidenum">
              <a:rPr lang="en-IN" smtClean="0"/>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E203DE-35CB-4A2B-A811-A6BE757D262D}" type="datetimeFigureOut">
              <a:rPr lang="en-IN" smtClean="0"/>
              <a:t>14-03-2020</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4E203DE-35CB-4A2B-A811-A6BE757D262D}" type="datetimeFigureOut">
              <a:rPr lang="en-IN" smtClean="0"/>
              <a:t>14-03-2020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3A3C5106-F8FE-4B10-B365-A5F3F6DE5A9B}" type="slidenum">
              <a:rPr lang="en-IN" smtClean="0"/>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34E203DE-35CB-4A2B-A811-A6BE757D262D}" type="datetimeFigureOut">
              <a:rPr lang="en-IN" smtClean="0"/>
              <a:t>14-03-2020</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A3C5106-F8FE-4B10-B365-A5F3F6DE5A9B}" type="slidenum">
              <a:rPr lang="en-IN" smtClean="0"/>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4E203DE-35CB-4A2B-A811-A6BE757D262D}" type="datetimeFigureOut">
              <a:rPr lang="en-IN" smtClean="0"/>
              <a:t>14-03-2020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3C5106-F8FE-4B10-B365-A5F3F6DE5A9B}" type="slidenum">
              <a:rPr lang="en-IN" smtClean="0"/>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4E203DE-35CB-4A2B-A811-A6BE757D262D}" type="datetimeFigureOut">
              <a:rPr lang="en-IN" smtClean="0"/>
              <a:t>14-03-2020</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A3C5106-F8FE-4B10-B365-A5F3F6DE5A9B}" type="slidenum">
              <a:rPr lang="en-IN" smtClean="0"/>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E203DE-35CB-4A2B-A811-A6BE757D262D}" type="datetimeFigureOut">
              <a:rPr lang="en-IN" smtClean="0"/>
              <a:t>14-03-2020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3A3C5106-F8FE-4B10-B365-A5F3F6DE5A9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4E203DE-35CB-4A2B-A811-A6BE757D262D}" type="datetimeFigureOut">
              <a:rPr lang="en-IN" smtClean="0"/>
              <a:t>14-03-2020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A3C5106-F8FE-4B10-B365-A5F3F6DE5A9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A3C5106-F8FE-4B10-B365-A5F3F6DE5A9B}" type="slidenum">
              <a:rPr lang="en-IN" smtClean="0"/>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4E203DE-35CB-4A2B-A811-A6BE757D262D}" type="datetimeFigureOut">
              <a:rPr lang="en-IN" smtClean="0"/>
              <a:t>14-03-2020</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A3C5106-F8FE-4B10-B365-A5F3F6DE5A9B}" type="slidenum">
              <a:rPr lang="en-IN" smtClean="0"/>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4E203DE-35CB-4A2B-A811-A6BE757D262D}" type="datetimeFigureOut">
              <a:rPr lang="en-IN" smtClean="0"/>
              <a:t>14-03-2020</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4E203DE-35CB-4A2B-A811-A6BE757D262D}" type="datetimeFigureOut">
              <a:rPr lang="en-IN" smtClean="0"/>
              <a:t>14-03-2020</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A3C5106-F8FE-4B10-B365-A5F3F6DE5A9B}" type="slidenum">
              <a:rPr lang="en-IN" smtClean="0"/>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Same Side Corner Rectangle 1"/>
          <p:cNvSpPr/>
          <p:nvPr/>
        </p:nvSpPr>
        <p:spPr>
          <a:xfrm>
            <a:off x="431638" y="260648"/>
            <a:ext cx="8229600" cy="6019800"/>
          </a:xfrm>
          <a:prstGeom prst="snip2SameRect">
            <a:avLst/>
          </a:prstGeom>
          <a:solidFill>
            <a:schemeClr val="accent4">
              <a:lumMod val="40000"/>
              <a:lumOff val="60000"/>
            </a:schemeClr>
          </a:solidFill>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002060"/>
                </a:solidFill>
                <a:latin typeface="NikoshBAN" pitchFamily="2" charset="0"/>
                <a:cs typeface="NikoshBAN" pitchFamily="2" charset="0"/>
              </a:rPr>
              <a:t> </a:t>
            </a:r>
            <a:endParaRPr lang="en-US" sz="4800" dirty="0">
              <a:solidFill>
                <a:srgbClr val="002060"/>
              </a:solidFill>
              <a:latin typeface="NikoshBAN" pitchFamily="2" charset="0"/>
              <a:cs typeface="NikoshBAN" pitchFamily="2" charset="0"/>
            </a:endParaRPr>
          </a:p>
        </p:txBody>
      </p:sp>
      <p:pic>
        <p:nvPicPr>
          <p:cNvPr id="3" name="Picture 2"/>
          <p:cNvPicPr>
            <a:picLocks noChangeAspect="1" noChangeArrowheads="1"/>
          </p:cNvPicPr>
          <p:nvPr/>
        </p:nvPicPr>
        <p:blipFill>
          <a:blip r:embed="rId2"/>
          <a:srcRect l="38685" r="42360" b="69962"/>
          <a:stretch>
            <a:fillRect/>
          </a:stretch>
        </p:blipFill>
        <p:spPr bwMode="auto">
          <a:xfrm>
            <a:off x="3429000" y="762000"/>
            <a:ext cx="1905000" cy="2039089"/>
          </a:xfrm>
          <a:prstGeom prst="ellipse">
            <a:avLst/>
          </a:prstGeom>
          <a:ln w="63500" cap="rnd">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4" name="TextBox 3"/>
          <p:cNvSpPr txBox="1"/>
          <p:nvPr/>
        </p:nvSpPr>
        <p:spPr>
          <a:xfrm>
            <a:off x="536163" y="2996952"/>
            <a:ext cx="7972001" cy="2800767"/>
          </a:xfrm>
          <a:prstGeom prst="rect">
            <a:avLst/>
          </a:prstGeom>
          <a:noFill/>
        </p:spPr>
        <p:txBody>
          <a:bodyPr wrap="square" rtlCol="0">
            <a:spAutoFit/>
          </a:bodyPr>
          <a:lstStyle/>
          <a:p>
            <a:pPr algn="ctr"/>
            <a:r>
              <a:rPr lang="en-US" sz="4400" b="1" dirty="0" err="1" smtClean="0">
                <a:solidFill>
                  <a:schemeClr val="accent4">
                    <a:lumMod val="50000"/>
                  </a:schemeClr>
                </a:solidFill>
                <a:latin typeface="NikoshBAN" pitchFamily="2" charset="0"/>
                <a:cs typeface="NikoshBAN" pitchFamily="2" charset="0"/>
              </a:rPr>
              <a:t>রুপা</a:t>
            </a:r>
            <a:r>
              <a:rPr lang="en-US" sz="4400" b="1" dirty="0" smtClean="0">
                <a:solidFill>
                  <a:schemeClr val="accent4">
                    <a:lumMod val="50000"/>
                  </a:schemeClr>
                </a:solidFill>
                <a:latin typeface="NikoshBAN" pitchFamily="2" charset="0"/>
                <a:cs typeface="NikoshBAN" pitchFamily="2" charset="0"/>
              </a:rPr>
              <a:t> </a:t>
            </a:r>
            <a:r>
              <a:rPr lang="en-US" sz="4400" b="1" dirty="0" err="1" smtClean="0">
                <a:solidFill>
                  <a:schemeClr val="accent4">
                    <a:lumMod val="50000"/>
                  </a:schemeClr>
                </a:solidFill>
                <a:latin typeface="NikoshBAN" pitchFamily="2" charset="0"/>
                <a:cs typeface="NikoshBAN" pitchFamily="2" charset="0"/>
              </a:rPr>
              <a:t>মল্লিক</a:t>
            </a:r>
            <a:r>
              <a:rPr lang="en-US" sz="4400" b="1" dirty="0" smtClean="0">
                <a:solidFill>
                  <a:schemeClr val="accent4">
                    <a:lumMod val="50000"/>
                  </a:schemeClr>
                </a:solidFill>
                <a:latin typeface="NikoshBAN" pitchFamily="2" charset="0"/>
                <a:cs typeface="NikoshBAN" pitchFamily="2" charset="0"/>
              </a:rPr>
              <a:t> </a:t>
            </a:r>
            <a:r>
              <a:rPr lang="en-US" sz="4400" b="1" dirty="0" err="1" smtClean="0">
                <a:solidFill>
                  <a:schemeClr val="accent4">
                    <a:lumMod val="50000"/>
                  </a:schemeClr>
                </a:solidFill>
                <a:latin typeface="NikoshBAN" pitchFamily="2" charset="0"/>
                <a:cs typeface="NikoshBAN" pitchFamily="2" charset="0"/>
              </a:rPr>
              <a:t>রুপু</a:t>
            </a:r>
            <a:endParaRPr lang="en-US" sz="4400" b="1" dirty="0" smtClean="0">
              <a:solidFill>
                <a:schemeClr val="accent4">
                  <a:lumMod val="50000"/>
                </a:schemeClr>
              </a:solidFill>
              <a:latin typeface="NikoshBAN" pitchFamily="2" charset="0"/>
              <a:cs typeface="NikoshBAN" pitchFamily="2" charset="0"/>
            </a:endParaRPr>
          </a:p>
          <a:p>
            <a:pPr algn="ctr"/>
            <a:r>
              <a:rPr lang="en-US" sz="4400" b="1" dirty="0" err="1" smtClean="0">
                <a:solidFill>
                  <a:schemeClr val="accent4">
                    <a:lumMod val="50000"/>
                  </a:schemeClr>
                </a:solidFill>
                <a:latin typeface="NikoshBAN" pitchFamily="2" charset="0"/>
                <a:cs typeface="NikoshBAN" pitchFamily="2" charset="0"/>
              </a:rPr>
              <a:t>সহকারি</a:t>
            </a:r>
            <a:r>
              <a:rPr lang="en-US" sz="4400" b="1" dirty="0" smtClean="0">
                <a:solidFill>
                  <a:schemeClr val="accent4">
                    <a:lumMod val="50000"/>
                  </a:schemeClr>
                </a:solidFill>
                <a:latin typeface="NikoshBAN" pitchFamily="2" charset="0"/>
                <a:cs typeface="NikoshBAN" pitchFamily="2" charset="0"/>
              </a:rPr>
              <a:t> </a:t>
            </a:r>
            <a:r>
              <a:rPr lang="en-US" sz="4400" b="1" dirty="0" err="1" smtClean="0">
                <a:solidFill>
                  <a:schemeClr val="accent4">
                    <a:lumMod val="50000"/>
                  </a:schemeClr>
                </a:solidFill>
                <a:latin typeface="NikoshBAN" pitchFamily="2" charset="0"/>
                <a:cs typeface="NikoshBAN" pitchFamily="2" charset="0"/>
              </a:rPr>
              <a:t>শিক্ষক</a:t>
            </a:r>
            <a:endParaRPr lang="en-US" sz="4400" b="1" dirty="0" smtClean="0">
              <a:solidFill>
                <a:schemeClr val="accent4">
                  <a:lumMod val="50000"/>
                </a:schemeClr>
              </a:solidFill>
              <a:latin typeface="NikoshBAN" pitchFamily="2" charset="0"/>
              <a:cs typeface="NikoshBAN" pitchFamily="2" charset="0"/>
            </a:endParaRPr>
          </a:p>
          <a:p>
            <a:pPr algn="ctr"/>
            <a:r>
              <a:rPr lang="en-US" sz="4400" b="1" dirty="0" err="1" smtClean="0">
                <a:solidFill>
                  <a:schemeClr val="accent4">
                    <a:lumMod val="50000"/>
                  </a:schemeClr>
                </a:solidFill>
                <a:latin typeface="NikoshBAN" pitchFamily="2" charset="0"/>
                <a:cs typeface="NikoshBAN" pitchFamily="2" charset="0"/>
              </a:rPr>
              <a:t>টি</a:t>
            </a:r>
            <a:r>
              <a:rPr lang="en-US" sz="4400" b="1" dirty="0" smtClean="0">
                <a:solidFill>
                  <a:schemeClr val="accent4">
                    <a:lumMod val="50000"/>
                  </a:schemeClr>
                </a:solidFill>
                <a:latin typeface="NikoshBAN" pitchFamily="2" charset="0"/>
                <a:cs typeface="NikoshBAN" pitchFamily="2" charset="0"/>
              </a:rPr>
              <a:t> </a:t>
            </a:r>
            <a:r>
              <a:rPr lang="en-US" sz="4400" b="1" dirty="0" err="1" smtClean="0">
                <a:solidFill>
                  <a:schemeClr val="accent4">
                    <a:lumMod val="50000"/>
                  </a:schemeClr>
                </a:solidFill>
                <a:latin typeface="NikoshBAN" pitchFamily="2" charset="0"/>
                <a:cs typeface="NikoshBAN" pitchFamily="2" charset="0"/>
              </a:rPr>
              <a:t>এন্ড</a:t>
            </a:r>
            <a:r>
              <a:rPr lang="en-US" sz="4400" b="1" dirty="0" smtClean="0">
                <a:solidFill>
                  <a:schemeClr val="accent4">
                    <a:lumMod val="50000"/>
                  </a:schemeClr>
                </a:solidFill>
                <a:latin typeface="NikoshBAN" pitchFamily="2" charset="0"/>
                <a:cs typeface="NikoshBAN" pitchFamily="2" charset="0"/>
              </a:rPr>
              <a:t> </a:t>
            </a:r>
            <a:r>
              <a:rPr lang="en-US" sz="4400" b="1" dirty="0" err="1" smtClean="0">
                <a:solidFill>
                  <a:schemeClr val="accent4">
                    <a:lumMod val="50000"/>
                  </a:schemeClr>
                </a:solidFill>
                <a:latin typeface="NikoshBAN" pitchFamily="2" charset="0"/>
                <a:cs typeface="NikoshBAN" pitchFamily="2" charset="0"/>
              </a:rPr>
              <a:t>টি</a:t>
            </a:r>
            <a:r>
              <a:rPr lang="en-US" sz="4400" b="1" dirty="0" smtClean="0">
                <a:solidFill>
                  <a:schemeClr val="accent4">
                    <a:lumMod val="50000"/>
                  </a:schemeClr>
                </a:solidFill>
                <a:latin typeface="NikoshBAN" pitchFamily="2" charset="0"/>
                <a:cs typeface="NikoshBAN" pitchFamily="2" charset="0"/>
              </a:rPr>
              <a:t> </a:t>
            </a:r>
            <a:r>
              <a:rPr lang="en-US" sz="4400" b="1" dirty="0" err="1" smtClean="0">
                <a:solidFill>
                  <a:schemeClr val="accent4">
                    <a:lumMod val="50000"/>
                  </a:schemeClr>
                </a:solidFill>
                <a:latin typeface="NikoshBAN" pitchFamily="2" charset="0"/>
                <a:cs typeface="NikoshBAN" pitchFamily="2" charset="0"/>
              </a:rPr>
              <a:t>গেইট</a:t>
            </a:r>
            <a:r>
              <a:rPr lang="en-US" sz="4400" b="1" dirty="0" smtClean="0">
                <a:solidFill>
                  <a:schemeClr val="accent4">
                    <a:lumMod val="50000"/>
                  </a:schemeClr>
                </a:solidFill>
                <a:latin typeface="NikoshBAN" pitchFamily="2" charset="0"/>
                <a:cs typeface="NikoshBAN" pitchFamily="2" charset="0"/>
              </a:rPr>
              <a:t> </a:t>
            </a:r>
            <a:r>
              <a:rPr lang="en-US" sz="4400" b="1" dirty="0" err="1" smtClean="0">
                <a:solidFill>
                  <a:schemeClr val="accent4">
                    <a:lumMod val="50000"/>
                  </a:schemeClr>
                </a:solidFill>
                <a:latin typeface="NikoshBAN" pitchFamily="2" charset="0"/>
                <a:cs typeface="NikoshBAN" pitchFamily="2" charset="0"/>
              </a:rPr>
              <a:t>সরকারি</a:t>
            </a:r>
            <a:r>
              <a:rPr lang="en-US" sz="4400" b="1" dirty="0" smtClean="0">
                <a:solidFill>
                  <a:schemeClr val="accent4">
                    <a:lumMod val="50000"/>
                  </a:schemeClr>
                </a:solidFill>
                <a:latin typeface="NikoshBAN" pitchFamily="2" charset="0"/>
                <a:cs typeface="NikoshBAN" pitchFamily="2" charset="0"/>
              </a:rPr>
              <a:t> </a:t>
            </a:r>
            <a:r>
              <a:rPr lang="en-US" sz="4400" b="1" dirty="0" err="1" smtClean="0">
                <a:solidFill>
                  <a:schemeClr val="accent4">
                    <a:lumMod val="50000"/>
                  </a:schemeClr>
                </a:solidFill>
                <a:latin typeface="NikoshBAN" pitchFamily="2" charset="0"/>
                <a:cs typeface="NikoshBAN" pitchFamily="2" charset="0"/>
              </a:rPr>
              <a:t>প্রাথমিক</a:t>
            </a:r>
            <a:r>
              <a:rPr lang="en-US" sz="4400" b="1" dirty="0" smtClean="0">
                <a:solidFill>
                  <a:schemeClr val="accent4">
                    <a:lumMod val="50000"/>
                  </a:schemeClr>
                </a:solidFill>
                <a:latin typeface="NikoshBAN" pitchFamily="2" charset="0"/>
                <a:cs typeface="NikoshBAN" pitchFamily="2" charset="0"/>
              </a:rPr>
              <a:t> </a:t>
            </a:r>
            <a:r>
              <a:rPr lang="en-US" sz="4400" b="1" dirty="0" err="1" smtClean="0">
                <a:solidFill>
                  <a:schemeClr val="accent4">
                    <a:lumMod val="50000"/>
                  </a:schemeClr>
                </a:solidFill>
                <a:latin typeface="NikoshBAN" pitchFamily="2" charset="0"/>
                <a:cs typeface="NikoshBAN" pitchFamily="2" charset="0"/>
              </a:rPr>
              <a:t>বিদ্যালয়</a:t>
            </a:r>
            <a:endParaRPr lang="en-US" sz="4400" b="1" dirty="0" smtClean="0">
              <a:solidFill>
                <a:schemeClr val="accent4">
                  <a:lumMod val="50000"/>
                </a:schemeClr>
              </a:solidFill>
              <a:latin typeface="NikoshBAN" pitchFamily="2" charset="0"/>
              <a:cs typeface="NikoshBAN" pitchFamily="2" charset="0"/>
            </a:endParaRPr>
          </a:p>
          <a:p>
            <a:pPr algn="ctr"/>
            <a:r>
              <a:rPr lang="en-US" sz="4400" b="1" dirty="0" err="1" smtClean="0">
                <a:solidFill>
                  <a:schemeClr val="accent4">
                    <a:lumMod val="50000"/>
                  </a:schemeClr>
                </a:solidFill>
                <a:latin typeface="NikoshBAN" pitchFamily="2" charset="0"/>
                <a:cs typeface="NikoshBAN" pitchFamily="2" charset="0"/>
              </a:rPr>
              <a:t>খাগড়াছড়ি</a:t>
            </a:r>
            <a:r>
              <a:rPr lang="en-US" sz="4400" b="1" dirty="0" smtClean="0">
                <a:solidFill>
                  <a:schemeClr val="accent4">
                    <a:lumMod val="50000"/>
                  </a:schemeClr>
                </a:solidFill>
                <a:latin typeface="NikoshBAN" pitchFamily="2" charset="0"/>
                <a:cs typeface="NikoshBAN" pitchFamily="2" charset="0"/>
              </a:rPr>
              <a:t>।</a:t>
            </a:r>
            <a:endParaRPr lang="en-US" sz="4400" b="1" dirty="0">
              <a:solidFill>
                <a:schemeClr val="accent4">
                  <a:lumMod val="50000"/>
                </a:schemeClr>
              </a:solidFill>
              <a:latin typeface="NikoshBAN" pitchFamily="2" charset="0"/>
              <a:cs typeface="NikoshBAN" pitchFamily="2" charset="0"/>
            </a:endParaRPr>
          </a:p>
        </p:txBody>
      </p:sp>
    </p:spTree>
    <p:extLst>
      <p:ext uri="{BB962C8B-B14F-4D97-AF65-F5344CB8AC3E}">
        <p14:creationId xmlns:p14="http://schemas.microsoft.com/office/powerpoint/2010/main" val="30967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amond(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amond(in)">
                                      <p:cBhvr>
                                        <p:cTn id="17" dur="2000"/>
                                        <p:tgtEl>
                                          <p:spTgt spid="4">
                                            <p:txEl>
                                              <p:pRg st="1" end="1"/>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diamond(in)">
                                      <p:cBhvr>
                                        <p:cTn id="20" dur="2000"/>
                                        <p:tgtEl>
                                          <p:spTgt spid="4">
                                            <p:txEl>
                                              <p:pRg st="2" end="2"/>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diamond(in)">
                                      <p:cBhvr>
                                        <p:cTn id="23"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97152"/>
            <a:ext cx="7704856" cy="1200329"/>
          </a:xfrm>
          <a:prstGeom prst="rect">
            <a:avLst/>
          </a:prstGeom>
        </p:spPr>
        <p:txBody>
          <a:bodyPr wrap="square">
            <a:spAutoFit/>
          </a:bodyPr>
          <a:lstStyle/>
          <a:p>
            <a:r>
              <a:rPr lang="as-IN" sz="2400" dirty="0"/>
              <a:t>১৯৭১ সালের ২৬ মার্চের প্রথম প্রহরে স্বাধীনতার ঘোষণা দেওয়ার পরপরই পাকিস্তান সরকার তাঁকে গ্রেপ্তার করে। এ দফায় তিনি কারাগারে ছিলেন ২৮৮ দিন।</a:t>
            </a:r>
            <a:endParaRPr lang="en-IN"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154" y="476672"/>
            <a:ext cx="7776864"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5041813"/>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548680"/>
            <a:ext cx="6408712"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83568" y="4309160"/>
            <a:ext cx="7704856" cy="1477328"/>
          </a:xfrm>
          <a:prstGeom prst="rect">
            <a:avLst/>
          </a:prstGeom>
          <a:noFill/>
        </p:spPr>
        <p:txBody>
          <a:bodyPr wrap="square" rtlCol="0">
            <a:spAutoFit/>
          </a:bodyPr>
          <a:lstStyle/>
          <a:p>
            <a:r>
              <a:rPr lang="en-US" b="1" dirty="0" err="1" smtClean="0">
                <a:solidFill>
                  <a:schemeClr val="tx1">
                    <a:lumMod val="95000"/>
                    <a:lumOff val="5000"/>
                  </a:schemeClr>
                </a:solidFill>
              </a:rPr>
              <a:t>পৃথিবীর</a:t>
            </a:r>
            <a:r>
              <a:rPr lang="en-US" b="1" dirty="0" smtClean="0">
                <a:solidFill>
                  <a:schemeClr val="tx1">
                    <a:lumMod val="95000"/>
                    <a:lumOff val="5000"/>
                  </a:schemeClr>
                </a:solidFill>
              </a:rPr>
              <a:t> </a:t>
            </a:r>
            <a:r>
              <a:rPr lang="en-US" b="1" dirty="0" err="1" smtClean="0">
                <a:solidFill>
                  <a:schemeClr val="tx1">
                    <a:lumMod val="95000"/>
                    <a:lumOff val="5000"/>
                  </a:schemeClr>
                </a:solidFill>
              </a:rPr>
              <a:t>ইতিহাসে</a:t>
            </a:r>
            <a:r>
              <a:rPr lang="en-US" b="1" dirty="0" smtClean="0">
                <a:solidFill>
                  <a:schemeClr val="tx1">
                    <a:lumMod val="95000"/>
                    <a:lumOff val="5000"/>
                  </a:schemeClr>
                </a:solidFill>
              </a:rPr>
              <a:t> </a:t>
            </a:r>
            <a:r>
              <a:rPr lang="en-US" b="1" dirty="0" err="1" smtClean="0">
                <a:solidFill>
                  <a:schemeClr val="tx1">
                    <a:lumMod val="95000"/>
                    <a:lumOff val="5000"/>
                  </a:schemeClr>
                </a:solidFill>
              </a:rPr>
              <a:t>আর</a:t>
            </a:r>
            <a:r>
              <a:rPr lang="en-US" b="1" dirty="0" smtClean="0">
                <a:solidFill>
                  <a:schemeClr val="tx1">
                    <a:lumMod val="95000"/>
                    <a:lumOff val="5000"/>
                  </a:schemeClr>
                </a:solidFill>
              </a:rPr>
              <a:t> </a:t>
            </a:r>
            <a:r>
              <a:rPr lang="en-US" b="1" dirty="0" err="1" smtClean="0">
                <a:solidFill>
                  <a:schemeClr val="tx1">
                    <a:lumMod val="95000"/>
                    <a:lumOff val="5000"/>
                  </a:schemeClr>
                </a:solidFill>
              </a:rPr>
              <a:t>কোন</a:t>
            </a:r>
            <a:r>
              <a:rPr lang="en-US" b="1" dirty="0" smtClean="0">
                <a:solidFill>
                  <a:schemeClr val="tx1">
                    <a:lumMod val="95000"/>
                    <a:lumOff val="5000"/>
                  </a:schemeClr>
                </a:solidFill>
              </a:rPr>
              <a:t> </a:t>
            </a:r>
            <a:r>
              <a:rPr lang="en-US" b="1" dirty="0" err="1" smtClean="0">
                <a:solidFill>
                  <a:schemeClr val="tx1">
                    <a:lumMod val="95000"/>
                    <a:lumOff val="5000"/>
                  </a:schemeClr>
                </a:solidFill>
              </a:rPr>
              <a:t>নেতা</a:t>
            </a:r>
            <a:r>
              <a:rPr lang="en-US" b="1" dirty="0" smtClean="0">
                <a:solidFill>
                  <a:schemeClr val="tx1">
                    <a:lumMod val="95000"/>
                    <a:lumOff val="5000"/>
                  </a:schemeClr>
                </a:solidFill>
              </a:rPr>
              <a:t> </a:t>
            </a:r>
            <a:r>
              <a:rPr lang="en-US" b="1" dirty="0" err="1" smtClean="0">
                <a:solidFill>
                  <a:schemeClr val="tx1">
                    <a:lumMod val="95000"/>
                    <a:lumOff val="5000"/>
                  </a:schemeClr>
                </a:solidFill>
              </a:rPr>
              <a:t>নিজের</a:t>
            </a:r>
            <a:r>
              <a:rPr lang="en-US" b="1" dirty="0" smtClean="0">
                <a:solidFill>
                  <a:schemeClr val="tx1">
                    <a:lumMod val="95000"/>
                    <a:lumOff val="5000"/>
                  </a:schemeClr>
                </a:solidFill>
              </a:rPr>
              <a:t> </a:t>
            </a:r>
            <a:r>
              <a:rPr lang="en-US" b="1" dirty="0" err="1" smtClean="0">
                <a:solidFill>
                  <a:schemeClr val="tx1">
                    <a:lumMod val="95000"/>
                    <a:lumOff val="5000"/>
                  </a:schemeClr>
                </a:solidFill>
              </a:rPr>
              <a:t>দেশ</a:t>
            </a:r>
            <a:r>
              <a:rPr lang="en-US" b="1" dirty="0" smtClean="0">
                <a:solidFill>
                  <a:schemeClr val="tx1">
                    <a:lumMod val="95000"/>
                    <a:lumOff val="5000"/>
                  </a:schemeClr>
                </a:solidFill>
              </a:rPr>
              <a:t> ও </a:t>
            </a:r>
            <a:r>
              <a:rPr lang="en-US" b="1" dirty="0" err="1" smtClean="0">
                <a:solidFill>
                  <a:schemeClr val="tx1">
                    <a:lumMod val="95000"/>
                    <a:lumOff val="5000"/>
                  </a:schemeClr>
                </a:solidFill>
              </a:rPr>
              <a:t>জাতির</a:t>
            </a:r>
            <a:r>
              <a:rPr lang="en-US" b="1" dirty="0" smtClean="0">
                <a:solidFill>
                  <a:schemeClr val="tx1">
                    <a:lumMod val="95000"/>
                    <a:lumOff val="5000"/>
                  </a:schemeClr>
                </a:solidFill>
              </a:rPr>
              <a:t> </a:t>
            </a:r>
            <a:r>
              <a:rPr lang="en-US" b="1" dirty="0" err="1" smtClean="0">
                <a:solidFill>
                  <a:schemeClr val="tx1">
                    <a:lumMod val="95000"/>
                    <a:lumOff val="5000"/>
                  </a:schemeClr>
                </a:solidFill>
              </a:rPr>
              <a:t>জন্য</a:t>
            </a:r>
            <a:r>
              <a:rPr lang="en-US" b="1" dirty="0" smtClean="0">
                <a:solidFill>
                  <a:schemeClr val="tx1">
                    <a:lumMod val="95000"/>
                    <a:lumOff val="5000"/>
                  </a:schemeClr>
                </a:solidFill>
              </a:rPr>
              <a:t> </a:t>
            </a:r>
            <a:r>
              <a:rPr lang="en-US" b="1" dirty="0" err="1" smtClean="0">
                <a:solidFill>
                  <a:schemeClr val="tx1">
                    <a:lumMod val="95000"/>
                    <a:lumOff val="5000"/>
                  </a:schemeClr>
                </a:solidFill>
              </a:rPr>
              <a:t>এভাবে</a:t>
            </a:r>
            <a:r>
              <a:rPr lang="en-US" b="1" dirty="0" smtClean="0">
                <a:solidFill>
                  <a:schemeClr val="tx1">
                    <a:lumMod val="95000"/>
                    <a:lumOff val="5000"/>
                  </a:schemeClr>
                </a:solidFill>
              </a:rPr>
              <a:t> </a:t>
            </a:r>
            <a:r>
              <a:rPr lang="en-US" b="1" dirty="0" err="1" smtClean="0">
                <a:solidFill>
                  <a:schemeClr val="tx1">
                    <a:lumMod val="95000"/>
                    <a:lumOff val="5000"/>
                  </a:schemeClr>
                </a:solidFill>
              </a:rPr>
              <a:t>কারা</a:t>
            </a:r>
            <a:r>
              <a:rPr lang="en-US" b="1" dirty="0" smtClean="0">
                <a:solidFill>
                  <a:schemeClr val="tx1">
                    <a:lumMod val="95000"/>
                    <a:lumOff val="5000"/>
                  </a:schemeClr>
                </a:solidFill>
              </a:rPr>
              <a:t> </a:t>
            </a:r>
            <a:r>
              <a:rPr lang="en-US" b="1" dirty="0" err="1" smtClean="0">
                <a:solidFill>
                  <a:schemeClr val="tx1">
                    <a:lumMod val="95000"/>
                    <a:lumOff val="5000"/>
                  </a:schemeClr>
                </a:solidFill>
              </a:rPr>
              <a:t>ভোগ</a:t>
            </a:r>
            <a:r>
              <a:rPr lang="en-US" b="1" dirty="0" smtClean="0">
                <a:solidFill>
                  <a:schemeClr val="tx1">
                    <a:lumMod val="95000"/>
                    <a:lumOff val="5000"/>
                  </a:schemeClr>
                </a:solidFill>
              </a:rPr>
              <a:t> </a:t>
            </a:r>
            <a:r>
              <a:rPr lang="en-US" b="1" dirty="0" err="1" smtClean="0">
                <a:solidFill>
                  <a:schemeClr val="tx1">
                    <a:lumMod val="95000"/>
                    <a:lumOff val="5000"/>
                  </a:schemeClr>
                </a:solidFill>
              </a:rPr>
              <a:t>করেন</a:t>
            </a:r>
            <a:r>
              <a:rPr lang="en-US" b="1" dirty="0" smtClean="0">
                <a:solidFill>
                  <a:schemeClr val="tx1">
                    <a:lumMod val="95000"/>
                    <a:lumOff val="5000"/>
                  </a:schemeClr>
                </a:solidFill>
              </a:rPr>
              <a:t> </a:t>
            </a:r>
            <a:r>
              <a:rPr lang="en-US" b="1" dirty="0" err="1" smtClean="0">
                <a:solidFill>
                  <a:schemeClr val="tx1">
                    <a:lumMod val="95000"/>
                    <a:lumOff val="5000"/>
                  </a:schemeClr>
                </a:solidFill>
              </a:rPr>
              <a:t>নি</a:t>
            </a:r>
            <a:r>
              <a:rPr lang="en-US" b="1" dirty="0" smtClean="0">
                <a:solidFill>
                  <a:schemeClr val="tx1">
                    <a:lumMod val="95000"/>
                    <a:lumOff val="5000"/>
                  </a:schemeClr>
                </a:solidFill>
              </a:rPr>
              <a:t>। </a:t>
            </a:r>
            <a:r>
              <a:rPr lang="en-US" b="1" dirty="0" err="1" smtClean="0">
                <a:solidFill>
                  <a:schemeClr val="tx1">
                    <a:lumMod val="95000"/>
                    <a:lumOff val="5000"/>
                  </a:schemeClr>
                </a:solidFill>
              </a:rPr>
              <a:t>তাই</a:t>
            </a:r>
            <a:r>
              <a:rPr lang="en-US" b="1" dirty="0" smtClean="0">
                <a:solidFill>
                  <a:schemeClr val="tx1">
                    <a:lumMod val="95000"/>
                    <a:lumOff val="5000"/>
                  </a:schemeClr>
                </a:solidFill>
              </a:rPr>
              <a:t> </a:t>
            </a:r>
            <a:r>
              <a:rPr lang="en-US" b="1" dirty="0" err="1" smtClean="0">
                <a:solidFill>
                  <a:schemeClr val="tx1">
                    <a:lumMod val="95000"/>
                    <a:lumOff val="5000"/>
                  </a:schemeClr>
                </a:solidFill>
              </a:rPr>
              <a:t>তো</a:t>
            </a:r>
            <a:r>
              <a:rPr lang="en-US" b="1" dirty="0" smtClean="0">
                <a:solidFill>
                  <a:schemeClr val="tx1">
                    <a:lumMod val="95000"/>
                    <a:lumOff val="5000"/>
                  </a:schemeClr>
                </a:solidFill>
              </a:rPr>
              <a:t> </a:t>
            </a:r>
            <a:r>
              <a:rPr lang="en-US" b="1" dirty="0" err="1" smtClean="0">
                <a:solidFill>
                  <a:schemeClr val="tx1">
                    <a:lumMod val="95000"/>
                    <a:lumOff val="5000"/>
                  </a:schemeClr>
                </a:solidFill>
              </a:rPr>
              <a:t>তিনি</a:t>
            </a:r>
            <a:r>
              <a:rPr lang="en-US" b="1" dirty="0" smtClean="0">
                <a:solidFill>
                  <a:schemeClr val="tx1">
                    <a:lumMod val="95000"/>
                    <a:lumOff val="5000"/>
                  </a:schemeClr>
                </a:solidFill>
              </a:rPr>
              <a:t> </a:t>
            </a:r>
            <a:r>
              <a:rPr lang="en-US" b="1" dirty="0" err="1" smtClean="0">
                <a:solidFill>
                  <a:schemeClr val="tx1">
                    <a:lumMod val="95000"/>
                    <a:lumOff val="5000"/>
                  </a:schemeClr>
                </a:solidFill>
              </a:rPr>
              <a:t>বিশ্বনেতা</a:t>
            </a:r>
            <a:r>
              <a:rPr lang="en-US" b="1" dirty="0" smtClean="0">
                <a:solidFill>
                  <a:schemeClr val="tx1">
                    <a:lumMod val="95000"/>
                    <a:lumOff val="5000"/>
                  </a:schemeClr>
                </a:solidFill>
              </a:rPr>
              <a:t>।</a:t>
            </a:r>
            <a:r>
              <a:rPr lang="as-IN" b="1" dirty="0" smtClean="0">
                <a:solidFill>
                  <a:schemeClr val="tx1">
                    <a:lumMod val="95000"/>
                    <a:lumOff val="5000"/>
                  </a:schemeClr>
                </a:solidFill>
              </a:rPr>
              <a:t>‘মুজিববর্ষ’ পালনের মধ্য দিয়ে বঙ্গবন্ধুর জীবনী পরিপূর্ণভাবে তুলে ধরার মাধ্যমে তার মাহাত্ম বি</a:t>
            </a:r>
            <a:r>
              <a:rPr lang="en-US" b="1" dirty="0" err="1" smtClean="0">
                <a:solidFill>
                  <a:schemeClr val="tx1">
                    <a:lumMod val="95000"/>
                    <a:lumOff val="5000"/>
                  </a:schemeClr>
                </a:solidFill>
              </a:rPr>
              <a:t>শ্ব</a:t>
            </a:r>
            <a:r>
              <a:rPr lang="as-IN" b="1" dirty="0" smtClean="0">
                <a:solidFill>
                  <a:schemeClr val="tx1">
                    <a:lumMod val="95000"/>
                    <a:lumOff val="5000"/>
                  </a:schemeClr>
                </a:solidFill>
              </a:rPr>
              <a:t>ময় ছড়িয়ে</a:t>
            </a:r>
            <a:r>
              <a:rPr lang="en-US" b="1" dirty="0" smtClean="0">
                <a:solidFill>
                  <a:schemeClr val="tx1">
                    <a:lumMod val="95000"/>
                    <a:lumOff val="5000"/>
                  </a:schemeClr>
                </a:solidFill>
              </a:rPr>
              <a:t> </a:t>
            </a:r>
            <a:r>
              <a:rPr lang="en-US" b="1" dirty="0" err="1" smtClean="0">
                <a:solidFill>
                  <a:schemeClr val="tx1">
                    <a:lumMod val="95000"/>
                    <a:lumOff val="5000"/>
                  </a:schemeClr>
                </a:solidFill>
              </a:rPr>
              <a:t>যাবে</a:t>
            </a:r>
            <a:r>
              <a:rPr lang="en-US" b="1" dirty="0" smtClean="0">
                <a:solidFill>
                  <a:schemeClr val="tx1">
                    <a:lumMod val="95000"/>
                    <a:lumOff val="5000"/>
                  </a:schemeClr>
                </a:solidFill>
              </a:rPr>
              <a:t> </a:t>
            </a:r>
            <a:r>
              <a:rPr lang="en-US" b="1" dirty="0" err="1" smtClean="0">
                <a:solidFill>
                  <a:schemeClr val="tx1">
                    <a:lumMod val="95000"/>
                    <a:lumOff val="5000"/>
                  </a:schemeClr>
                </a:solidFill>
              </a:rPr>
              <a:t>এটাই</a:t>
            </a:r>
            <a:r>
              <a:rPr lang="en-US" b="1" dirty="0" smtClean="0">
                <a:solidFill>
                  <a:schemeClr val="tx1">
                    <a:lumMod val="95000"/>
                    <a:lumOff val="5000"/>
                  </a:schemeClr>
                </a:solidFill>
              </a:rPr>
              <a:t> </a:t>
            </a:r>
            <a:r>
              <a:rPr lang="en-US" b="1" dirty="0" err="1" smtClean="0">
                <a:solidFill>
                  <a:schemeClr val="tx1">
                    <a:lumMod val="95000"/>
                    <a:lumOff val="5000"/>
                  </a:schemeClr>
                </a:solidFill>
              </a:rPr>
              <a:t>প্রত্যাশা</a:t>
            </a:r>
            <a:r>
              <a:rPr lang="en-US" b="1" dirty="0" smtClean="0">
                <a:solidFill>
                  <a:schemeClr val="tx1">
                    <a:lumMod val="95000"/>
                    <a:lumOff val="5000"/>
                  </a:schemeClr>
                </a:solidFill>
              </a:rPr>
              <a:t>।</a:t>
            </a:r>
            <a:r>
              <a:rPr lang="as-IN" b="1" dirty="0" smtClean="0">
                <a:solidFill>
                  <a:schemeClr val="tx1">
                    <a:lumMod val="95000"/>
                    <a:lumOff val="5000"/>
                  </a:schemeClr>
                </a:solidFill>
              </a:rPr>
              <a:t>এতে আগামী শতবর্ষ ধরে বঙ্গবন্ধুর প্রাসঙ্গিকতা উজ্জ্বলভাবে প্রতিষ্ঠিত হবে।</a:t>
            </a:r>
            <a:endParaRPr lang="en-IN" b="1" dirty="0">
              <a:solidFill>
                <a:schemeClr val="tx1">
                  <a:lumMod val="95000"/>
                  <a:lumOff val="5000"/>
                </a:schemeClr>
              </a:solidFill>
            </a:endParaRPr>
          </a:p>
        </p:txBody>
      </p:sp>
    </p:spTree>
    <p:extLst>
      <p:ext uri="{BB962C8B-B14F-4D97-AF65-F5344CB8AC3E}">
        <p14:creationId xmlns:p14="http://schemas.microsoft.com/office/powerpoint/2010/main" val="1214454202"/>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17171" y="160338"/>
            <a:ext cx="4608512" cy="584775"/>
          </a:xfrm>
          <a:prstGeom prst="rect">
            <a:avLst/>
          </a:prstGeom>
          <a:noFill/>
        </p:spPr>
        <p:txBody>
          <a:bodyPr wrap="square" rtlCol="0">
            <a:spAutoFit/>
          </a:bodyPr>
          <a:lstStyle/>
          <a:p>
            <a:pPr algn="ctr"/>
            <a:r>
              <a:rPr lang="en-US" sz="3200" b="1" dirty="0" err="1" smtClean="0"/>
              <a:t>বঙ্গবন্ধুর</a:t>
            </a:r>
            <a:r>
              <a:rPr lang="en-US" sz="3200" b="1" dirty="0" smtClean="0"/>
              <a:t> </a:t>
            </a:r>
            <a:r>
              <a:rPr lang="en-US" sz="3200" b="1" dirty="0" err="1" smtClean="0"/>
              <a:t>কারাজীবন</a:t>
            </a:r>
            <a:endParaRPr lang="en-IN" sz="3200" b="1" dirty="0"/>
          </a:p>
        </p:txBody>
      </p:sp>
      <p:sp>
        <p:nvSpPr>
          <p:cNvPr id="4" name="Rectangle 3"/>
          <p:cNvSpPr/>
          <p:nvPr/>
        </p:nvSpPr>
        <p:spPr>
          <a:xfrm>
            <a:off x="307974" y="4083909"/>
            <a:ext cx="8584505" cy="1938992"/>
          </a:xfrm>
          <a:prstGeom prst="rect">
            <a:avLst/>
          </a:prstGeom>
        </p:spPr>
        <p:txBody>
          <a:bodyPr wrap="square">
            <a:spAutoFit/>
          </a:bodyPr>
          <a:lstStyle/>
          <a:p>
            <a:r>
              <a:rPr lang="as-IN" sz="2400" dirty="0"/>
              <a:t>জাতির জনক বঙ্গবন্ধু শেখ মুজিবুর রহমান তাঁর রাজনৈতিক জীবনে ৪ হাজার ৬৮২ দিন কারাভোগ করেছেন। এর মধ্যে স্কুলের ছাত্র অবস্থায় ব্রিটিশ আমলে সাত দিন কারা ভোগ করেন। বাকি ৪ হাজার ৬৭৫ দিন তিনি কারাভোগ করেন পাকিস্তান সরকারের আমলে</a:t>
            </a:r>
            <a:r>
              <a:rPr lang="as-IN" sz="2400" dirty="0" smtClean="0"/>
              <a:t>। </a:t>
            </a:r>
            <a:r>
              <a:rPr lang="as-IN" sz="2400" dirty="0"/>
              <a:t>বঙ্গবন্ধু তাঁর জীবনের ১৪টি বছর কারাগারে ছিলেন। </a:t>
            </a:r>
            <a:endParaRPr lang="en-IN" sz="2400" dirty="0"/>
          </a:p>
        </p:txBody>
      </p:sp>
      <p:sp>
        <p:nvSpPr>
          <p:cNvPr id="5" name="AutoShape 2" descr="Image result for বঙ্গবন্ধুর জীবনে কারাজীবন"/>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3119" y="908720"/>
            <a:ext cx="6192688"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98092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278" r="7897" b="8729"/>
          <a:stretch/>
        </p:blipFill>
        <p:spPr bwMode="auto">
          <a:xfrm>
            <a:off x="1704754" y="188640"/>
            <a:ext cx="5751871"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0286407"/>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80728"/>
            <a:ext cx="6696744" cy="523220"/>
          </a:xfrm>
          <a:prstGeom prst="rect">
            <a:avLst/>
          </a:prstGeom>
          <a:noFill/>
        </p:spPr>
        <p:txBody>
          <a:bodyPr wrap="square" rtlCol="0">
            <a:spAutoFit/>
          </a:bodyPr>
          <a:lstStyle/>
          <a:p>
            <a:pPr algn="ctr"/>
            <a:r>
              <a:rPr lang="en-US" sz="2800" b="1" dirty="0" err="1" smtClean="0"/>
              <a:t>বঙ্গবন্ধুর</a:t>
            </a:r>
            <a:r>
              <a:rPr lang="en-US" sz="2800" b="1" dirty="0" smtClean="0"/>
              <a:t> </a:t>
            </a:r>
            <a:r>
              <a:rPr lang="en-US" sz="2800" b="1" dirty="0" err="1" smtClean="0"/>
              <a:t>প্রথম</a:t>
            </a:r>
            <a:r>
              <a:rPr lang="en-US" sz="2800" b="1" dirty="0" smtClean="0"/>
              <a:t> </a:t>
            </a:r>
            <a:r>
              <a:rPr lang="en-US" sz="2800" b="1" dirty="0" err="1" smtClean="0"/>
              <a:t>কারাজীবন</a:t>
            </a:r>
            <a:endParaRPr lang="en-IN" sz="2800" b="1" dirty="0"/>
          </a:p>
        </p:txBody>
      </p:sp>
      <p:sp>
        <p:nvSpPr>
          <p:cNvPr id="3" name="Rectangle 2"/>
          <p:cNvSpPr/>
          <p:nvPr/>
        </p:nvSpPr>
        <p:spPr>
          <a:xfrm>
            <a:off x="755576" y="3068960"/>
            <a:ext cx="7128792" cy="2308324"/>
          </a:xfrm>
          <a:prstGeom prst="rect">
            <a:avLst/>
          </a:prstGeom>
        </p:spPr>
        <p:txBody>
          <a:bodyPr wrap="square">
            <a:spAutoFit/>
          </a:bodyPr>
          <a:lstStyle/>
          <a:p>
            <a:r>
              <a:rPr lang="en-US" sz="2400" b="1" dirty="0" err="1" smtClean="0"/>
              <a:t>বঙ্গবন্ধু</a:t>
            </a:r>
            <a:r>
              <a:rPr lang="as-IN" sz="2400" dirty="0" smtClean="0"/>
              <a:t> </a:t>
            </a:r>
            <a:r>
              <a:rPr lang="as-IN" sz="2400" dirty="0"/>
              <a:t>১৯৩৮ সালে প্রথম কারাগারে যান</a:t>
            </a:r>
            <a:r>
              <a:rPr lang="as-IN" sz="2400" dirty="0" smtClean="0"/>
              <a:t>।</a:t>
            </a:r>
            <a:r>
              <a:rPr lang="as-IN" sz="2400" dirty="0"/>
              <a:t>১৫০০ টাকা জরিমানা পরিশোধ করে মুক্তি লাভ </a:t>
            </a:r>
            <a:r>
              <a:rPr lang="as-IN" sz="2400" dirty="0" smtClean="0"/>
              <a:t>করেন</a:t>
            </a:r>
            <a:r>
              <a:rPr lang="en-US" sz="2400" dirty="0" smtClean="0"/>
              <a:t>।</a:t>
            </a:r>
            <a:r>
              <a:rPr lang="as-IN" sz="2400" dirty="0" smtClean="0"/>
              <a:t> </a:t>
            </a:r>
            <a:r>
              <a:rPr lang="as-IN" sz="2400" dirty="0"/>
              <a:t>এরপর ১৯৪৮ সালের ১১ মার্চ থেকে ১৫ মার্চ পর্যন্ত তিনি পাঁচ দিন কারাগারে ছিলেন। একই বছর ১১ সেপ্টেম্বর আটক হয়ে মুক্তি পান ১৯৪৯ সালের ২১ জানুয়ারি। এ দফায় তিনি ১৩২ দিন কারাভোগ করেন।</a:t>
            </a:r>
            <a:endParaRPr lang="en-IN" sz="2400" dirty="0"/>
          </a:p>
        </p:txBody>
      </p:sp>
    </p:spTree>
    <p:extLst>
      <p:ext uri="{BB962C8B-B14F-4D97-AF65-F5344CB8AC3E}">
        <p14:creationId xmlns:p14="http://schemas.microsoft.com/office/powerpoint/2010/main" val="1753260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974" y="4213830"/>
            <a:ext cx="8584505" cy="1938992"/>
          </a:xfrm>
          <a:prstGeom prst="rect">
            <a:avLst/>
          </a:prstGeom>
        </p:spPr>
        <p:txBody>
          <a:bodyPr wrap="square">
            <a:spAutoFit/>
          </a:bodyPr>
          <a:lstStyle/>
          <a:p>
            <a:r>
              <a:rPr lang="as-IN" sz="2400" dirty="0"/>
              <a:t>১৯৪৯ সালের ১৯ এপ্রিল আবারও কারাগারে গিয়ে ৮০ দিন কারাভোগ করে মুক্তি পান ২৮ জুন। ওই দফায় তিনি ২৭ দিন কারাভোগ করেন। একই বছরের ১৯৪৯ সালের ২৫ অক্টোবর থেকে ২৭ ডিসেম্বর পর্যন্ত ৬৩ দিন এবং ১৯৫০ সালের ১ জানুয়ারি থেকে ১৯৫২ সালের ২৬ ফেব্রুয়ারি টানা ৭৮৭ দিন কারাগারে ছিলেন।</a:t>
            </a:r>
            <a:endParaRPr lang="en-IN" sz="2400" dirty="0"/>
          </a:p>
        </p:txBody>
      </p:sp>
      <p:sp>
        <p:nvSpPr>
          <p:cNvPr id="3" name="AutoShape 2" descr="Image result for ১৯৪৯ সালের কারাজীবন মুজিবের"/>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 name="AutoShape 4" descr="Image result for ১৯৪৯ সালের কারাজীবন মুজিবের"/>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626752"/>
            <a:ext cx="4978499" cy="307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5140593"/>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7629" y="620688"/>
            <a:ext cx="4032448" cy="5632311"/>
          </a:xfrm>
          <a:prstGeom prst="rect">
            <a:avLst/>
          </a:prstGeom>
        </p:spPr>
        <p:txBody>
          <a:bodyPr wrap="square">
            <a:spAutoFit/>
          </a:bodyPr>
          <a:lstStyle/>
          <a:p>
            <a:r>
              <a:rPr lang="as-IN" sz="2400" dirty="0"/>
              <a:t>১৯৫৪ সালের নির্বাচনে জয়লাভের পরও বঙ্গবন্ধুকে কারাগারে যেতে </a:t>
            </a:r>
            <a:r>
              <a:rPr lang="as-IN" sz="2400" dirty="0" smtClean="0"/>
              <a:t>হয়</a:t>
            </a:r>
            <a:r>
              <a:rPr lang="en-US" sz="2400" dirty="0" smtClean="0"/>
              <a:t>।</a:t>
            </a:r>
            <a:r>
              <a:rPr lang="as-IN" sz="2400" dirty="0" smtClean="0"/>
              <a:t>সে </a:t>
            </a:r>
            <a:r>
              <a:rPr lang="as-IN" sz="2400" dirty="0"/>
              <a:t>সময়ে বঙ্গবন্ধু ২০৬ দিন কারা ভোগ করেন। ১৯৫৮ সালে আইয়ুব খান সামরিক আইন জারির পর বঙ্গবন্ধু ১১ অক্টোবর গ্রেপ্তার হন। এ সময়ে টানা ১ হাজার ১৫৩ দিন তাঁকে কারাগারে কাটাতে হয়। এরপর ১৯৬২ সালের ৬ জানুয়ারি আবারও গ্রেপ্তার হয়ে মুক্তি পান ওই বছরের ১৮ জুন। এ দফায় তিনি কারাভোগ করেন ১৫৮ দিন।</a:t>
            </a:r>
            <a:endParaRPr lang="en-IN" sz="2400" dirty="0"/>
          </a:p>
        </p:txBody>
      </p:sp>
      <p:sp>
        <p:nvSpPr>
          <p:cNvPr id="3" name="AutoShape 2" descr="Image result for ১৯৫৪ সালের কারাজীবন মুজিবের"/>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20351"/>
            <a:ext cx="3384376"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5813782"/>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573016"/>
            <a:ext cx="7632848" cy="1938992"/>
          </a:xfrm>
          <a:prstGeom prst="rect">
            <a:avLst/>
          </a:prstGeom>
        </p:spPr>
        <p:txBody>
          <a:bodyPr wrap="square">
            <a:spAutoFit/>
          </a:bodyPr>
          <a:lstStyle/>
          <a:p>
            <a:r>
              <a:rPr lang="as-IN" sz="2400" dirty="0" smtClean="0"/>
              <a:t>’</a:t>
            </a:r>
            <a:r>
              <a:rPr lang="en-US" sz="2400" dirty="0" smtClean="0"/>
              <a:t>১৯</a:t>
            </a:r>
            <a:r>
              <a:rPr lang="as-IN" sz="2400" dirty="0" smtClean="0"/>
              <a:t>৬৪ </a:t>
            </a:r>
            <a:r>
              <a:rPr lang="as-IN" sz="2400" dirty="0"/>
              <a:t>ও </a:t>
            </a:r>
            <a:r>
              <a:rPr lang="as-IN" sz="2400" dirty="0" smtClean="0"/>
              <a:t>’</a:t>
            </a:r>
            <a:r>
              <a:rPr lang="en-US" sz="2400" dirty="0" smtClean="0"/>
              <a:t>১৯</a:t>
            </a:r>
            <a:r>
              <a:rPr lang="as-IN" sz="2400" dirty="0" smtClean="0"/>
              <a:t>৬৫ </a:t>
            </a:r>
            <a:r>
              <a:rPr lang="as-IN" sz="2400" dirty="0"/>
              <a:t>সালে বিভিন্ন মেয়াদে তিনি ৬৬৫ দিন কারাগারে ছিলেন। ছয় দফা দেওয়ার পর জাতির পিতা যেখানে সমাবেশ করতে গেছেন, সেখানেই গ্রেপ্তার হয়েছেন। ওই সময়ে তিনি ৩২টি জনসভা করে বিভিন্ন মেয়াদে ৯০ দিন কারাভোগ করেন</a:t>
            </a:r>
            <a:r>
              <a:rPr lang="as-IN" sz="2400" dirty="0" smtClean="0"/>
              <a:t>।</a:t>
            </a:r>
            <a:endParaRPr lang="en-IN" sz="2400" dirty="0"/>
          </a:p>
        </p:txBody>
      </p:sp>
      <p:pic>
        <p:nvPicPr>
          <p:cNvPr id="5122" name="Picture 2" descr="Image result for ১৯৫৪ সালের কারাজীবন মুজিবে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76672"/>
            <a:ext cx="5904656"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061760"/>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365104"/>
            <a:ext cx="7488832" cy="1200329"/>
          </a:xfrm>
          <a:prstGeom prst="rect">
            <a:avLst/>
          </a:prstGeom>
        </p:spPr>
        <p:txBody>
          <a:bodyPr wrap="square">
            <a:spAutoFit/>
          </a:bodyPr>
          <a:lstStyle/>
          <a:p>
            <a:r>
              <a:rPr lang="en-US" sz="2400" dirty="0" smtClean="0"/>
              <a:t>১৯</a:t>
            </a:r>
            <a:r>
              <a:rPr lang="as-IN" sz="2400" dirty="0" smtClean="0"/>
              <a:t>৬৬ সালের ৮ মে আবারও গ্রেপ্তার হয়ে ১৯৬৯ সালের ২২ ফেব্রুয়ারি গণ-অভ্যুত্থানের মধ্য দিয়ে মুক্তি পান। এ সময় তিনি ১ হাজার ২১ দিন কারাগারে ছিলেন।</a:t>
            </a:r>
            <a:endParaRPr lang="en-IN" sz="2400" dirty="0"/>
          </a:p>
        </p:txBody>
      </p:sp>
      <p:sp>
        <p:nvSpPr>
          <p:cNvPr id="3" name="AutoShape 2" descr="Image result for ১৯৬৯ এর গণঅভ্যুত্থান"/>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22193"/>
            <a:ext cx="6120680"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9055885"/>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১৯৬৯ এর গণঅভ্যুত্থান"/>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764704"/>
            <a:ext cx="7272808" cy="345638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95536" y="4509120"/>
            <a:ext cx="7920880" cy="1200329"/>
          </a:xfrm>
          <a:prstGeom prst="rect">
            <a:avLst/>
          </a:prstGeom>
        </p:spPr>
        <p:txBody>
          <a:bodyPr wrap="square">
            <a:spAutoFit/>
          </a:bodyPr>
          <a:lstStyle/>
          <a:p>
            <a:r>
              <a:rPr lang="as-IN" sz="2400" dirty="0"/>
              <a:t>১৯৬৯ সালের ২৪শে জানুয়ারি। সেদিন ছিল হরতাল। এই দিনে তৎকালীন পূর্ব পাকিস্তানে আইয়ুব খান সরকার বিরোধী আন্দোলন রূপ নেয় তীব্র এক গণঅভ্যূত্থানে।</a:t>
            </a:r>
            <a:endParaRPr lang="en-IN" sz="2400" dirty="0"/>
          </a:p>
        </p:txBody>
      </p:sp>
    </p:spTree>
    <p:extLst>
      <p:ext uri="{BB962C8B-B14F-4D97-AF65-F5344CB8AC3E}">
        <p14:creationId xmlns:p14="http://schemas.microsoft.com/office/powerpoint/2010/main" val="3268199869"/>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56</TotalTime>
  <Words>415</Words>
  <Application>Microsoft Office PowerPoint</Application>
  <PresentationFormat>On-screen Show (4:3)</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WALTON</dc:creator>
  <cp:lastModifiedBy>WALTON</cp:lastModifiedBy>
  <cp:revision>7</cp:revision>
  <dcterms:created xsi:type="dcterms:W3CDTF">2020-03-03T11:48:33Z</dcterms:created>
  <dcterms:modified xsi:type="dcterms:W3CDTF">2020-03-14T16:29:17Z</dcterms:modified>
</cp:coreProperties>
</file>