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9" r:id="rId3"/>
    <p:sldId id="270" r:id="rId4"/>
    <p:sldId id="261" r:id="rId5"/>
    <p:sldId id="259" r:id="rId6"/>
    <p:sldId id="260" r:id="rId7"/>
    <p:sldId id="271" r:id="rId8"/>
    <p:sldId id="272" r:id="rId9"/>
    <p:sldId id="274" r:id="rId10"/>
    <p:sldId id="263" r:id="rId11"/>
    <p:sldId id="264" r:id="rId12"/>
    <p:sldId id="265" r:id="rId13"/>
    <p:sldId id="273"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7" d="100"/>
          <a:sy n="47" d="100"/>
        </p:scale>
        <p:origin x="-1363" y="41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2447C3-64C6-4E96-AA13-78901AD803EB}" type="datetimeFigureOut">
              <a:rPr lang="en-US" smtClean="0"/>
              <a:pPr/>
              <a:t>3/14/2020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A31A9-2AB2-4A5B-B86D-A9FB7D2252F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2447C3-64C6-4E96-AA13-78901AD803EB}" type="datetimeFigureOut">
              <a:rPr lang="en-US" smtClean="0"/>
              <a:pPr/>
              <a:t>3/14/2020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A31A9-2AB2-4A5B-B86D-A9FB7D2252F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2447C3-64C6-4E96-AA13-78901AD803EB}" type="datetimeFigureOut">
              <a:rPr lang="en-US" smtClean="0"/>
              <a:pPr/>
              <a:t>3/14/2020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A31A9-2AB2-4A5B-B86D-A9FB7D2252F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2447C3-64C6-4E96-AA13-78901AD803EB}" type="datetimeFigureOut">
              <a:rPr lang="en-US" smtClean="0"/>
              <a:pPr/>
              <a:t>3/14/2020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A31A9-2AB2-4A5B-B86D-A9FB7D2252F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2447C3-64C6-4E96-AA13-78901AD803EB}" type="datetimeFigureOut">
              <a:rPr lang="en-US" smtClean="0"/>
              <a:pPr/>
              <a:t>3/14/2020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A31A9-2AB2-4A5B-B86D-A9FB7D2252F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2447C3-64C6-4E96-AA13-78901AD803EB}" type="datetimeFigureOut">
              <a:rPr lang="en-US" smtClean="0"/>
              <a:pPr/>
              <a:t>3/14/2020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A31A9-2AB2-4A5B-B86D-A9FB7D2252F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2447C3-64C6-4E96-AA13-78901AD803EB}" type="datetimeFigureOut">
              <a:rPr lang="en-US" smtClean="0"/>
              <a:pPr/>
              <a:t>3/14/2020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A31A9-2AB2-4A5B-B86D-A9FB7D2252F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2447C3-64C6-4E96-AA13-78901AD803EB}" type="datetimeFigureOut">
              <a:rPr lang="en-US" smtClean="0"/>
              <a:pPr/>
              <a:t>3/14/2020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A31A9-2AB2-4A5B-B86D-A9FB7D2252F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2447C3-64C6-4E96-AA13-78901AD803EB}" type="datetimeFigureOut">
              <a:rPr lang="en-US" smtClean="0"/>
              <a:pPr/>
              <a:t>3/14/2020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A31A9-2AB2-4A5B-B86D-A9FB7D2252F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2447C3-64C6-4E96-AA13-78901AD803EB}" type="datetimeFigureOut">
              <a:rPr lang="en-US" smtClean="0"/>
              <a:pPr/>
              <a:t>3/14/2020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A31A9-2AB2-4A5B-B86D-A9FB7D2252F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2447C3-64C6-4E96-AA13-78901AD803EB}" type="datetimeFigureOut">
              <a:rPr lang="en-US" smtClean="0"/>
              <a:pPr/>
              <a:t>3/14/2020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A31A9-2AB2-4A5B-B86D-A9FB7D2252F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2447C3-64C6-4E96-AA13-78901AD803EB}" type="datetimeFigureOut">
              <a:rPr lang="en-US" smtClean="0"/>
              <a:pPr/>
              <a:t>3/14/2020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A31A9-2AB2-4A5B-B86D-A9FB7D2252F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19alimuddin56@gmail.com"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6000" b="1">
              <a:latin typeface="Shonar Bangla" pitchFamily="18" charset="0"/>
              <a:cs typeface="Shonar Bangla" pitchFamily="18" charset="0"/>
            </a:endParaRPr>
          </a:p>
        </p:txBody>
      </p:sp>
      <p:pic>
        <p:nvPicPr>
          <p:cNvPr id="6" name="Content Placeholder 5" descr="17996.Shahalam(65).gif"/>
          <p:cNvPicPr>
            <a:picLocks noGrp="1" noChangeAspect="1"/>
          </p:cNvPicPr>
          <p:nvPr>
            <p:ph idx="1"/>
          </p:nvPr>
        </p:nvPicPr>
        <p:blipFill>
          <a:blip r:embed="rId2"/>
          <a:stretch>
            <a:fillRect/>
          </a:stretch>
        </p:blipFill>
        <p:spPr>
          <a:xfrm>
            <a:off x="-7172" y="0"/>
            <a:ext cx="9151172" cy="6858001"/>
          </a:xfrm>
        </p:spPr>
      </p:pic>
      <p:sp>
        <p:nvSpPr>
          <p:cNvPr id="7" name="TextBox 6"/>
          <p:cNvSpPr txBox="1"/>
          <p:nvPr/>
        </p:nvSpPr>
        <p:spPr>
          <a:xfrm>
            <a:off x="990600" y="1676400"/>
            <a:ext cx="7620000" cy="3154710"/>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bn-BD" sz="19900" b="1" dirty="0" smtClean="0">
                <a:ln/>
                <a:solidFill>
                  <a:schemeClr val="accent3"/>
                </a:solidFill>
                <a:latin typeface="Shonar Bangla" pitchFamily="18" charset="0"/>
                <a:cs typeface="Shonar Bangla" pitchFamily="18" charset="0"/>
              </a:rPr>
              <a:t>স্বাগতম</a:t>
            </a:r>
            <a:endParaRPr lang="en-US" sz="19900" b="1" dirty="0">
              <a:ln/>
              <a:solidFill>
                <a:schemeClr val="accent3"/>
              </a:solidFill>
              <a:latin typeface="Shonar Bangla" pitchFamily="18" charset="0"/>
              <a:cs typeface="Shonar Bangl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00B050"/>
            </a:solidFill>
          </a:ln>
        </p:spPr>
        <p:style>
          <a:lnRef idx="1">
            <a:schemeClr val="accent5"/>
          </a:lnRef>
          <a:fillRef idx="2">
            <a:schemeClr val="accent5"/>
          </a:fillRef>
          <a:effectRef idx="1">
            <a:schemeClr val="accent5"/>
          </a:effectRef>
          <a:fontRef idx="minor">
            <a:schemeClr val="dk1"/>
          </a:fontRef>
        </p:style>
        <p:txBody>
          <a:bodyPr>
            <a:noAutofit/>
          </a:bodyPr>
          <a:lstStyle/>
          <a:p>
            <a:r>
              <a:rPr lang="en-US" sz="7200" b="1" dirty="0" err="1" smtClean="0">
                <a:latin typeface="Shonar Bangla" pitchFamily="34" charset="0"/>
                <a:cs typeface="Shonar Bangla" pitchFamily="34" charset="0"/>
              </a:rPr>
              <a:t>জোড়ায়</a:t>
            </a:r>
            <a:r>
              <a:rPr lang="en-US" sz="7200" b="1" dirty="0" smtClean="0">
                <a:latin typeface="Shonar Bangla" pitchFamily="34" charset="0"/>
                <a:cs typeface="Shonar Bangla" pitchFamily="34" charset="0"/>
              </a:rPr>
              <a:t> </a:t>
            </a:r>
            <a:r>
              <a:rPr lang="en-US" sz="7200" b="1" dirty="0" err="1" smtClean="0">
                <a:latin typeface="Shonar Bangla" pitchFamily="34" charset="0"/>
                <a:cs typeface="Shonar Bangla" pitchFamily="34" charset="0"/>
              </a:rPr>
              <a:t>কাজ</a:t>
            </a:r>
            <a:endParaRPr lang="en-US" sz="7200" b="1" dirty="0">
              <a:latin typeface="Shonar Bangla" pitchFamily="34" charset="0"/>
              <a:cs typeface="Shonar Bangla" pitchFamily="34" charset="0"/>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r>
              <a:rPr lang="bn-BD" sz="6000" dirty="0" smtClean="0">
                <a:latin typeface="Shonar Bangla" pitchFamily="18" charset="0"/>
                <a:cs typeface="Shonar Bangla" pitchFamily="18" charset="0"/>
              </a:rPr>
              <a:t>হাদিছে </a:t>
            </a:r>
            <a:r>
              <a:rPr lang="en-US" sz="6000" dirty="0">
                <a:latin typeface="Shonar Bangla" pitchFamily="18" charset="0"/>
                <a:cs typeface="Shonar Bangla" pitchFamily="18" charset="0"/>
              </a:rPr>
              <a:t>অ</a:t>
            </a:r>
            <a:r>
              <a:rPr lang="bn-BD" sz="6000" dirty="0" smtClean="0">
                <a:latin typeface="Shonar Bangla" pitchFamily="18" charset="0"/>
                <a:cs typeface="Shonar Bangla" pitchFamily="18" charset="0"/>
              </a:rPr>
              <a:t>নুমতি প্রার্থনার বিধান সমাজে কী ভাবে প্রভাব বিস্তার করতে পারে ? </a:t>
            </a:r>
            <a:endParaRPr lang="en-US" sz="6000" dirty="0">
              <a:latin typeface="Shonar Bangla" pitchFamily="18" charset="0"/>
              <a:cs typeface="Shonar Bangla"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ox(i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828800"/>
          </a:xfrm>
          <a:ln/>
        </p:spPr>
        <p:style>
          <a:lnRef idx="1">
            <a:schemeClr val="accent3"/>
          </a:lnRef>
          <a:fillRef idx="2">
            <a:schemeClr val="accent3"/>
          </a:fillRef>
          <a:effectRef idx="1">
            <a:schemeClr val="accent3"/>
          </a:effectRef>
          <a:fontRef idx="minor">
            <a:schemeClr val="dk1"/>
          </a:fontRef>
        </p:style>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bn-BD" sz="107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honar Bangla" pitchFamily="18" charset="0"/>
                <a:cs typeface="Shonar Bangla" pitchFamily="18" charset="0"/>
              </a:rPr>
              <a:t>দলিও কাজঃ </a:t>
            </a:r>
            <a:r>
              <a:rPr lang="bn-BD"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honar Bangla" pitchFamily="18" charset="0"/>
                <a:cs typeface="Shonar Bangla" pitchFamily="18" charset="0"/>
              </a:rPr>
              <a:t/>
            </a:r>
            <a:br>
              <a:rPr lang="bn-BD"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honar Bangla" pitchFamily="18" charset="0"/>
                <a:cs typeface="Shonar Bangla" pitchFamily="18" charset="0"/>
              </a:rPr>
            </a:b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honar Bangla" pitchFamily="18" charset="0"/>
              <a:cs typeface="Shonar Bangla" pitchFamily="18" charset="0"/>
            </a:endParaRPr>
          </a:p>
        </p:txBody>
      </p:sp>
      <p:sp>
        <p:nvSpPr>
          <p:cNvPr id="3" name="Content Placeholder 2"/>
          <p:cNvSpPr>
            <a:spLocks noGrp="1"/>
          </p:cNvSpPr>
          <p:nvPr>
            <p:ph idx="1"/>
          </p:nvPr>
        </p:nvSpPr>
        <p:spPr>
          <a:xfrm>
            <a:off x="457200" y="3048000"/>
            <a:ext cx="8229600" cy="3078163"/>
          </a:xfrm>
          <a:ln/>
        </p:spPr>
        <p:style>
          <a:lnRef idx="1">
            <a:schemeClr val="accent5"/>
          </a:lnRef>
          <a:fillRef idx="2">
            <a:schemeClr val="accent5"/>
          </a:fillRef>
          <a:effectRef idx="1">
            <a:schemeClr val="accent5"/>
          </a:effectRef>
          <a:fontRef idx="minor">
            <a:schemeClr val="dk1"/>
          </a:fontRef>
        </p:style>
        <p:txBody>
          <a:bodyPr>
            <a:normAutofit/>
          </a:bodyPr>
          <a:lstStyle/>
          <a:p>
            <a:pPr rtl="1"/>
            <a:r>
              <a:rPr lang="bn-BD"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honar Bangla" pitchFamily="18" charset="0"/>
                <a:cs typeface="Shonar Bangla" pitchFamily="18" charset="0"/>
              </a:rPr>
              <a:t>অনুমতি প্রার্থনার বিধান ইসলামি  সংস্কৃতির একটি অন্যতম দিক আলোচনা কর </a:t>
            </a: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honar Bangla" pitchFamily="18" charset="0"/>
                <a:cs typeface="Shonar Bangla" pitchFamily="18" charset="0"/>
              </a:rPr>
              <a:t>?</a:t>
            </a:r>
            <a:endPar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honar Bangla" pitchFamily="18" charset="0"/>
              <a:cs typeface="Shonar Bangla"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xit" presetSubtype="16" fill="hold" grpId="0" nodeType="clickEffect">
                                  <p:stCondLst>
                                    <p:cond delay="0"/>
                                  </p:stCondLst>
                                  <p:childTnLst>
                                    <p:animEffect transition="out" filter="diamond(in)">
                                      <p:cBhvr>
                                        <p:cTn id="12" dur="2000"/>
                                        <p:tgtEl>
                                          <p:spTgt spid="3">
                                            <p:txEl>
                                              <p:pRg st="0" end="0"/>
                                            </p:txEl>
                                          </p:spTgt>
                                        </p:tgtEl>
                                      </p:cBhvr>
                                    </p:animEffect>
                                    <p:set>
                                      <p:cBhvr>
                                        <p:cTn id="13"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8" presetClass="exit" presetSubtype="16" fill="hold" grpId="0" nodeType="clickEffect">
                                  <p:stCondLst>
                                    <p:cond delay="0"/>
                                  </p:stCondLst>
                                  <p:childTnLst>
                                    <p:animEffect transition="out" filter="diamond(in)">
                                      <p:cBhvr>
                                        <p:cTn id="17" dur="2000"/>
                                        <p:tgtEl>
                                          <p:spTgt spid="3">
                                            <p:bg/>
                                          </p:spTgt>
                                        </p:tgtEl>
                                      </p:cBhvr>
                                    </p:animEffect>
                                    <p:set>
                                      <p:cBhvr>
                                        <p:cTn id="18" dur="1" fill="hold">
                                          <p:stCondLst>
                                            <p:cond delay="1999"/>
                                          </p:stCondLst>
                                        </p:cTn>
                                        <p:tgtEl>
                                          <p:spTgt spid="3">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828800"/>
          </a:xfrm>
        </p:spPr>
        <p:style>
          <a:lnRef idx="1">
            <a:schemeClr val="accent5"/>
          </a:lnRef>
          <a:fillRef idx="2">
            <a:schemeClr val="accent5"/>
          </a:fillRef>
          <a:effectRef idx="1">
            <a:schemeClr val="accent5"/>
          </a:effectRef>
          <a:fontRef idx="minor">
            <a:schemeClr val="dk1"/>
          </a:fontRef>
        </p:style>
        <p:txBody>
          <a:bodyPr>
            <a:normAutofit/>
          </a:bodyPr>
          <a:lstStyle/>
          <a:p>
            <a:r>
              <a:rPr lang="bn-BD" sz="9600" b="1" dirty="0" smtClean="0">
                <a:latin typeface="Shonar Bangla" pitchFamily="18" charset="0"/>
                <a:cs typeface="Shonar Bangla" pitchFamily="18" charset="0"/>
              </a:rPr>
              <a:t>বাড়ির কাজঃ </a:t>
            </a:r>
            <a:endParaRPr lang="en-US" sz="9600" b="1" dirty="0">
              <a:latin typeface="Shonar Bangla" pitchFamily="18" charset="0"/>
              <a:cs typeface="Shonar Bangla" pitchFamily="18" charset="0"/>
            </a:endParaRPr>
          </a:p>
        </p:txBody>
      </p:sp>
      <p:sp>
        <p:nvSpPr>
          <p:cNvPr id="3" name="Content Placeholder 2"/>
          <p:cNvSpPr>
            <a:spLocks noGrp="1"/>
          </p:cNvSpPr>
          <p:nvPr>
            <p:ph idx="1"/>
          </p:nvPr>
        </p:nvSpPr>
        <p:spPr>
          <a:xfrm>
            <a:off x="457200" y="2971800"/>
            <a:ext cx="8229600" cy="3154363"/>
          </a:xfrm>
        </p:spPr>
        <p:style>
          <a:lnRef idx="3">
            <a:schemeClr val="lt1"/>
          </a:lnRef>
          <a:fillRef idx="1">
            <a:schemeClr val="accent3"/>
          </a:fillRef>
          <a:effectRef idx="1">
            <a:schemeClr val="accent3"/>
          </a:effectRef>
          <a:fontRef idx="minor">
            <a:schemeClr val="lt1"/>
          </a:fontRef>
        </p:style>
        <p:txBody>
          <a:bodyPr>
            <a:normAutofit/>
          </a:bodyPr>
          <a:lstStyle/>
          <a:p>
            <a:r>
              <a:rPr lang="bn-BD" sz="6600" dirty="0" smtClean="0">
                <a:latin typeface="Shonar Bangla" pitchFamily="18" charset="0"/>
                <a:cs typeface="Shonar Bangla" pitchFamily="18" charset="0"/>
              </a:rPr>
              <a:t>অনুমতি প্রার্থনার বিধান সম্বলিত একটি  হাদিছ মুখস্ত লিখ </a:t>
            </a:r>
            <a:r>
              <a:rPr lang="en-US" sz="6600" dirty="0" smtClean="0">
                <a:latin typeface="Shonar Bangla" pitchFamily="18" charset="0"/>
                <a:cs typeface="Shonar Bangla" pitchFamily="18" charset="0"/>
              </a:rPr>
              <a:t>?</a:t>
            </a:r>
            <a:endParaRPr lang="en-US" sz="6600" dirty="0">
              <a:latin typeface="Shonar Bangla" pitchFamily="18" charset="0"/>
              <a:cs typeface="Shonar Bangla"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0"/>
                                        <p:tgtEl>
                                          <p:spTgt spid="2"/>
                                        </p:tgtEl>
                                      </p:cBhvr>
                                    </p:animEffect>
                                    <p:anim calcmode="lin" valueType="num">
                                      <p:cBhvr>
                                        <p:cTn id="8" dur="5000" fill="hold"/>
                                        <p:tgtEl>
                                          <p:spTgt spid="2"/>
                                        </p:tgtEl>
                                        <p:attrNameLst>
                                          <p:attrName>ppt_x</p:attrName>
                                        </p:attrNameLst>
                                      </p:cBhvr>
                                      <p:tavLst>
                                        <p:tav tm="0">
                                          <p:val>
                                            <p:strVal val="#ppt_x"/>
                                          </p:val>
                                        </p:tav>
                                        <p:tav tm="100000">
                                          <p:val>
                                            <p:strVal val="#ppt_x"/>
                                          </p:val>
                                        </p:tav>
                                      </p:tavLst>
                                    </p:anim>
                                    <p:anim calcmode="lin" valueType="num">
                                      <p:cBhvr>
                                        <p:cTn id="9" dur="5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5000"/>
                                        <p:tgtEl>
                                          <p:spTgt spid="3">
                                            <p:bg/>
                                          </p:spTgt>
                                        </p:tgtEl>
                                      </p:cBhvr>
                                    </p:animEffect>
                                    <p:anim calcmode="lin" valueType="num">
                                      <p:cBhvr>
                                        <p:cTn id="15" dur="5000" fill="hold"/>
                                        <p:tgtEl>
                                          <p:spTgt spid="3">
                                            <p:bg/>
                                          </p:spTgt>
                                        </p:tgtEl>
                                        <p:attrNameLst>
                                          <p:attrName>ppt_x</p:attrName>
                                        </p:attrNameLst>
                                      </p:cBhvr>
                                      <p:tavLst>
                                        <p:tav tm="0">
                                          <p:val>
                                            <p:strVal val="#ppt_x"/>
                                          </p:val>
                                        </p:tav>
                                        <p:tav tm="100000">
                                          <p:val>
                                            <p:strVal val="#ppt_x"/>
                                          </p:val>
                                        </p:tav>
                                      </p:tavLst>
                                    </p:anim>
                                    <p:anim calcmode="lin" valueType="num">
                                      <p:cBhvr>
                                        <p:cTn id="16" dur="5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5000"/>
                                        <p:tgtEl>
                                          <p:spTgt spid="3">
                                            <p:txEl>
                                              <p:pRg st="0" end="0"/>
                                            </p:txEl>
                                          </p:spTgt>
                                        </p:tgtEl>
                                      </p:cBhvr>
                                    </p:animEffect>
                                    <p:anim calcmode="lin" valueType="num">
                                      <p:cBhvr>
                                        <p:cTn id="22"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marL="0" indent="0">
              <a:buNone/>
            </a:pPr>
            <a:r>
              <a:rPr lang="en-US" sz="7200" dirty="0" smtClean="0">
                <a:latin typeface="Shonar Bangla" pitchFamily="34" charset="0"/>
                <a:cs typeface="Shonar Bangla" pitchFamily="34" charset="0"/>
              </a:rPr>
              <a:t>  * </a:t>
            </a:r>
            <a:r>
              <a:rPr lang="en-US" sz="7200" dirty="0" err="1" smtClean="0">
                <a:latin typeface="Shonar Bangla" pitchFamily="34" charset="0"/>
                <a:cs typeface="Shonar Bangla" pitchFamily="34" charset="0"/>
              </a:rPr>
              <a:t>অনুমতি</a:t>
            </a:r>
            <a:r>
              <a:rPr lang="en-US" sz="7200" dirty="0" smtClean="0">
                <a:latin typeface="Shonar Bangla" pitchFamily="34" charset="0"/>
                <a:cs typeface="Shonar Bangla" pitchFamily="34" charset="0"/>
              </a:rPr>
              <a:t> </a:t>
            </a:r>
            <a:r>
              <a:rPr lang="en-US" sz="7200" dirty="0" err="1" smtClean="0">
                <a:latin typeface="Shonar Bangla" pitchFamily="34" charset="0"/>
                <a:cs typeface="Shonar Bangla" pitchFamily="34" charset="0"/>
              </a:rPr>
              <a:t>চাওয়া</a:t>
            </a:r>
            <a:r>
              <a:rPr lang="en-US" sz="7200" dirty="0" smtClean="0">
                <a:latin typeface="Shonar Bangla" pitchFamily="34" charset="0"/>
                <a:cs typeface="Shonar Bangla" pitchFamily="34" charset="0"/>
              </a:rPr>
              <a:t> </a:t>
            </a:r>
            <a:r>
              <a:rPr lang="en-US" sz="7200" dirty="0" err="1" smtClean="0">
                <a:latin typeface="Shonar Bangla" pitchFamily="34" charset="0"/>
                <a:cs typeface="Shonar Bangla" pitchFamily="34" charset="0"/>
              </a:rPr>
              <a:t>সর্ম্পকিত</a:t>
            </a:r>
            <a:r>
              <a:rPr lang="en-US" sz="7200" dirty="0" smtClean="0">
                <a:latin typeface="Shonar Bangla" pitchFamily="34" charset="0"/>
                <a:cs typeface="Shonar Bangla" pitchFamily="34" charset="0"/>
              </a:rPr>
              <a:t> </a:t>
            </a:r>
            <a:r>
              <a:rPr lang="en-US" sz="7200" dirty="0" err="1" smtClean="0">
                <a:latin typeface="Shonar Bangla" pitchFamily="34" charset="0"/>
                <a:cs typeface="Shonar Bangla" pitchFamily="34" charset="0"/>
              </a:rPr>
              <a:t>বিধানাবলি</a:t>
            </a:r>
            <a:r>
              <a:rPr lang="en-US" sz="7200" dirty="0" smtClean="0">
                <a:latin typeface="Shonar Bangla" pitchFamily="34" charset="0"/>
                <a:cs typeface="Shonar Bangla" pitchFamily="34" charset="0"/>
              </a:rPr>
              <a:t> </a:t>
            </a:r>
            <a:r>
              <a:rPr lang="en-US" sz="7200" dirty="0" err="1" smtClean="0">
                <a:latin typeface="Shonar Bangla" pitchFamily="34" charset="0"/>
                <a:cs typeface="Shonar Bangla" pitchFamily="34" charset="0"/>
              </a:rPr>
              <a:t>কি</a:t>
            </a:r>
            <a:r>
              <a:rPr lang="en-US" sz="7200" dirty="0" smtClean="0">
                <a:latin typeface="Shonar Bangla" pitchFamily="34" charset="0"/>
                <a:cs typeface="Shonar Bangla" pitchFamily="34" charset="0"/>
              </a:rPr>
              <a:t> </a:t>
            </a:r>
            <a:r>
              <a:rPr lang="en-US" sz="7200" dirty="0" err="1" smtClean="0">
                <a:latin typeface="Shonar Bangla" pitchFamily="34" charset="0"/>
                <a:cs typeface="Shonar Bangla" pitchFamily="34" charset="0"/>
              </a:rPr>
              <a:t>কি</a:t>
            </a:r>
            <a:r>
              <a:rPr lang="en-US" sz="7200" dirty="0" smtClean="0">
                <a:latin typeface="Shonar Bangla" pitchFamily="34" charset="0"/>
                <a:cs typeface="Shonar Bangla" pitchFamily="34" charset="0"/>
              </a:rPr>
              <a:t> </a:t>
            </a:r>
            <a:r>
              <a:rPr lang="en-US" sz="7200" dirty="0" err="1" smtClean="0">
                <a:latin typeface="Shonar Bangla" pitchFamily="34" charset="0"/>
                <a:cs typeface="Shonar Bangla" pitchFamily="34" charset="0"/>
              </a:rPr>
              <a:t>র্বণনা</a:t>
            </a:r>
            <a:r>
              <a:rPr lang="en-US" sz="7200" dirty="0" smtClean="0">
                <a:latin typeface="Shonar Bangla" pitchFamily="34" charset="0"/>
                <a:cs typeface="Shonar Bangla" pitchFamily="34" charset="0"/>
              </a:rPr>
              <a:t> </a:t>
            </a:r>
            <a:r>
              <a:rPr lang="en-US" sz="7200" dirty="0" err="1" smtClean="0">
                <a:latin typeface="Shonar Bangla" pitchFamily="34" charset="0"/>
                <a:cs typeface="Shonar Bangla" pitchFamily="34" charset="0"/>
              </a:rPr>
              <a:t>কর</a:t>
            </a:r>
            <a:r>
              <a:rPr lang="en-US" sz="7200" dirty="0" smtClean="0">
                <a:latin typeface="Shonar Bangla" pitchFamily="34" charset="0"/>
                <a:cs typeface="Shonar Bangla" pitchFamily="34" charset="0"/>
              </a:rPr>
              <a:t>  ?  </a:t>
            </a:r>
            <a:endParaRPr lang="en-US" sz="7200" dirty="0">
              <a:latin typeface="Shonar Bangla" pitchFamily="34" charset="0"/>
              <a:cs typeface="Shonar Bangla" pitchFamily="34" charset="0"/>
            </a:endParaRPr>
          </a:p>
        </p:txBody>
      </p:sp>
      <p:sp>
        <p:nvSpPr>
          <p:cNvPr id="4" name="Title 3"/>
          <p:cNvSpPr>
            <a:spLocks noGrp="1"/>
          </p:cNvSpPr>
          <p:nvPr>
            <p:ph type="title"/>
          </p:nvPr>
        </p:nvSpPr>
        <p:spPr>
          <a:ln/>
        </p:spPr>
        <p:style>
          <a:lnRef idx="1">
            <a:schemeClr val="accent1"/>
          </a:lnRef>
          <a:fillRef idx="2">
            <a:schemeClr val="accent1"/>
          </a:fillRef>
          <a:effectRef idx="1">
            <a:schemeClr val="accent1"/>
          </a:effectRef>
          <a:fontRef idx="minor">
            <a:schemeClr val="dk1"/>
          </a:fontRef>
        </p:style>
        <p:txBody>
          <a:bodyPr>
            <a:noAutofit/>
          </a:bodyPr>
          <a:lstStyle/>
          <a:p>
            <a:r>
              <a:rPr lang="en-US" sz="8000" b="1" dirty="0" err="1" smtClean="0">
                <a:latin typeface="Shonar Bangla" pitchFamily="34" charset="0"/>
                <a:cs typeface="Shonar Bangla" pitchFamily="34" charset="0"/>
              </a:rPr>
              <a:t>ম্যূায়ন</a:t>
            </a:r>
            <a:endParaRPr lang="en-US" sz="8000" b="1" dirty="0">
              <a:latin typeface="Shonar Bangla" pitchFamily="34" charset="0"/>
              <a:cs typeface="Shonar Bangla" pitchFamily="34" charset="0"/>
            </a:endParaRPr>
          </a:p>
        </p:txBody>
      </p:sp>
    </p:spTree>
    <p:extLst>
      <p:ext uri="{BB962C8B-B14F-4D97-AF65-F5344CB8AC3E}">
        <p14:creationId xmlns:p14="http://schemas.microsoft.com/office/powerpoint/2010/main" val="402142234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17996.Shahalam(65).gif"/>
          <p:cNvPicPr>
            <a:picLocks noGrp="1" noChangeAspect="1"/>
          </p:cNvPicPr>
          <p:nvPr>
            <p:ph idx="1"/>
          </p:nvPr>
        </p:nvPicPr>
        <p:blipFill>
          <a:blip r:embed="rId2"/>
          <a:stretch>
            <a:fillRect/>
          </a:stretch>
        </p:blipFill>
        <p:spPr>
          <a:xfrm>
            <a:off x="152400" y="65697"/>
            <a:ext cx="8991600" cy="6809284"/>
          </a:xfrm>
        </p:spPr>
      </p:pic>
      <p:sp>
        <p:nvSpPr>
          <p:cNvPr id="5" name="TextBox 4"/>
          <p:cNvSpPr txBox="1"/>
          <p:nvPr/>
        </p:nvSpPr>
        <p:spPr>
          <a:xfrm>
            <a:off x="685800" y="1676400"/>
            <a:ext cx="8001000" cy="3770263"/>
          </a:xfrm>
          <a:prstGeom prst="rect">
            <a:avLst/>
          </a:prstGeom>
          <a:noFill/>
        </p:spPr>
        <p:txBody>
          <a:bodyPr wrap="square" rtlCol="0">
            <a:spAutoFit/>
          </a:bodyPr>
          <a:lstStyle/>
          <a:p>
            <a:r>
              <a:rPr lang="bn-BD" sz="23900" b="1" dirty="0" smtClean="0">
                <a:solidFill>
                  <a:srgbClr val="FFFF00"/>
                </a:solidFill>
                <a:latin typeface="Shonar Bangla" pitchFamily="18" charset="0"/>
                <a:cs typeface="Shonar Bangla" pitchFamily="18" charset="0"/>
              </a:rPr>
              <a:t>ধন্যবাদ</a:t>
            </a:r>
            <a:endParaRPr lang="en-US" sz="23900" b="1" dirty="0">
              <a:solidFill>
                <a:srgbClr val="FFFF00"/>
              </a:solidFill>
              <a:latin typeface="Shonar Bangla" pitchFamily="18" charset="0"/>
              <a:cs typeface="Shonar Bangla"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bn-BD" sz="6600" b="1" dirty="0" smtClean="0">
                <a:latin typeface="Shonar Bangla" pitchFamily="18" charset="0"/>
                <a:cs typeface="Shonar Bangla" pitchFamily="18" charset="0"/>
              </a:rPr>
              <a:t>শিক্ষক পরিচিতি </a:t>
            </a:r>
            <a:endParaRPr lang="en-US" sz="6600" b="1" dirty="0">
              <a:latin typeface="Shonar Bangla" pitchFamily="18" charset="0"/>
              <a:cs typeface="Shonar Bangla" pitchFamily="18" charset="0"/>
            </a:endParaRPr>
          </a:p>
        </p:txBody>
      </p:sp>
      <p:pic>
        <p:nvPicPr>
          <p:cNvPr id="4" name="Content Placeholder 3" descr="Picture4.jpg"/>
          <p:cNvPicPr>
            <a:picLocks noGrp="1" noChangeAspect="1"/>
          </p:cNvPicPr>
          <p:nvPr>
            <p:ph idx="1"/>
          </p:nvPr>
        </p:nvPicPr>
        <p:blipFill>
          <a:blip r:embed="rId2"/>
          <a:stretch>
            <a:fillRect/>
          </a:stretch>
        </p:blipFill>
        <p:spPr>
          <a:xfrm>
            <a:off x="609600" y="1676400"/>
            <a:ext cx="2736590" cy="4525963"/>
          </a:xfrm>
        </p:spPr>
      </p:pic>
      <p:sp>
        <p:nvSpPr>
          <p:cNvPr id="5" name="TextBox 4"/>
          <p:cNvSpPr txBox="1"/>
          <p:nvPr/>
        </p:nvSpPr>
        <p:spPr>
          <a:xfrm>
            <a:off x="3429000" y="1981200"/>
            <a:ext cx="5486400" cy="397031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bn-BD" sz="3600" dirty="0" smtClean="0">
                <a:latin typeface="Shonar Bangla" pitchFamily="18" charset="0"/>
                <a:cs typeface="Shonar Bangla" pitchFamily="18" charset="0"/>
              </a:rPr>
              <a:t>মৌলভী মুহাম্মাদ  আলীমুদ্দীন</a:t>
            </a:r>
          </a:p>
          <a:p>
            <a:r>
              <a:rPr lang="bn-BD" sz="3600" dirty="0" smtClean="0">
                <a:latin typeface="Shonar Bangla" pitchFamily="18" charset="0"/>
                <a:cs typeface="Shonar Bangla" pitchFamily="18" charset="0"/>
              </a:rPr>
              <a:t>গাড়াবাড়ীয়া সিদ্দিকীয়া দাখিল মাদরাসা</a:t>
            </a:r>
          </a:p>
          <a:p>
            <a:r>
              <a:rPr lang="bn-BD" sz="3600" dirty="0" smtClean="0">
                <a:latin typeface="Shonar Bangla" pitchFamily="18" charset="0"/>
                <a:cs typeface="Shonar Bangla" pitchFamily="18" charset="0"/>
              </a:rPr>
              <a:t>উপজেলা হরিনাকুন্ডু </a:t>
            </a:r>
          </a:p>
          <a:p>
            <a:r>
              <a:rPr lang="bn-BD" sz="3600" dirty="0" smtClean="0">
                <a:latin typeface="Shonar Bangla" pitchFamily="18" charset="0"/>
                <a:cs typeface="Shonar Bangla" pitchFamily="18" charset="0"/>
              </a:rPr>
              <a:t>জেলা ঝিনাইদহ </a:t>
            </a:r>
          </a:p>
          <a:p>
            <a:r>
              <a:rPr lang="bn-BD" sz="3600" dirty="0" smtClean="0">
                <a:latin typeface="Shonar Bangla" pitchFamily="18" charset="0"/>
                <a:cs typeface="Shonar Bangla" pitchFamily="18" charset="0"/>
              </a:rPr>
              <a:t> ই- মেইল – </a:t>
            </a:r>
            <a:r>
              <a:rPr lang="en-US" sz="3600" dirty="0" smtClean="0">
                <a:latin typeface="Shonar Bangla" pitchFamily="18" charset="0"/>
                <a:cs typeface="Shonar Bangla" pitchFamily="18" charset="0"/>
                <a:hlinkClick r:id="rId3"/>
              </a:rPr>
              <a:t>19alimuddin56@gmail.com</a:t>
            </a:r>
            <a:r>
              <a:rPr lang="en-US" sz="3600" dirty="0" smtClean="0">
                <a:latin typeface="Shonar Bangla" pitchFamily="18" charset="0"/>
                <a:cs typeface="Shonar Bangla" pitchFamily="18" charset="0"/>
              </a:rPr>
              <a:t> </a:t>
            </a:r>
          </a:p>
          <a:p>
            <a:r>
              <a:rPr lang="en-US" sz="3600" dirty="0" smtClean="0">
                <a:latin typeface="Shonar Bangla" pitchFamily="18" charset="0"/>
                <a:cs typeface="Shonar Bangla" pitchFamily="18" charset="0"/>
              </a:rPr>
              <a:t>Mobil no  </a:t>
            </a:r>
            <a:r>
              <a:rPr lang="en-US" sz="3600" dirty="0" smtClean="0">
                <a:latin typeface="Shonar Bangla" pitchFamily="18" charset="0"/>
                <a:cs typeface="Shonar Bangla" pitchFamily="18" charset="0"/>
              </a:rPr>
              <a:t>01756312423</a:t>
            </a:r>
            <a:r>
              <a:rPr lang="bn-BD" sz="3600" dirty="0" smtClean="0">
                <a:latin typeface="Shonar Bangla" pitchFamily="18" charset="0"/>
                <a:cs typeface="Shonar Bangla" pitchFamily="18" charset="0"/>
              </a:rPr>
              <a:t>  </a:t>
            </a:r>
            <a:endParaRPr lang="en-US" sz="3600" dirty="0">
              <a:latin typeface="Shonar Bangla" pitchFamily="18" charset="0"/>
              <a:cs typeface="Shonar Bangla"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SA"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الحديث شريف </a:t>
            </a:r>
            <a:endParaRPr lang="en-US" sz="6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pPr>
              <a:buNone/>
            </a:pPr>
            <a:r>
              <a:rPr lang="bn-BD" sz="4400" dirty="0" smtClean="0">
                <a:latin typeface="Shonar Bangla" pitchFamily="18" charset="0"/>
                <a:cs typeface="Shonar Bangla" pitchFamily="18" charset="0"/>
              </a:rPr>
              <a:t> দাখিল নবম শ্রেণি  </a:t>
            </a:r>
          </a:p>
          <a:p>
            <a:pPr>
              <a:buNone/>
            </a:pPr>
            <a:r>
              <a:rPr lang="bn-BD" sz="4400" dirty="0" smtClean="0">
                <a:latin typeface="Shonar Bangla" pitchFamily="18" charset="0"/>
                <a:cs typeface="Shonar Bangla" pitchFamily="18" charset="0"/>
              </a:rPr>
              <a:t>অধ্যায় ২য় </a:t>
            </a:r>
          </a:p>
          <a:p>
            <a:pPr>
              <a:buNone/>
            </a:pPr>
            <a:r>
              <a:rPr lang="bn-BD" sz="4400" dirty="0" smtClean="0">
                <a:latin typeface="Shonar Bangla" pitchFamily="18" charset="0"/>
                <a:cs typeface="Shonar Bangla" pitchFamily="18" charset="0"/>
              </a:rPr>
              <a:t> বিষয় –</a:t>
            </a:r>
            <a:r>
              <a:rPr lang="ar-SA" sz="4400" dirty="0" smtClean="0">
                <a:latin typeface="Shonar Bangla" pitchFamily="18" charset="0"/>
                <a:cs typeface="Shonar Bangla" pitchFamily="18" charset="0"/>
              </a:rPr>
              <a:t> </a:t>
            </a:r>
            <a:r>
              <a:rPr lang="bn-BD" sz="4400" dirty="0" smtClean="0">
                <a:latin typeface="Shonar Bangla" pitchFamily="18" charset="0"/>
                <a:cs typeface="Shonar Bangla" pitchFamily="18" charset="0"/>
              </a:rPr>
              <a:t>অনুমতি চাওয়ার বর্ণনা – </a:t>
            </a:r>
            <a:r>
              <a:rPr lang="ar-SA" sz="4400" dirty="0" smtClean="0">
                <a:latin typeface="Shonar Bangla" pitchFamily="18" charset="0"/>
                <a:cs typeface="Shonar Bangla" pitchFamily="18" charset="0"/>
              </a:rPr>
              <a:t>الإسـتـيذان</a:t>
            </a:r>
            <a:endParaRPr lang="bn-BD" sz="4400" dirty="0" smtClean="0">
              <a:latin typeface="Shonar Bangla" pitchFamily="18" charset="0"/>
              <a:cs typeface="Shonar Bangla" pitchFamily="18" charset="0"/>
            </a:endParaRPr>
          </a:p>
          <a:p>
            <a:pPr>
              <a:buNone/>
            </a:pPr>
            <a:r>
              <a:rPr lang="bn-BD" sz="4400" dirty="0" smtClean="0">
                <a:latin typeface="Shonar Bangla" pitchFamily="18" charset="0"/>
                <a:cs typeface="Shonar Bangla" pitchFamily="18" charset="0"/>
              </a:rPr>
              <a:t>প্রিয়ড – ২য় </a:t>
            </a:r>
          </a:p>
          <a:p>
            <a:pPr>
              <a:buNone/>
            </a:pPr>
            <a:r>
              <a:rPr lang="bn-BD" sz="4400" dirty="0" smtClean="0">
                <a:latin typeface="Shonar Bangla" pitchFamily="18" charset="0"/>
                <a:cs typeface="Shonar Bangla" pitchFamily="18" charset="0"/>
              </a:rPr>
              <a:t>সময় – ৪৫ মিনিট </a:t>
            </a:r>
          </a:p>
          <a:p>
            <a:pPr>
              <a:buNone/>
            </a:pPr>
            <a:r>
              <a:rPr lang="bn-BD" sz="4400" dirty="0" smtClean="0">
                <a:latin typeface="Shonar Bangla" pitchFamily="18" charset="0"/>
                <a:cs typeface="Shonar Bangla" pitchFamily="18" charset="0"/>
              </a:rPr>
              <a:t>তারিখ – ০৩- ০২ – </a:t>
            </a:r>
            <a:r>
              <a:rPr lang="bn-BD" sz="4400" dirty="0" smtClean="0">
                <a:latin typeface="Shonar Bangla" pitchFamily="18" charset="0"/>
                <a:cs typeface="Shonar Bangla" pitchFamily="18" charset="0"/>
              </a:rPr>
              <a:t>২০</a:t>
            </a:r>
            <a:r>
              <a:rPr lang="en-US" sz="4400" dirty="0" smtClean="0">
                <a:latin typeface="Shonar Bangla" pitchFamily="18" charset="0"/>
                <a:cs typeface="Shonar Bangla" pitchFamily="18" charset="0"/>
              </a:rPr>
              <a:t>২০</a:t>
            </a:r>
            <a:r>
              <a:rPr lang="bn-BD" sz="4400" dirty="0" smtClean="0">
                <a:latin typeface="Shonar Bangla" pitchFamily="18" charset="0"/>
                <a:cs typeface="Shonar Bangla" pitchFamily="18" charset="0"/>
              </a:rPr>
              <a:t> </a:t>
            </a:r>
            <a:endParaRPr lang="ar-SA" sz="4400" dirty="0" smtClean="0">
              <a:latin typeface="Shonar Bangla" pitchFamily="18" charset="0"/>
              <a:cs typeface="Shonar Bangla"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sndAc>
          <p:stSnd>
            <p:snd r:embed="rId2" name="push.wav"/>
          </p:stSnd>
        </p:sndAc>
      </p:transition>
    </mc:Choice>
    <mc:Fallback xmlns="">
      <p:transition spd="slow">
        <p:fade/>
        <p:sndAc>
          <p:stSnd>
            <p:snd r:embed="rId3" name="push.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a:ln w="76200"/>
        </p:spPr>
        <p:style>
          <a:lnRef idx="1">
            <a:schemeClr val="accent3"/>
          </a:lnRef>
          <a:fillRef idx="2">
            <a:schemeClr val="accent3"/>
          </a:fillRef>
          <a:effectRef idx="1">
            <a:schemeClr val="accent3"/>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bn-BD" sz="115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honar Bangla" pitchFamily="18" charset="0"/>
                <a:cs typeface="Shonar Bangla" pitchFamily="18" charset="0"/>
              </a:rPr>
              <a:t>শিখনফল</a:t>
            </a:r>
            <a:endParaRPr lang="en-US" sz="11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honar Bangla" pitchFamily="18" charset="0"/>
              <a:cs typeface="Shonar Bangla" pitchFamily="18" charset="0"/>
            </a:endParaRPr>
          </a:p>
        </p:txBody>
      </p:sp>
      <p:sp>
        <p:nvSpPr>
          <p:cNvPr id="3" name="Content Placeholder 2"/>
          <p:cNvSpPr>
            <a:spLocks noGrp="1"/>
          </p:cNvSpPr>
          <p:nvPr>
            <p:ph idx="1"/>
          </p:nvPr>
        </p:nvSpPr>
        <p:spPr>
          <a:xfrm>
            <a:off x="0" y="1600200"/>
            <a:ext cx="9144000" cy="5257800"/>
          </a:xfrm>
          <a:ln w="57150">
            <a:solidFill>
              <a:schemeClr val="accent1"/>
            </a:solidFill>
          </a:ln>
        </p:spPr>
        <p:style>
          <a:lnRef idx="1">
            <a:schemeClr val="accent5"/>
          </a:lnRef>
          <a:fillRef idx="2">
            <a:schemeClr val="accent5"/>
          </a:fillRef>
          <a:effectRef idx="1">
            <a:schemeClr val="accent5"/>
          </a:effectRef>
          <a:fontRef idx="minor">
            <a:schemeClr val="dk1"/>
          </a:fontRef>
        </p:style>
        <p:txBody>
          <a:bodyPr>
            <a:normAutofit/>
          </a:bodyPr>
          <a:lstStyle/>
          <a:p>
            <a:pPr>
              <a:buNone/>
            </a:pPr>
            <a:r>
              <a:rPr lang="bn-BD" sz="6000" dirty="0" smtClean="0">
                <a:latin typeface="Shonar Bangla" pitchFamily="18" charset="0"/>
                <a:cs typeface="Shonar Bangla" pitchFamily="18" charset="0"/>
              </a:rPr>
              <a:t>   </a:t>
            </a:r>
          </a:p>
          <a:p>
            <a:pPr>
              <a:buNone/>
            </a:pPr>
            <a:r>
              <a:rPr lang="bn-BD" sz="4800" dirty="0" smtClean="0">
                <a:latin typeface="Shonar Bangla" pitchFamily="18" charset="0"/>
                <a:cs typeface="Shonar Bangla" pitchFamily="18" charset="0"/>
              </a:rPr>
              <a:t>  ১.  </a:t>
            </a:r>
            <a:r>
              <a:rPr lang="ar-SA" sz="4800" dirty="0" smtClean="0">
                <a:latin typeface="Shonar Bangla" pitchFamily="18" charset="0"/>
                <a:cs typeface="Shonar Bangla" pitchFamily="18" charset="0"/>
              </a:rPr>
              <a:t> الإستيذان </a:t>
            </a:r>
            <a:r>
              <a:rPr lang="bn-BD" sz="4800" dirty="0" smtClean="0">
                <a:latin typeface="Shonar Bangla" pitchFamily="18" charset="0"/>
                <a:cs typeface="Shonar Bangla" pitchFamily="18" charset="0"/>
              </a:rPr>
              <a:t>শব্দের অর্থ বলতে পারবে</a:t>
            </a:r>
            <a:r>
              <a:rPr lang="en-US" sz="4800" dirty="0" smtClean="0">
                <a:latin typeface="Shonar Bangla" pitchFamily="18" charset="0"/>
                <a:cs typeface="Shonar Bangla" pitchFamily="18" charset="0"/>
              </a:rPr>
              <a:t> ।</a:t>
            </a:r>
            <a:endParaRPr lang="bn-BD" sz="4800" dirty="0" smtClean="0">
              <a:latin typeface="Shonar Bangla" pitchFamily="18" charset="0"/>
              <a:cs typeface="Shonar Bangla" pitchFamily="18" charset="0"/>
            </a:endParaRPr>
          </a:p>
          <a:p>
            <a:pPr>
              <a:buNone/>
            </a:pPr>
            <a:r>
              <a:rPr lang="bn-BD" sz="4800" dirty="0" smtClean="0">
                <a:latin typeface="Shonar Bangla" pitchFamily="18" charset="0"/>
                <a:cs typeface="Shonar Bangla" pitchFamily="18" charset="0"/>
              </a:rPr>
              <a:t>  ২ .ইসলামে অনুমতির </a:t>
            </a:r>
            <a:r>
              <a:rPr lang="bn-BD" sz="4800" dirty="0" smtClean="0">
                <a:latin typeface="Shonar Bangla" pitchFamily="18" charset="0"/>
                <a:cs typeface="Shonar Bangla" pitchFamily="18" charset="0"/>
              </a:rPr>
              <a:t>গুরু</a:t>
            </a:r>
            <a:r>
              <a:rPr lang="en-US" sz="4800" dirty="0" err="1" smtClean="0">
                <a:latin typeface="Shonar Bangla" pitchFamily="18" charset="0"/>
                <a:cs typeface="Shonar Bangla" pitchFamily="18" charset="0"/>
              </a:rPr>
              <a:t>ত্ব</a:t>
            </a:r>
            <a:r>
              <a:rPr lang="bn-BD" sz="4800" dirty="0" smtClean="0">
                <a:latin typeface="Shonar Bangla" pitchFamily="18" charset="0"/>
                <a:cs typeface="Shonar Bangla" pitchFamily="18" charset="0"/>
              </a:rPr>
              <a:t> ব্য</a:t>
            </a:r>
            <a:r>
              <a:rPr lang="en-US" sz="4800" dirty="0" err="1" smtClean="0">
                <a:latin typeface="Shonar Bangla" pitchFamily="18" charset="0"/>
                <a:cs typeface="Shonar Bangla" pitchFamily="18" charset="0"/>
              </a:rPr>
              <a:t>াখ্যা</a:t>
            </a:r>
            <a:r>
              <a:rPr lang="bn-BD" sz="4800" dirty="0" smtClean="0">
                <a:latin typeface="Shonar Bangla" pitchFamily="18" charset="0"/>
                <a:cs typeface="Shonar Bangla" pitchFamily="18" charset="0"/>
              </a:rPr>
              <a:t> </a:t>
            </a:r>
            <a:r>
              <a:rPr lang="bn-BD" sz="4800" dirty="0" smtClean="0">
                <a:latin typeface="Shonar Bangla" pitchFamily="18" charset="0"/>
                <a:cs typeface="Shonar Bangla" pitchFamily="18" charset="0"/>
              </a:rPr>
              <a:t>করতে পারবে </a:t>
            </a:r>
            <a:r>
              <a:rPr lang="en-US" sz="4800" dirty="0" smtClean="0">
                <a:latin typeface="Shonar Bangla" pitchFamily="18" charset="0"/>
                <a:cs typeface="Shonar Bangla" pitchFamily="18" charset="0"/>
              </a:rPr>
              <a:t>।</a:t>
            </a:r>
            <a:endParaRPr lang="bn-BD" sz="4800" dirty="0" smtClean="0">
              <a:latin typeface="Shonar Bangla" pitchFamily="18" charset="0"/>
              <a:cs typeface="Shonar Bangla" pitchFamily="18" charset="0"/>
            </a:endParaRPr>
          </a:p>
          <a:p>
            <a:pPr>
              <a:buNone/>
            </a:pPr>
            <a:r>
              <a:rPr lang="bn-BD" sz="4800" dirty="0" smtClean="0">
                <a:latin typeface="Shonar Bangla" pitchFamily="18" charset="0"/>
                <a:cs typeface="Shonar Bangla" pitchFamily="18" charset="0"/>
              </a:rPr>
              <a:t> ৩ .অনুমতি সম্পর্কে হাদীটির অনুবাদ বলতে পারবে </a:t>
            </a:r>
            <a:r>
              <a:rPr lang="en-US" sz="4800" dirty="0">
                <a:latin typeface="Shonar Bangla" pitchFamily="18" charset="0"/>
                <a:cs typeface="Shonar Bangla" pitchFamily="18" charset="0"/>
              </a:rPr>
              <a:t>।</a:t>
            </a:r>
            <a:r>
              <a:rPr lang="bn-BD" sz="4800" dirty="0" smtClean="0">
                <a:latin typeface="Shonar Bangla" pitchFamily="18" charset="0"/>
                <a:cs typeface="Shonar Bangla" pitchFamily="18" charset="0"/>
              </a:rPr>
              <a:t>  </a:t>
            </a:r>
          </a:p>
          <a:p>
            <a:pPr marL="0" indent="0">
              <a:buNone/>
            </a:pPr>
            <a:endParaRPr lang="bn-BD" sz="6000" dirty="0" smtClean="0">
              <a:latin typeface="Shonar Bangla" pitchFamily="18" charset="0"/>
              <a:cs typeface="Shonar Bangla" pitchFamily="18" charset="0"/>
            </a:endParaRPr>
          </a:p>
          <a:p>
            <a:endParaRPr lang="bn-BD" sz="6000" dirty="0" smtClean="0">
              <a:latin typeface="Shonar Bangla" pitchFamily="18" charset="0"/>
              <a:cs typeface="Shonar Bangla" pitchFamily="18" charset="0"/>
            </a:endParaRPr>
          </a:p>
          <a:p>
            <a:endParaRPr lang="en-US" sz="6000" dirty="0">
              <a:latin typeface="Shonar Bangla" pitchFamily="18" charset="0"/>
              <a:cs typeface="Shonar Bangl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linds(horizont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Asalamoalaikum.jpg"/>
          <p:cNvPicPr>
            <a:picLocks noGrp="1" noChangeAspect="1"/>
          </p:cNvPicPr>
          <p:nvPr>
            <p:ph idx="1"/>
          </p:nvPr>
        </p:nvPicPr>
        <p:blipFill>
          <a:blip r:embed="rId2"/>
          <a:stretch>
            <a:fillRect/>
          </a:stretch>
        </p:blipFill>
        <p:spPr>
          <a:xfrm>
            <a:off x="609600" y="304800"/>
            <a:ext cx="4343400" cy="6553200"/>
          </a:xfrm>
          <a:ln w="76200"/>
        </p:spPr>
        <p:style>
          <a:lnRef idx="1">
            <a:schemeClr val="accent3"/>
          </a:lnRef>
          <a:fillRef idx="2">
            <a:schemeClr val="accent3"/>
          </a:fillRef>
          <a:effectRef idx="1">
            <a:schemeClr val="accent3"/>
          </a:effectRef>
          <a:fontRef idx="minor">
            <a:schemeClr val="dk1"/>
          </a:fontRef>
        </p:style>
      </p:pic>
      <p:pic>
        <p:nvPicPr>
          <p:cNvPr id="5" name="Picture 4" descr="maxresdefault.jpg"/>
          <p:cNvPicPr>
            <a:picLocks noChangeAspect="1"/>
          </p:cNvPicPr>
          <p:nvPr/>
        </p:nvPicPr>
        <p:blipFill>
          <a:blip r:embed="rId3"/>
          <a:stretch>
            <a:fillRect/>
          </a:stretch>
        </p:blipFill>
        <p:spPr>
          <a:xfrm>
            <a:off x="4953000" y="304800"/>
            <a:ext cx="4191000" cy="6705600"/>
          </a:xfrm>
          <a:prstGeom prst="rect">
            <a:avLst/>
          </a:prstGeom>
          <a:ln w="76200">
            <a:solidFill>
              <a:schemeClr val="tx1"/>
            </a:solidFill>
          </a:ln>
        </p:spPr>
      </p:pic>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1">
            <a:schemeClr val="accent3"/>
          </a:lnRef>
          <a:fillRef idx="2">
            <a:schemeClr val="accent3"/>
          </a:fillRef>
          <a:effectRef idx="1">
            <a:schemeClr val="accent3"/>
          </a:effectRef>
          <a:fontRef idx="minor">
            <a:schemeClr val="dk1"/>
          </a:fontRef>
        </p:style>
        <p:txBody>
          <a:bodyPr>
            <a:normAutofit/>
          </a:bodyPr>
          <a:lstStyle/>
          <a:p>
            <a:r>
              <a:rPr lang="bn-BD" sz="6600" dirty="0" smtClean="0">
                <a:latin typeface="Shonar Bangla" pitchFamily="18" charset="0"/>
                <a:cs typeface="Shonar Bangla" pitchFamily="18" charset="0"/>
              </a:rPr>
              <a:t>নিচের ছবিটি লক্ষ</a:t>
            </a:r>
            <a:r>
              <a:rPr lang="en-US" sz="6600" dirty="0" err="1" smtClean="0">
                <a:latin typeface="Shonar Bangla" pitchFamily="18" charset="0"/>
                <a:cs typeface="Shonar Bangla" pitchFamily="18" charset="0"/>
              </a:rPr>
              <a:t>্য</a:t>
            </a:r>
            <a:r>
              <a:rPr lang="bn-BD" sz="6600" dirty="0" smtClean="0">
                <a:latin typeface="Shonar Bangla" pitchFamily="18" charset="0"/>
                <a:cs typeface="Shonar Bangla" pitchFamily="18" charset="0"/>
              </a:rPr>
              <a:t> কর </a:t>
            </a:r>
            <a:r>
              <a:rPr lang="en-US" sz="6600" dirty="0" smtClean="0">
                <a:latin typeface="Shonar Bangla" pitchFamily="18" charset="0"/>
                <a:cs typeface="Shonar Bangla" pitchFamily="18" charset="0"/>
              </a:rPr>
              <a:t> ?</a:t>
            </a:r>
            <a:endParaRPr lang="en-US" sz="6600" dirty="0">
              <a:latin typeface="Shonar Bangla" pitchFamily="18" charset="0"/>
              <a:cs typeface="Shonar Bangla" pitchFamily="18" charset="0"/>
            </a:endParaRPr>
          </a:p>
        </p:txBody>
      </p:sp>
      <p:pic>
        <p:nvPicPr>
          <p:cNvPr id="5" name="Picture 4" descr="13858656771367.jpg"/>
          <p:cNvPicPr>
            <a:picLocks noChangeAspect="1"/>
          </p:cNvPicPr>
          <p:nvPr/>
        </p:nvPicPr>
        <p:blipFill>
          <a:blip r:embed="rId2"/>
          <a:stretch>
            <a:fillRect/>
          </a:stretch>
        </p:blipFill>
        <p:spPr>
          <a:xfrm>
            <a:off x="381000" y="1752600"/>
            <a:ext cx="8305800" cy="4495800"/>
          </a:xfrm>
          <a:prstGeom prst="rect">
            <a:avLst/>
          </a:prstGeom>
          <a:ln w="76200">
            <a:solidFill>
              <a:schemeClr val="tx1"/>
            </a:solidFill>
          </a:ln>
        </p:spPr>
      </p:pic>
      <p:sp>
        <p:nvSpPr>
          <p:cNvPr id="6" name="Content Placeholder 5"/>
          <p:cNvSpPr>
            <a:spLocks noGrp="1"/>
          </p:cNvSpPr>
          <p:nvPr>
            <p:ph idx="1"/>
          </p:nvPr>
        </p:nvSpPr>
        <p:spPr>
          <a:xfrm>
            <a:off x="381000" y="1752600"/>
            <a:ext cx="8229600" cy="4525963"/>
          </a:xfrm>
          <a:effectLst>
            <a:glow rad="228600">
              <a:schemeClr val="accent2">
                <a:satMod val="175000"/>
                <a:alpha val="40000"/>
              </a:schemeClr>
            </a:glow>
          </a:effectLst>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6200"/>
        </p:spPr>
        <p:style>
          <a:lnRef idx="2">
            <a:schemeClr val="accent4"/>
          </a:lnRef>
          <a:fillRef idx="1">
            <a:schemeClr val="lt1"/>
          </a:fillRef>
          <a:effectRef idx="0">
            <a:schemeClr val="accent4"/>
          </a:effectRef>
          <a:fontRef idx="minor">
            <a:schemeClr val="dk1"/>
          </a:fontRef>
        </p:style>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bn-BD" sz="6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honar Bangla" pitchFamily="18" charset="0"/>
                <a:cs typeface="Shonar Bangla" pitchFamily="18" charset="0"/>
              </a:rPr>
              <a:t>আজকের পাঠ </a:t>
            </a:r>
            <a:endParaRPr lang="en-US" sz="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honar Bangla" pitchFamily="18" charset="0"/>
              <a:cs typeface="Shonar Bangla" pitchFamily="18" charset="0"/>
            </a:endParaRPr>
          </a:p>
        </p:txBody>
      </p:sp>
      <p:sp>
        <p:nvSpPr>
          <p:cNvPr id="3" name="Content Placeholder 2"/>
          <p:cNvSpPr>
            <a:spLocks noGrp="1"/>
          </p:cNvSpPr>
          <p:nvPr>
            <p:ph idx="1"/>
          </p:nvPr>
        </p:nvSpPr>
        <p:spPr>
          <a:ln w="76200"/>
        </p:spPr>
        <p:style>
          <a:lnRef idx="1">
            <a:schemeClr val="accent3"/>
          </a:lnRef>
          <a:fillRef idx="2">
            <a:schemeClr val="accent3"/>
          </a:fillRef>
          <a:effectRef idx="1">
            <a:schemeClr val="accent3"/>
          </a:effectRef>
          <a:fontRef idx="minor">
            <a:schemeClr val="dk1"/>
          </a:fontRef>
        </p:style>
        <p:txBody>
          <a:bodyPr>
            <a:noAutofit/>
          </a:bodyPr>
          <a:lstStyle/>
          <a:p>
            <a:pPr>
              <a:buNone/>
            </a:pPr>
            <a:r>
              <a:rPr lang="bn-BD" sz="3600" b="1" dirty="0" smtClean="0">
                <a:solidFill>
                  <a:srgbClr val="FF0000"/>
                </a:solidFill>
                <a:latin typeface="Shonar Bangla" pitchFamily="18" charset="0"/>
                <a:cs typeface="Shonar Bangla" pitchFamily="18" charset="0"/>
              </a:rPr>
              <a:t> অনুমতি প্রার্থনা</a:t>
            </a:r>
            <a:r>
              <a:rPr lang="ar-SA" sz="3600" b="1" dirty="0" smtClean="0">
                <a:solidFill>
                  <a:srgbClr val="FF0000"/>
                </a:solidFill>
                <a:latin typeface="Shonar Bangla" pitchFamily="18" charset="0"/>
                <a:cs typeface="Shonar Bangla" pitchFamily="18" charset="0"/>
              </a:rPr>
              <a:t> </a:t>
            </a:r>
            <a:r>
              <a:rPr lang="bn-BD" sz="3600" b="1" dirty="0" smtClean="0">
                <a:solidFill>
                  <a:srgbClr val="FF0000"/>
                </a:solidFill>
                <a:latin typeface="Shonar Bangla" pitchFamily="18" charset="0"/>
                <a:cs typeface="Shonar Bangla" pitchFamily="18" charset="0"/>
              </a:rPr>
              <a:t>-  মুল হাদিস –</a:t>
            </a:r>
            <a:r>
              <a:rPr lang="en-US" sz="3600" b="1" dirty="0" smtClean="0">
                <a:solidFill>
                  <a:srgbClr val="FF0000"/>
                </a:solidFill>
                <a:latin typeface="Shonar Bangla" pitchFamily="18" charset="0"/>
                <a:cs typeface="Shonar Bangla" pitchFamily="18" charset="0"/>
              </a:rPr>
              <a:t>৪৭</a:t>
            </a:r>
            <a:r>
              <a:rPr lang="ar-SA" b="1" dirty="0" smtClean="0">
                <a:solidFill>
                  <a:srgbClr val="00B050"/>
                </a:solidFill>
                <a:latin typeface="Shonar Bangla" pitchFamily="18" charset="0"/>
                <a:cs typeface="Shonar Bangla" pitchFamily="18" charset="0"/>
              </a:rPr>
              <a:t>عن عطاء بن يسار رضي الله تعالي عنه  </a:t>
            </a:r>
            <a:r>
              <a:rPr lang="ar-SA" sz="3600" b="1" dirty="0" smtClean="0">
                <a:solidFill>
                  <a:srgbClr val="00B050"/>
                </a:solidFill>
                <a:latin typeface="Shonar Bangla" pitchFamily="18" charset="0"/>
                <a:cs typeface="Shonar Bangla" pitchFamily="18" charset="0"/>
              </a:rPr>
              <a:t>أنّ رجلاً سأل رسول الله صلّي الله عليه وسلّم فقالأأاستأذن علي امّي فقال نعم فقال الرّجل إنّي معها في البيت فقال رسول الله صلّي الله عليه وسلّم إستأذن عليها فقال الرّجل إنّي خادمها فقال رسول الله صلّي الله عليه وسلّم  إستأذن عليها أتحبّ أن تراها عريانة قال لاقال فاستأذن عليها (رواه مالك مرسلا ) </a:t>
            </a:r>
            <a:endParaRPr lang="bn-BD" sz="3600" b="1" dirty="0" smtClean="0">
              <a:solidFill>
                <a:srgbClr val="00B050"/>
              </a:solidFill>
              <a:latin typeface="Shonar Bangla" pitchFamily="18" charset="0"/>
              <a:cs typeface="Shonar Bangla" pitchFamily="18" charset="0"/>
            </a:endParaRPr>
          </a:p>
          <a:p>
            <a:pPr>
              <a:buNone/>
            </a:pPr>
            <a:endParaRPr lang="bn-BD" sz="3600" b="1" dirty="0" smtClean="0">
              <a:solidFill>
                <a:srgbClr val="FF0000"/>
              </a:solidFill>
              <a:latin typeface="Shonar Bangla" pitchFamily="18" charset="0"/>
              <a:cs typeface="Shonar Bangla" pitchFamily="18" charset="0"/>
            </a:endParaRPr>
          </a:p>
          <a:p>
            <a:pPr>
              <a:buNone/>
            </a:pPr>
            <a:endParaRPr lang="en-US" sz="3600" b="1" dirty="0">
              <a:solidFill>
                <a:srgbClr val="FF0000"/>
              </a:solidFill>
              <a:latin typeface="Shonar Bangla" pitchFamily="18" charset="0"/>
              <a:cs typeface="Shonar Bangla"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bn-BD"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honar Bangla" pitchFamily="18" charset="0"/>
                <a:cs typeface="Shonar Bangla" pitchFamily="18" charset="0"/>
              </a:rPr>
              <a:t>মূল হাদিসটির অনুবাদ</a:t>
            </a:r>
            <a:endParaRPr lang="en-US" sz="6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honar Bangla" pitchFamily="18" charset="0"/>
              <a:cs typeface="Shonar Bangla" pitchFamily="18" charset="0"/>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pPr>
              <a:buNone/>
            </a:pPr>
            <a:r>
              <a:rPr lang="bn-BD" dirty="0" smtClean="0">
                <a:latin typeface="Shonar Bangla" pitchFamily="18" charset="0"/>
                <a:cs typeface="Shonar Bangla" pitchFamily="18" charset="0"/>
              </a:rPr>
              <a:t>হযরত আতা ইবনে ইয়াসার (রা.) হতে বণিত,</a:t>
            </a:r>
          </a:p>
          <a:p>
            <a:pPr>
              <a:buNone/>
            </a:pPr>
            <a:r>
              <a:rPr lang="bn-BD" dirty="0" smtClean="0">
                <a:latin typeface="Shonar Bangla" pitchFamily="18" charset="0"/>
                <a:cs typeface="Shonar Bangla" pitchFamily="18" charset="0"/>
              </a:rPr>
              <a:t> একদা এক ব্যক্তি হযরত রাসুলুল্লাহ (স.) কে জিঞাসা করলেন , আমি কি আমার মায়ের নিকট যেতে অনুমতি প্রার্থনা করবো , তিনি বললেন , হ্যা । তখন লোকটি বললো , আমি তো তার সাথে একই ঘরে থাকি </a:t>
            </a:r>
          </a:p>
          <a:p>
            <a:pPr>
              <a:buNone/>
            </a:pPr>
            <a:r>
              <a:rPr lang="bn-BD" dirty="0" smtClean="0">
                <a:latin typeface="Shonar Bangla" pitchFamily="18" charset="0"/>
                <a:cs typeface="Shonar Bangla" pitchFamily="18" charset="0"/>
              </a:rPr>
              <a:t>  হযরত রাসুল (স.) বললেন , তুমি  তাঁর নিকট  অনুমতি চাউ । অত.পর </a:t>
            </a:r>
          </a:p>
          <a:p>
            <a:pPr>
              <a:buNone/>
            </a:pPr>
            <a:r>
              <a:rPr lang="bn-BD" dirty="0" smtClean="0">
                <a:latin typeface="Shonar Bangla" pitchFamily="18" charset="0"/>
                <a:cs typeface="Shonar Bangla" pitchFamily="18" charset="0"/>
              </a:rPr>
              <a:t> লোকটি বললো , আমি তার সেবক , তখন রাসুল (স.) বললেন , তমি কি তোমার মাকে  অনাবৃত পোশাকে দেখতে পছন্দ কর , সে বললো </a:t>
            </a:r>
          </a:p>
          <a:p>
            <a:pPr>
              <a:buNone/>
            </a:pPr>
            <a:r>
              <a:rPr lang="bn-BD" dirty="0" smtClean="0">
                <a:latin typeface="Shonar Bangla" pitchFamily="18" charset="0"/>
                <a:cs typeface="Shonar Bangla" pitchFamily="18" charset="0"/>
              </a:rPr>
              <a:t> ,না । রসুল (স.) বললেন , তাহলে তুমি তাঁর নিকট অনুমতি প্রাথর্না  করো  ( ইম্ম মালিক (রহ.) হাদিসটি মুরসাল সূত্রে  বর্ণনা করেছেন ) । </a:t>
            </a: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a:ln w="76200"/>
        </p:spPr>
        <p:style>
          <a:lnRef idx="2">
            <a:schemeClr val="accent3"/>
          </a:lnRef>
          <a:fillRef idx="1">
            <a:schemeClr val="lt1"/>
          </a:fillRef>
          <a:effectRef idx="0">
            <a:schemeClr val="accent3"/>
          </a:effectRef>
          <a:fontRef idx="minor">
            <a:schemeClr val="dk1"/>
          </a:fontRef>
        </p:style>
        <p:txBody>
          <a:bodyPr>
            <a:noAutofit/>
          </a:bodyPr>
          <a:lstStyle/>
          <a:p>
            <a:r>
              <a:rPr lang="en-US" sz="7200" b="1" dirty="0" err="1" smtClean="0">
                <a:solidFill>
                  <a:srgbClr val="FF0000"/>
                </a:solidFill>
                <a:latin typeface="Shonar Bangla" pitchFamily="34" charset="0"/>
                <a:cs typeface="Shonar Bangla" pitchFamily="34" charset="0"/>
              </a:rPr>
              <a:t>একক</a:t>
            </a:r>
            <a:r>
              <a:rPr lang="en-US" sz="7200" b="1" dirty="0" smtClean="0">
                <a:solidFill>
                  <a:srgbClr val="FF0000"/>
                </a:solidFill>
                <a:latin typeface="Shonar Bangla" pitchFamily="34" charset="0"/>
                <a:cs typeface="Shonar Bangla" pitchFamily="34" charset="0"/>
              </a:rPr>
              <a:t> </a:t>
            </a:r>
            <a:r>
              <a:rPr lang="en-US" sz="7200" b="1" dirty="0" err="1" smtClean="0">
                <a:solidFill>
                  <a:srgbClr val="FF0000"/>
                </a:solidFill>
                <a:latin typeface="Shonar Bangla" pitchFamily="34" charset="0"/>
                <a:cs typeface="Shonar Bangla" pitchFamily="34" charset="0"/>
              </a:rPr>
              <a:t>কাজ</a:t>
            </a:r>
            <a:r>
              <a:rPr lang="en-US" sz="7200" b="1" dirty="0" smtClean="0">
                <a:solidFill>
                  <a:srgbClr val="FF0000"/>
                </a:solidFill>
                <a:latin typeface="Shonar Bangla" pitchFamily="34" charset="0"/>
                <a:cs typeface="Shonar Bangla" pitchFamily="34" charset="0"/>
              </a:rPr>
              <a:t> </a:t>
            </a:r>
            <a:endParaRPr lang="en-US" sz="7200" b="1" dirty="0">
              <a:solidFill>
                <a:srgbClr val="FF0000"/>
              </a:solidFill>
              <a:latin typeface="Shonar Bangla" pitchFamily="34" charset="0"/>
              <a:cs typeface="Shonar Bangla" pitchFamily="34" charset="0"/>
            </a:endParaRPr>
          </a:p>
        </p:txBody>
      </p:sp>
      <p:sp>
        <p:nvSpPr>
          <p:cNvPr id="3" name="Content Placeholder 2"/>
          <p:cNvSpPr>
            <a:spLocks noGrp="1"/>
          </p:cNvSpPr>
          <p:nvPr>
            <p:ph idx="1"/>
          </p:nvPr>
        </p:nvSpPr>
        <p:spPr>
          <a:ln w="76200"/>
        </p:spPr>
        <p:style>
          <a:lnRef idx="1">
            <a:schemeClr val="accent5"/>
          </a:lnRef>
          <a:fillRef idx="2">
            <a:schemeClr val="accent5"/>
          </a:fillRef>
          <a:effectRef idx="1">
            <a:schemeClr val="accent5"/>
          </a:effectRef>
          <a:fontRef idx="minor">
            <a:schemeClr val="dk1"/>
          </a:fontRef>
        </p:style>
        <p:txBody>
          <a:bodyPr>
            <a:normAutofit/>
          </a:bodyPr>
          <a:lstStyle/>
          <a:p>
            <a:pPr marL="0" indent="0">
              <a:buNone/>
            </a:pPr>
            <a:r>
              <a:rPr lang="en-US" sz="4800" b="1" dirty="0" smtClean="0">
                <a:latin typeface="Shonar Bangla" pitchFamily="34" charset="0"/>
                <a:ea typeface="Segoe UI Symbol" pitchFamily="34" charset="0"/>
                <a:cs typeface="Shonar Bangla" pitchFamily="34" charset="0"/>
              </a:rPr>
              <a:t>* </a:t>
            </a:r>
            <a:r>
              <a:rPr lang="ar-SA" sz="4800" b="1" dirty="0" smtClean="0">
                <a:latin typeface="Shonar Bangla" pitchFamily="34" charset="0"/>
                <a:ea typeface="Segoe UI Symbol" pitchFamily="34" charset="0"/>
              </a:rPr>
              <a:t>أتحبّ أنتراهالاعريانة </a:t>
            </a:r>
            <a:r>
              <a:rPr lang="en-US" sz="4800" b="1" dirty="0" err="1" smtClean="0">
                <a:latin typeface="Shonar Bangla" pitchFamily="34" charset="0"/>
                <a:ea typeface="Segoe UI Symbol" pitchFamily="34" charset="0"/>
                <a:cs typeface="Shonar Bangla" pitchFamily="34" charset="0"/>
              </a:rPr>
              <a:t>এর</a:t>
            </a:r>
            <a:r>
              <a:rPr lang="en-US" sz="4800" b="1" dirty="0" smtClean="0">
                <a:latin typeface="Shonar Bangla" pitchFamily="34" charset="0"/>
                <a:ea typeface="Segoe UI Symbol" pitchFamily="34" charset="0"/>
                <a:cs typeface="Shonar Bangla" pitchFamily="34" charset="0"/>
              </a:rPr>
              <a:t> </a:t>
            </a:r>
            <a:r>
              <a:rPr lang="en-US" sz="4800" b="1" dirty="0" err="1" smtClean="0">
                <a:latin typeface="Shonar Bangla" pitchFamily="34" charset="0"/>
                <a:ea typeface="Segoe UI Symbol" pitchFamily="34" charset="0"/>
                <a:cs typeface="Shonar Bangla" pitchFamily="34" charset="0"/>
              </a:rPr>
              <a:t>ব্যাখ্যা</a:t>
            </a:r>
            <a:r>
              <a:rPr lang="en-US" sz="4800" b="1" dirty="0" smtClean="0">
                <a:latin typeface="Shonar Bangla" pitchFamily="34" charset="0"/>
                <a:ea typeface="Segoe UI Symbol" pitchFamily="34" charset="0"/>
                <a:cs typeface="Shonar Bangla" pitchFamily="34" charset="0"/>
              </a:rPr>
              <a:t> </a:t>
            </a:r>
            <a:r>
              <a:rPr lang="en-US" sz="4800" b="1" dirty="0" err="1" smtClean="0">
                <a:latin typeface="Shonar Bangla" pitchFamily="34" charset="0"/>
                <a:ea typeface="Segoe UI Symbol" pitchFamily="34" charset="0"/>
                <a:cs typeface="Shonar Bangla" pitchFamily="34" charset="0"/>
              </a:rPr>
              <a:t>কর</a:t>
            </a:r>
            <a:r>
              <a:rPr lang="en-US" sz="4800" b="1" dirty="0" smtClean="0">
                <a:latin typeface="Shonar Bangla" pitchFamily="34" charset="0"/>
                <a:ea typeface="Segoe UI Symbol" pitchFamily="34" charset="0"/>
                <a:cs typeface="Shonar Bangla" pitchFamily="34" charset="0"/>
              </a:rPr>
              <a:t> ?</a:t>
            </a:r>
            <a:r>
              <a:rPr lang="ar-SA" sz="4800" b="1" dirty="0" smtClean="0">
                <a:latin typeface="Shonar Bangla" pitchFamily="34" charset="0"/>
                <a:ea typeface="Segoe UI Symbol" pitchFamily="34" charset="0"/>
              </a:rPr>
              <a:t>  </a:t>
            </a:r>
            <a:endParaRPr lang="en-US" sz="4800" b="1" dirty="0" smtClean="0">
              <a:latin typeface="Shonar Bangla" pitchFamily="34" charset="0"/>
              <a:ea typeface="Segoe UI Symbol" pitchFamily="34" charset="0"/>
              <a:cs typeface="Shonar Bangla" pitchFamily="34" charset="0"/>
            </a:endParaRPr>
          </a:p>
        </p:txBody>
      </p:sp>
    </p:spTree>
    <p:extLst>
      <p:ext uri="{BB962C8B-B14F-4D97-AF65-F5344CB8AC3E}">
        <p14:creationId xmlns:p14="http://schemas.microsoft.com/office/powerpoint/2010/main" val="215193115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TotalTime>
  <Words>349</Words>
  <Application>Microsoft Office PowerPoint</Application>
  <PresentationFormat>On-screen Show (4:3)</PresentationFormat>
  <Paragraphs>41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শিক্ষক পরিচিতি </vt:lpstr>
      <vt:lpstr>الحديث شريف </vt:lpstr>
      <vt:lpstr>শিখনফল</vt:lpstr>
      <vt:lpstr>PowerPoint Presentation</vt:lpstr>
      <vt:lpstr>নিচের ছবিটি লক্ষ্য কর  ?</vt:lpstr>
      <vt:lpstr>আজকের পাঠ </vt:lpstr>
      <vt:lpstr>মূল হাদিসটির অনুবাদ</vt:lpstr>
      <vt:lpstr>একক কাজ </vt:lpstr>
      <vt:lpstr>জোড়ায় কাজ</vt:lpstr>
      <vt:lpstr>দলিও কাজঃ  </vt:lpstr>
      <vt:lpstr>বাড়ির কাজঃ </vt:lpstr>
      <vt:lpstr>ম্যূায়ন</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MD Alimuddin</cp:lastModifiedBy>
  <cp:revision>80</cp:revision>
  <dcterms:created xsi:type="dcterms:W3CDTF">2017-12-31T12:44:36Z</dcterms:created>
  <dcterms:modified xsi:type="dcterms:W3CDTF">2020-03-13T23:35:34Z</dcterms:modified>
</cp:coreProperties>
</file>