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9" r:id="rId5"/>
    <p:sldId id="260" r:id="rId6"/>
    <p:sldId id="261" r:id="rId7"/>
    <p:sldId id="269" r:id="rId8"/>
    <p:sldId id="277" r:id="rId9"/>
    <p:sldId id="270" r:id="rId10"/>
    <p:sldId id="275" r:id="rId11"/>
    <p:sldId id="278" r:id="rId12"/>
    <p:sldId id="276" r:id="rId13"/>
    <p:sldId id="263" r:id="rId14"/>
    <p:sldId id="274" r:id="rId15"/>
    <p:sldId id="273" r:id="rId16"/>
    <p:sldId id="272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>
      <p:cViewPr varScale="1">
        <p:scale>
          <a:sx n="62" d="100"/>
          <a:sy n="62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A1F54-C7B4-4FF1-BA60-C98DEC7F28D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520C5-49FF-49A4-935B-58413D5B7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4548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f6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133600" y="1066799"/>
            <a:ext cx="4229103" cy="563880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4782"/>
            <a:ext cx="9144000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cs typeface="NikoshBAN" pitchFamily="2" charset="0"/>
              </a:rPr>
              <a:t>2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 সকল বর্জ্য নিষ্কাশন ব্যবস্থা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4" name="Picture 3" descr="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737"/>
            <a:ext cx="3733800" cy="2100263"/>
          </a:xfrm>
          <a:prstGeom prst="rect">
            <a:avLst/>
          </a:prstGeom>
        </p:spPr>
      </p:pic>
      <p:pic>
        <p:nvPicPr>
          <p:cNvPr id="5" name="Picture 4" descr="hum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62" y="4597400"/>
            <a:ext cx="4032738" cy="2184400"/>
          </a:xfrm>
          <a:prstGeom prst="rect">
            <a:avLst/>
          </a:prstGeom>
        </p:spPr>
      </p:pic>
      <p:pic>
        <p:nvPicPr>
          <p:cNvPr id="6" name="Picture 5" descr="h t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93021"/>
            <a:ext cx="3733800" cy="2188779"/>
          </a:xfrm>
          <a:prstGeom prst="rect">
            <a:avLst/>
          </a:prstGeom>
        </p:spPr>
      </p:pic>
      <p:pic>
        <p:nvPicPr>
          <p:cNvPr id="7" name="Picture 6" descr="kid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0" y="1371600"/>
            <a:ext cx="3638550" cy="2085975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0" y="0"/>
            <a:ext cx="9144000" cy="7620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609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রেচন কী? 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k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586133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যকৃত অ্যামাইনো এসিডকে ভেঙ্গে ইউরিয়া ,ইউরিক এসিড , অ্যামোনিয়া  ইত্যাদি নাইট্রোজেন ঘটিত বর্জ্য তৈরি করে।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1"/>
            <a:ext cx="9144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মানব দেহের এই তন্ত্রটি উক্ত বর্জ্য অপসারনে ভূমিকা রাখে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0" y="4046272"/>
            <a:ext cx="2057400" cy="2125928"/>
            <a:chOff x="3657600" y="4046272"/>
            <a:chExt cx="2057400" cy="2125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3657600" y="5525869"/>
              <a:ext cx="2057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যকৃত</a:t>
              </a:r>
              <a:endParaRPr lang="en-US" sz="3600" dirty="0"/>
            </a:p>
          </p:txBody>
        </p:sp>
        <p:sp>
          <p:nvSpPr>
            <p:cNvPr id="7" name="Right Arrow 6"/>
            <p:cNvSpPr/>
            <p:nvPr/>
          </p:nvSpPr>
          <p:spPr>
            <a:xfrm rot="16523929">
              <a:off x="3452751" y="4704660"/>
              <a:ext cx="1553087" cy="236311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457200" y="1452979"/>
            <a:ext cx="3425952" cy="54050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</a:t>
            </a:r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ধান রেচন অঙ্গের বিভিন্ন অংশ 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0" y="1447800"/>
            <a:ext cx="4648200" cy="5181600"/>
            <a:chOff x="1676400" y="1447800"/>
            <a:chExt cx="4648200" cy="5181600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1676400" y="1447800"/>
              <a:ext cx="3962400" cy="914400"/>
            </a:xfrm>
            <a:prstGeom prst="bentConnector3">
              <a:avLst>
                <a:gd name="adj1" fmla="val -132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1752600" y="2590800"/>
              <a:ext cx="411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3657600" y="2286000"/>
              <a:ext cx="2133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2286000" y="3581400"/>
              <a:ext cx="3657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2743200" y="4114800"/>
              <a:ext cx="3276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 flipV="1">
              <a:off x="2209800" y="6477000"/>
              <a:ext cx="411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2743200" y="5638800"/>
              <a:ext cx="3429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638800" y="1219200"/>
            <a:ext cx="2819400" cy="5701843"/>
            <a:chOff x="5638800" y="1219200"/>
            <a:chExt cx="2819400" cy="5701843"/>
          </a:xfrm>
        </p:grpSpPr>
        <p:sp>
          <p:nvSpPr>
            <p:cNvPr id="6" name="TextBox 5"/>
            <p:cNvSpPr txBox="1"/>
            <p:nvPr/>
          </p:nvSpPr>
          <p:spPr>
            <a:xfrm>
              <a:off x="5638800" y="121920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বৃক্কীয় শিরা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20574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কিডনি</a:t>
              </a:r>
              <a:r>
                <a:rPr lang="bn-BD" sz="3200" dirty="0"/>
                <a:t> 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25908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বৃক্কীয় ধমনী </a:t>
              </a:r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3600" y="327660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পৃষ্ঠীয় মহাধমনী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72200" y="41910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ইউরেটার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2200" y="5358825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মূত্র থলি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48400" y="6336268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মূত্রনালি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343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এসো ভিডিও 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1447800"/>
            <a:chOff x="0" y="2827600"/>
            <a:chExt cx="6096000" cy="121680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5144869"/>
            <a:ext cx="8305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09800"/>
            <a:ext cx="8153400" cy="2133600"/>
            <a:chOff x="381000" y="2209800"/>
            <a:chExt cx="8153400" cy="2133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381000" y="3200400"/>
              <a:ext cx="8153400" cy="1143000"/>
              <a:chOff x="381000" y="1524000"/>
              <a:chExt cx="8153400" cy="11430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381000" y="1524000"/>
                <a:ext cx="39624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রেচন অঙ্গের নাম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19600" y="1524000"/>
                <a:ext cx="41148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রেচন পদার্থ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209800"/>
              <a:ext cx="8153400" cy="990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১)তালিকা কর। 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9700"/>
            <a:ext cx="3506755" cy="5532500"/>
          </a:xfrm>
          <a:prstGeom prst="rect">
            <a:avLst/>
          </a:prstGeom>
        </p:spPr>
      </p:pic>
      <p:pic>
        <p:nvPicPr>
          <p:cNvPr id="3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19200"/>
            <a:ext cx="5255173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618386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কিডনি /বৃক্ক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7360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ছাকনী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কিডনির সাথে তুলনা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8200" y="1219200"/>
            <a:ext cx="2870200" cy="5181600"/>
            <a:chOff x="914400" y="1066800"/>
            <a:chExt cx="2870200" cy="5181600"/>
          </a:xfrm>
        </p:grpSpPr>
        <p:pic>
          <p:nvPicPr>
            <p:cNvPr id="3" name="Content Placeholder 15" descr="Kidney 1.png"/>
            <p:cNvPicPr>
              <a:picLocks noChangeAspect="1"/>
            </p:cNvPicPr>
            <p:nvPr/>
          </p:nvPicPr>
          <p:blipFill>
            <a:blip r:embed="rId2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4" name="Content Placeholder 16" descr="Kidney 1.png"/>
            <p:cNvPicPr>
              <a:picLocks noChangeAspect="1"/>
            </p:cNvPicPr>
            <p:nvPr/>
          </p:nvPicPr>
          <p:blipFill>
            <a:blip r:embed="rId2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5" name="Picture 4" descr="C:\Users\Salahuddin\Desktop\Uretor 2.png"/>
            <p:cNvPicPr>
              <a:picLocks noChangeAspect="1" noChangeArrowheads="1"/>
            </p:cNvPicPr>
            <p:nvPr/>
          </p:nvPicPr>
          <p:blipFill>
            <a:blip r:embed="rId3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Salahuddin\Desktop\Bladder 3.png"/>
            <p:cNvPicPr>
              <a:picLocks noChangeAspect="1" noChangeArrowheads="1"/>
            </p:cNvPicPr>
            <p:nvPr/>
          </p:nvPicPr>
          <p:blipFill>
            <a:blip r:embed="rId4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Salahuddin\Desktop\Urethra 4.png"/>
            <p:cNvPicPr>
              <a:picLocks noChangeAspect="1" noChangeArrowheads="1"/>
            </p:cNvPicPr>
            <p:nvPr/>
          </p:nvPicPr>
          <p:blipFill>
            <a:blip r:embed="rId5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/>
          <p:nvPr/>
        </p:nvGrpSpPr>
        <p:grpSpPr>
          <a:xfrm>
            <a:off x="0" y="0"/>
            <a:ext cx="9144000" cy="1219200"/>
            <a:chOff x="0" y="2827600"/>
            <a:chExt cx="6096000" cy="1216800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17220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0"/>
            <a:ext cx="9144000" cy="1447800"/>
          </a:xfrm>
          <a:prstGeom prst="leftRightArrow">
            <a:avLst>
              <a:gd name="adj1" fmla="val 94960"/>
              <a:gd name="adj2" fmla="val 1440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ysClr val="windowText" lastClr="000000"/>
                </a:solidFill>
              </a:rPr>
              <a:t>   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696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কোনটি রেচন অঙ্গ  নয়?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ত্বক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খ) ফুসফুস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গ) নাক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ঘ) বৃক্ক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মূত্রের মাধ্যমে কত ভাগ নাইট্রোজেন ঘটিত বর্জনীয় পদার্থ  পরিত্যাক্ত হয়।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ক)৩০%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খ)৫০%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গ)৬০%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ঘ) ৮০%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766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শীতের সকালে এক খন্ড কাচের উপর মুখ দিয়ে নিঃশ্বাস ছাড়লে কী ঘটবে।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2438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4572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6200" y="1752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1600" y="228600"/>
            <a:ext cx="5029200" cy="2971800"/>
            <a:chOff x="1905000" y="0"/>
            <a:chExt cx="5029200" cy="2971800"/>
          </a:xfrm>
        </p:grpSpPr>
        <p:grpSp>
          <p:nvGrpSpPr>
            <p:cNvPr id="8" name="Group 7"/>
            <p:cNvGrpSpPr/>
            <p:nvPr/>
          </p:nvGrpSpPr>
          <p:grpSpPr>
            <a:xfrm>
              <a:off x="1905000" y="0"/>
              <a:ext cx="5029200" cy="2667000"/>
              <a:chOff x="1905000" y="0"/>
              <a:chExt cx="5029200" cy="2667000"/>
            </a:xfrm>
          </p:grpSpPr>
          <p:sp>
            <p:nvSpPr>
              <p:cNvPr id="3" name="Up Arrow 2"/>
              <p:cNvSpPr/>
              <p:nvPr/>
            </p:nvSpPr>
            <p:spPr>
              <a:xfrm>
                <a:off x="1905000" y="0"/>
                <a:ext cx="5029200" cy="2667000"/>
              </a:xfrm>
              <a:prstGeom prst="upArrow">
                <a:avLst>
                  <a:gd name="adj1" fmla="val 66095"/>
                  <a:gd name="adj2" fmla="val 43045"/>
                </a:avLst>
              </a:prstGeom>
              <a:solidFill>
                <a:srgbClr val="AFC0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114800" y="1524000"/>
                <a:ext cx="609600" cy="1143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48000" y="1524000"/>
                <a:ext cx="609600" cy="45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29200" y="1600200"/>
                <a:ext cx="609600" cy="45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1981200" y="0"/>
                <a:ext cx="4876800" cy="1143000"/>
              </a:xfrm>
              <a:prstGeom prst="triangle">
                <a:avLst>
                  <a:gd name="adj" fmla="val 4864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rgbClr val="92D050"/>
                    </a:solidFill>
                  </a:rPr>
                  <a:t>বাড়ীর </a:t>
                </a:r>
                <a:r>
                  <a:rPr lang="bn-BD" sz="36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3200" dirty="0">
                    <a:solidFill>
                      <a:srgbClr val="92D050"/>
                    </a:solidFill>
                  </a:rPr>
                  <a:t> </a:t>
                </a:r>
                <a:endParaRPr lang="en-US" sz="3200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514600" y="2667000"/>
              <a:ext cx="38862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895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নিঃশ্বাস বায়ুতে কার্বন ডাইঅক্সাইডের উপস্থিতি কীভাবে প্রমাণ করবে?  </a:t>
            </a:r>
            <a:r>
              <a:rPr lang="bn-BD" sz="3600" dirty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2438400"/>
            <a:ext cx="29718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276600"/>
            <a:ext cx="1219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62400" y="3581400"/>
            <a:ext cx="457200" cy="457200"/>
            <a:chOff x="3962400" y="3581400"/>
            <a:chExt cx="457200" cy="457200"/>
          </a:xfrm>
        </p:grpSpPr>
        <p:sp>
          <p:nvSpPr>
            <p:cNvPr id="5" name="Oval 4"/>
            <p:cNvSpPr/>
            <p:nvPr/>
          </p:nvSpPr>
          <p:spPr>
            <a:xfrm>
              <a:off x="3962400" y="3733800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581400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3657600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114800" y="3810000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4876800" y="2362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0555 C -0.00225 -0.00555 0.07084 0.07616 0.07084 0.17778 C 0.07084 0.2787 -0.00225 0.36111 -0.09166 0.36111 C -0.18159 0.36111 -0.25416 0.2787 -0.25416 0.17778 C -0.25416 0.07616 -0.18159 -0.00555 -0.09166 -0.0055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4800600" cy="6858000"/>
            <a:chOff x="0" y="762000"/>
            <a:chExt cx="4800600" cy="6096000"/>
          </a:xfrm>
        </p:grpSpPr>
        <p:sp>
          <p:nvSpPr>
            <p:cNvPr id="5" name="Rectangle 4"/>
            <p:cNvSpPr/>
            <p:nvPr/>
          </p:nvSpPr>
          <p:spPr>
            <a:xfrm>
              <a:off x="0" y="1524000"/>
              <a:ext cx="4800600" cy="5334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4000" dirty="0">
                <a:latin typeface="NikoshBAN" pitchFamily="2" charset="0"/>
                <a:cs typeface="NikoshBAN" pitchFamily="2" charset="0"/>
              </a:endParaRPr>
            </a:p>
            <a:p>
              <a:endPara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আ.ন.ম.নাজমুস সাদাত </a:t>
              </a:r>
              <a:endPara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 (গনিত ও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বিজ্ঞান )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ইসলামপুর আলহাজ্জ শ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ও শ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বালিকা দাখিল মাদরাসা, নন্দিগ্রাম, বগুড়া । </a:t>
              </a:r>
            </a:p>
            <a:p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মোবাইল নং ০১৭১৭৫৪৭৯২২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endParaRPr>
            </a:p>
            <a:p>
              <a:r>
                <a:rPr lang="bn-BD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NikoshBAN" pitchFamily="2" charset="0"/>
                </a:rPr>
                <a:t>ই মেইল </a:t>
              </a:r>
              <a:r>
                <a:rPr lang="bn-BD" sz="2000" dirty="0">
                  <a:solidFill>
                    <a:schemeClr val="tx2"/>
                  </a:solidFill>
                  <a:cs typeface="NikoshBAN" pitchFamily="2" charset="0"/>
                </a:rPr>
                <a:t>:</a:t>
              </a:r>
              <a:r>
                <a:rPr lang="en-US" sz="2000" dirty="0">
                  <a:solidFill>
                    <a:schemeClr val="tx2"/>
                  </a:solidFill>
                  <a:cs typeface="NikoshBAN" pitchFamily="2" charset="0"/>
                </a:rPr>
                <a:t>anmnazmussadat1977@gmail.com</a:t>
              </a:r>
              <a:r>
                <a:rPr lang="bn-BD" sz="2000" dirty="0">
                  <a:solidFill>
                    <a:schemeClr val="tx2"/>
                  </a:solidFill>
                  <a:cs typeface="NikoshBAN" pitchFamily="2" charset="0"/>
                </a:rPr>
                <a:t> </a:t>
              </a:r>
              <a:endParaRPr lang="en-US" sz="2000" dirty="0">
                <a:solidFill>
                  <a:schemeClr val="tx2"/>
                </a:solidFill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NikoshBAN" pitchFamily="2" charset="0"/>
                </a:rPr>
                <a:t>বিটিটি 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NikoshBAN" pitchFamily="2" charset="0"/>
                </a:rPr>
                <a:t>কোর্স রাজশাহী টিটিসি 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NikoshBAN" pitchFamily="2" charset="0"/>
                </a:rPr>
                <a:t>আইডি নং ০১১৫০৩৫১০৪২ </a:t>
              </a:r>
            </a:p>
            <a:p>
              <a:endPara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endParaRPr>
            </a:p>
            <a:p>
              <a:pPr algn="just"/>
              <a:endParaRPr lang="en-US" sz="3200" dirty="0">
                <a:solidFill>
                  <a:schemeClr val="accent5"/>
                </a:solidFill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762000"/>
              <a:ext cx="4800600" cy="7450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0"/>
            <a:ext cx="4419600" cy="6858000"/>
            <a:chOff x="4876800" y="762000"/>
            <a:chExt cx="4267200" cy="6096000"/>
          </a:xfrm>
        </p:grpSpPr>
        <p:sp>
          <p:nvSpPr>
            <p:cNvPr id="8" name="Rectangle 7"/>
            <p:cNvSpPr/>
            <p:nvPr/>
          </p:nvSpPr>
          <p:spPr>
            <a:xfrm>
              <a:off x="4876800" y="1524000"/>
              <a:ext cx="4267200" cy="5334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বিষয়ঃবিজ্ঞান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শ্রেণিঃঅষ্টম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অধ্যায়ঃপঞ্চম 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সময়ঃ৫০ মিনিট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পিরিয়ড : ১ ম </a:t>
              </a:r>
            </a:p>
            <a:p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তারিখঃ১১/০৩/২০২০ খ্রীঃ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762000"/>
              <a:ext cx="4267200" cy="76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পাঠ পরিচিতি 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1905000"/>
            <a:ext cx="41910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914400"/>
            <a:ext cx="2667000" cy="1828800"/>
          </a:xfrm>
          <a:prstGeom prst="ellipse">
            <a:avLst/>
          </a:prstGeom>
          <a:blipFill>
            <a:blip r:embed="rId2" cstate="print">
              <a:lum bright="31000" contrast="10000"/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14400"/>
            <a:ext cx="2286000" cy="2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man.lunce.jpg"/>
          <p:cNvPicPr>
            <a:picLocks noChangeAspect="1"/>
          </p:cNvPicPr>
          <p:nvPr/>
        </p:nvPicPr>
        <p:blipFill>
          <a:blip r:embed="rId2" cstate="print"/>
          <a:srcRect r="-1250" b="10930"/>
          <a:stretch>
            <a:fillRect/>
          </a:stretch>
        </p:blipFill>
        <p:spPr>
          <a:xfrm>
            <a:off x="533400" y="990600"/>
            <a:ext cx="407993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57962"/>
            <a:ext cx="3659559" cy="3156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019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উপরের চিত্রে কি লক্ষ্য করছো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550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ফুসফুস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572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BD" sz="3600" u="sng" dirty="0"/>
              <a:t> 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4679622" cy="3505200"/>
          </a:xfrm>
          <a:prstGeom prst="rect">
            <a:avLst/>
          </a:prstGeom>
        </p:spPr>
      </p:pic>
      <p:pic>
        <p:nvPicPr>
          <p:cNvPr id="6" name="Picture 5" descr="human.3.jpg"/>
          <p:cNvPicPr>
            <a:picLocks noChangeAspect="1"/>
          </p:cNvPicPr>
          <p:nvPr/>
        </p:nvPicPr>
        <p:blipFill>
          <a:blip r:embed="rId3">
            <a:lum bright="-29000" contrast="31000"/>
          </a:blip>
          <a:srcRect r="319" b="9855"/>
          <a:stretch>
            <a:fillRect/>
          </a:stretch>
        </p:blipFill>
        <p:spPr>
          <a:xfrm>
            <a:off x="5562600" y="533400"/>
            <a:ext cx="3150108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7244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গাড়ি থেকে </a:t>
            </a:r>
            <a:r>
              <a:rPr lang="bn-IN" sz="3600" u="sng" dirty="0">
                <a:latin typeface="NikoshBAN" pitchFamily="2" charset="0"/>
                <a:cs typeface="NikoshBAN" pitchFamily="2" charset="0"/>
              </a:rPr>
              <a:t>ধোঁ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য়া বের হচ্ছে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80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15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 লক্ষ্য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6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667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4800" b="1" u="sng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রেচনতন্ত্র </a:t>
            </a:r>
            <a:endParaRPr lang="en-US" sz="4800" b="1" u="sng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0"/>
            <a:ext cx="9144000" cy="1295400"/>
          </a:xfrm>
          <a:prstGeom prst="rightArrow">
            <a:avLst>
              <a:gd name="adj1" fmla="val 93584"/>
              <a:gd name="adj2" fmla="val 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solidFill>
                  <a:sysClr val="windowText" lastClr="000000"/>
                </a:solidFill>
              </a:rPr>
              <a:t> 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 পাঠ শেষে শিক্ষার্থীরা   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5908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রেচন কী তা বলতে  পারবে ।</a:t>
            </a:r>
          </a:p>
          <a:p>
            <a:pPr>
              <a:buFont typeface="Wingdings" pitchFamily="2" charset="2"/>
              <a:buChar char="Ø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রেচন অঙ্গ গুলো চিহ্নিত করতে পারবে 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রেচনত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ন্ত্র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গুরুত্ব ব্যাখ্যা করতে পারবে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বৃক্কের কাজ বর্ণনা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81162"/>
            <a:ext cx="6358467" cy="3576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দেহ থেকে এর মাধ্যমে কোন ধরণের বর্জ্য পদার্থ বের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বিপাকের ফলে সৃষ্ট বর্জ্য 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নিঃশ্বাসের মাধ্যমে দেহের বাইরে বের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1200" y="3257550"/>
          <a:ext cx="10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101520" imgH="342720" progId="Equation.3">
                  <p:embed/>
                </p:oleObj>
              </mc:Choice>
              <mc:Fallback>
                <p:oleObj name="Equation" r:id="rId4" imgW="101520" imgH="3427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57550"/>
                        <a:ext cx="10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Callout 6"/>
          <p:cNvSpPr/>
          <p:nvPr/>
        </p:nvSpPr>
        <p:spPr>
          <a:xfrm rot="3036416">
            <a:off x="5124694" y="2389003"/>
            <a:ext cx="893180" cy="873946"/>
          </a:xfrm>
          <a:prstGeom prst="up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</a:t>
            </a:r>
            <a:r>
              <a:rPr lang="en-US" sz="3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Down Arrow Callout 9"/>
          <p:cNvSpPr/>
          <p:nvPr/>
        </p:nvSpPr>
        <p:spPr>
          <a:xfrm rot="3366450">
            <a:off x="7809052" y="1332051"/>
            <a:ext cx="914400" cy="914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r>
              <a:rPr lang="en-US" sz="32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8923 0.01666 C 0.10764 0.02037 0.13593 0.02222 0.1651 0.02222 C 0.19843 0.02222 0.22517 0.02037 0.24357 0.01666 L 0.33333 2.22222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44444E-6 L -0.34167 0.07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7" grpId="1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 tak.jpg"/>
          <p:cNvPicPr>
            <a:picLocks noChangeAspect="1"/>
          </p:cNvPicPr>
          <p:nvPr/>
        </p:nvPicPr>
        <p:blipFill>
          <a:blip r:embed="rId2"/>
          <a:srcRect l="34552" b="-2706"/>
          <a:stretch>
            <a:fillRect/>
          </a:stretch>
        </p:blipFill>
        <p:spPr>
          <a:xfrm>
            <a:off x="457200" y="990600"/>
            <a:ext cx="55626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অঙ্গের দ্বারা  কোন ধরনের বর্জ্য দেহের বাইরে বের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বিপাকের ফলে সৃষ্ট লবন ও সামান্য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এবং ক্ষতিকর পদার্থ  ত্বকের মাধ্যমে দেহের বাইরে বের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4419600"/>
            <a:ext cx="6705600" cy="1143000"/>
            <a:chOff x="2133600" y="4419600"/>
            <a:chExt cx="6705600" cy="1143000"/>
          </a:xfrm>
        </p:grpSpPr>
        <p:cxnSp>
          <p:nvCxnSpPr>
            <p:cNvPr id="6" name="Elbow Connector 5"/>
            <p:cNvCxnSpPr/>
            <p:nvPr/>
          </p:nvCxnSpPr>
          <p:spPr>
            <a:xfrm rot="10800000">
              <a:off x="2133600" y="4648200"/>
              <a:ext cx="4267200" cy="457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400800" y="4419600"/>
              <a:ext cx="2438400" cy="1143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ত্বক ও লোম কূপ </a:t>
              </a:r>
              <a:endPara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5105400" cy="5105400"/>
          </a:xfrm>
          <a:prstGeom prst="rect">
            <a:avLst/>
          </a:prstGeom>
          <a:noFill/>
        </p:spPr>
      </p:pic>
      <p:pic>
        <p:nvPicPr>
          <p:cNvPr id="3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6099048" y="762000"/>
            <a:ext cx="2511552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অঙ্গ এর মাধ্যমে কোন ধরণের বর্জ্য পদার্থ বের হয়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এর মাধ্যমে দেহের ৮০ ভাগ নাইট্রোজেন ঘটিত বর্জ্য মূত্র বের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572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প্রধান রেচন অঙ্গ বৃক্ক/কিডনি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413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Wingdings</vt:lpstr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149</cp:revision>
  <dcterms:created xsi:type="dcterms:W3CDTF">2006-08-16T00:00:00Z</dcterms:created>
  <dcterms:modified xsi:type="dcterms:W3CDTF">2020-03-14T04:23:55Z</dcterms:modified>
</cp:coreProperties>
</file>