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82" r:id="rId2"/>
    <p:sldId id="283" r:id="rId3"/>
    <p:sldId id="275" r:id="rId4"/>
    <p:sldId id="274" r:id="rId5"/>
    <p:sldId id="284" r:id="rId6"/>
    <p:sldId id="272" r:id="rId7"/>
    <p:sldId id="276" r:id="rId8"/>
    <p:sldId id="281" r:id="rId9"/>
    <p:sldId id="271" r:id="rId10"/>
    <p:sldId id="270" r:id="rId11"/>
    <p:sldId id="277" r:id="rId12"/>
    <p:sldId id="269" r:id="rId13"/>
    <p:sldId id="268" r:id="rId14"/>
    <p:sldId id="267" r:id="rId15"/>
    <p:sldId id="280" r:id="rId16"/>
    <p:sldId id="279" r:id="rId17"/>
    <p:sldId id="265" r:id="rId18"/>
    <p:sldId id="263" r:id="rId19"/>
    <p:sldId id="262" r:id="rId20"/>
    <p:sldId id="261" r:id="rId21"/>
    <p:sldId id="260" r:id="rId22"/>
    <p:sldId id="259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318" y="-10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7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2438400"/>
            <a:ext cx="10744200" cy="3962400"/>
          </a:xfrm>
          <a:prstGeom prst="rect">
            <a:avLst/>
          </a:prstGeom>
        </p:spPr>
      </p:pic>
      <p:sp>
        <p:nvSpPr>
          <p:cNvPr id="4" name="Horizontal Scroll 3"/>
          <p:cNvSpPr/>
          <p:nvPr/>
        </p:nvSpPr>
        <p:spPr>
          <a:xfrm>
            <a:off x="1981200" y="0"/>
            <a:ext cx="8610600" cy="25146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ChevronInverted">
              <a:avLst/>
            </a:prstTxWarp>
          </a:bodyPr>
          <a:lstStyle/>
          <a:p>
            <a:pPr algn="ctr"/>
            <a:r>
              <a:rPr lang="en-US" sz="3200" dirty="0" err="1" smtClean="0">
                <a:ln>
                  <a:solidFill>
                    <a:srgbClr val="FFFF00"/>
                  </a:solidFill>
                </a:ln>
                <a:solidFill>
                  <a:schemeClr val="bg1">
                    <a:lumMod val="95000"/>
                    <a:lumOff val="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স্বাগতম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1871767"/>
            <a:ext cx="6096000" cy="4247317"/>
          </a:xfrm>
          <a:prstGeom prst="rect">
            <a:avLst/>
          </a:prstGeom>
          <a:solidFill>
            <a:srgbClr val="0070C0"/>
          </a:solidFill>
        </p:spPr>
        <p:txBody>
          <a:bodyPr>
            <a:spAutoFit/>
          </a:bodyPr>
          <a:lstStyle/>
          <a:p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স্টোন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Stone)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‍</a:t>
            </a:r>
          </a:p>
          <a:p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>
                <a:latin typeface="NikoshBAN" pitchFamily="2" charset="0"/>
                <a:cs typeface="NikoshBAN" pitchFamily="2" charset="0"/>
              </a:rPr>
              <a:t>২।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ভিয়েনা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Vienna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)</a:t>
            </a:r>
          </a:p>
          <a:p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>
                <a:latin typeface="NikoshBAN" pitchFamily="2" charset="0"/>
                <a:cs typeface="NikoshBAN" pitchFamily="2" charset="0"/>
              </a:rPr>
              <a:t>৩।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সিআই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এইচ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CIH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)</a:t>
            </a:r>
          </a:p>
          <a:p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>
                <a:latin typeface="NikoshBAN" pitchFamily="2" charset="0"/>
                <a:cs typeface="NikoshBAN" pitchFamily="2" charset="0"/>
              </a:rPr>
              <a:t>৪।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ফোল্ডার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Folder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), </a:t>
            </a:r>
          </a:p>
          <a:p>
            <a:r>
              <a:rPr lang="bn-BD" sz="5400" dirty="0">
                <a:latin typeface="NikoshBAN" pitchFamily="2" charset="0"/>
                <a:cs typeface="NikoshBAN" pitchFamily="2" charset="0"/>
              </a:rPr>
              <a:t> ৫।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Trojan Horse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41680" y="540913"/>
            <a:ext cx="8860664" cy="110799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600" dirty="0">
                <a:latin typeface="NikoshBAN" pitchFamily="2" charset="0"/>
                <a:cs typeface="NikoshBAN" pitchFamily="2" charset="0"/>
              </a:rPr>
              <a:t>অতি পরিচিত কিছু ভাইরা</a:t>
            </a:r>
            <a:r>
              <a:rPr lang="en-US" sz="6600" dirty="0" err="1">
                <a:latin typeface="NikoshBAN" pitchFamily="2" charset="0"/>
                <a:cs typeface="NikoshBAN" pitchFamily="2" charset="0"/>
              </a:rPr>
              <a:t>সের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latin typeface="NikoshBAN" pitchFamily="2" charset="0"/>
                <a:cs typeface="NikoshBAN" pitchFamily="2" charset="0"/>
              </a:rPr>
              <a:t>নাম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7750" y="1871766"/>
            <a:ext cx="2667000" cy="424731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368844" y="1871767"/>
            <a:ext cx="2667000" cy="4247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41429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90930" y="217795"/>
            <a:ext cx="6284890" cy="1200329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prstTxWarp prst="textChevron">
              <a:avLst/>
            </a:prstTxWarp>
            <a:spAutoFit/>
          </a:bodyPr>
          <a:lstStyle/>
          <a:p>
            <a:pPr algn="ctr">
              <a:defRPr/>
            </a:pPr>
            <a:r>
              <a:rPr lang="bn-BD" sz="7200" dirty="0"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একক কাজ </a:t>
            </a:r>
            <a:endParaRPr lang="en-US" sz="7200" dirty="0">
              <a:solidFill>
                <a:srgbClr val="FFFFFF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0422" y="1532586"/>
            <a:ext cx="5434766" cy="452431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795493" y="1532586"/>
            <a:ext cx="6143221" cy="452431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bn-BD" sz="9600" dirty="0">
                <a:latin typeface="NikoshBAN" pitchFamily="2" charset="0"/>
                <a:cs typeface="NikoshBAN" pitchFamily="2" charset="0"/>
              </a:rPr>
              <a:t>তোমার পরিচিত দুটি ভাইরা</a:t>
            </a:r>
            <a:r>
              <a:rPr lang="en-US" sz="9600" dirty="0" err="1">
                <a:latin typeface="NikoshBAN" pitchFamily="2" charset="0"/>
                <a:cs typeface="NikoshBAN" pitchFamily="2" charset="0"/>
              </a:rPr>
              <a:t>সের</a:t>
            </a:r>
            <a:r>
              <a:rPr lang="en-US" sz="9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 err="1">
                <a:latin typeface="NikoshBAN" pitchFamily="2" charset="0"/>
                <a:cs typeface="NikoshBAN" pitchFamily="2" charset="0"/>
              </a:rPr>
              <a:t>নাম</a:t>
            </a:r>
            <a:r>
              <a:rPr lang="bn-BD" sz="9600" dirty="0">
                <a:latin typeface="NikoshBAN" pitchFamily="2" charset="0"/>
                <a:cs typeface="NikoshBAN" pitchFamily="2" charset="0"/>
              </a:rPr>
              <a:t> লিখ ?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xmlns="" val="3341320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815920" y="1174124"/>
            <a:ext cx="8582425" cy="707886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bn-BD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সিস্টেমের কাজকে ধীরগতি সম্পন্ন করে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bn-BD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279837" y="2214319"/>
            <a:ext cx="9118509" cy="707886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4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কম্পিউটারে কাজ করার সময় </a:t>
            </a:r>
            <a:r>
              <a:rPr lang="en-US" sz="4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Hacked</a:t>
            </a:r>
            <a:r>
              <a:rPr lang="bn-BD" sz="4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হতে পারে</a:t>
            </a:r>
            <a:r>
              <a:rPr lang="en-US" sz="4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BD" sz="4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0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2791495" y="121276"/>
            <a:ext cx="6455535" cy="669925"/>
          </a:xfrm>
          <a:prstGeom prst="rect">
            <a:avLst/>
          </a:prstGeom>
          <a:solidFill>
            <a:srgbClr val="0000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bn-BD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ভাইরাস যেভাবে ক্ষতি করে</a:t>
            </a:r>
            <a:endParaRPr lang="en-US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279838" y="3119137"/>
            <a:ext cx="9118509" cy="646331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কম্পিউটারে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 করার সময় হঠাৎ অবাঞ্ছিত বার্তা প্রদর্শন করে।</a:t>
            </a:r>
            <a:endParaRPr lang="en-US" sz="3600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279836" y="3962400"/>
            <a:ext cx="9118509" cy="769441"/>
          </a:xfrm>
          <a:prstGeom prst="rect">
            <a:avLst/>
          </a:prstGeom>
          <a:solidFill>
            <a:srgbClr val="7030A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bn-BD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কম্পিউটার মনিটরের ডিসপ্লেকে 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Corrupt </a:t>
            </a:r>
            <a:r>
              <a:rPr lang="bn-BD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করে। </a:t>
            </a: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itchFamily="34" charset="0"/>
            </a:endParaRPr>
          </a:p>
        </p:txBody>
      </p:sp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10573555" y="121276"/>
            <a:ext cx="1469672" cy="177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118458" y="102423"/>
            <a:ext cx="1469672" cy="177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118458" y="5002135"/>
            <a:ext cx="1469672" cy="177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10573555" y="5002134"/>
            <a:ext cx="1469672" cy="177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96291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523019" y="162057"/>
            <a:ext cx="9302304" cy="923330"/>
          </a:xfrm>
          <a:prstGeom prst="rect">
            <a:avLst/>
          </a:prstGeom>
          <a:solidFill>
            <a:srgbClr val="002060"/>
          </a:solidFill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bn-BD" sz="5400" b="1" dirty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কম্পিউটার যেভাবে ভাইরাসে আক্রান্ত হয় - </a:t>
            </a:r>
            <a:endParaRPr lang="en-US" sz="5400" b="1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sfaas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57649" y="5266940"/>
            <a:ext cx="1435100" cy="106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 descr="fhffghm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38953" y="1209093"/>
            <a:ext cx="1453796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external-hdd-case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457649" y="3759774"/>
            <a:ext cx="14478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letter_computer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457649" y="2407440"/>
            <a:ext cx="14351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5"/>
          <p:cNvSpPr txBox="1">
            <a:spLocks/>
          </p:cNvSpPr>
          <p:nvPr/>
        </p:nvSpPr>
        <p:spPr>
          <a:xfrm>
            <a:off x="496887" y="1387475"/>
            <a:ext cx="9664544" cy="898525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bn-BD" sz="4800" dirty="0">
                <a:latin typeface="NikoshBAN" pitchFamily="2" charset="0"/>
                <a:cs typeface="NikoshBAN" pitchFamily="2" charset="0"/>
              </a:rPr>
              <a:t>ইন্টারনেট থেকে সফটওয়্যার ডাউনলোড করলে।</a:t>
            </a:r>
            <a:endParaRPr lang="en-US" sz="4800" dirty="0"/>
          </a:p>
        </p:txBody>
      </p:sp>
      <p:sp>
        <p:nvSpPr>
          <p:cNvPr id="10" name="Title 5"/>
          <p:cNvSpPr txBox="1">
            <a:spLocks/>
          </p:cNvSpPr>
          <p:nvPr/>
        </p:nvSpPr>
        <p:spPr bwMode="auto">
          <a:xfrm>
            <a:off x="496887" y="5266940"/>
            <a:ext cx="9664544" cy="1059248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bn-BD" sz="3600" dirty="0">
                <a:latin typeface="NikoshBAN" pitchFamily="2" charset="0"/>
                <a:cs typeface="NikoshBAN" pitchFamily="2" charset="0"/>
              </a:rPr>
              <a:t>ভাইরাস আছে এমন পেনড্রাইভ / ডিস্ক থেকে ফাইল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কপি করলে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6887" y="2601530"/>
            <a:ext cx="9664544" cy="92333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bn-BD" sz="5400" dirty="0">
                <a:latin typeface="NikoshBAN" pitchFamily="2" charset="0"/>
                <a:cs typeface="NikoshBAN" pitchFamily="2" charset="0"/>
              </a:rPr>
              <a:t>ইন্টারনেটের মাধ্যমে ই-মেইল গ্রহন করলে।</a:t>
            </a:r>
            <a:endParaRPr lang="bn-IN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6888" y="3843414"/>
            <a:ext cx="9664544" cy="110799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bn-BD" sz="6600" dirty="0">
                <a:latin typeface="NikoshBAN" pitchFamily="2" charset="0"/>
                <a:cs typeface="NikoshBAN" pitchFamily="2" charset="0"/>
              </a:rPr>
              <a:t>মোবাইল মেমোরি ব্যবহার করলে</a:t>
            </a:r>
            <a:r>
              <a:rPr lang="bn-IN" sz="6600" dirty="0">
                <a:latin typeface="NikoshBAN" pitchFamily="2" charset="0"/>
                <a:cs typeface="NikoshBAN" pitchFamily="2" charset="0"/>
              </a:rPr>
              <a:t> ।</a:t>
            </a:r>
          </a:p>
        </p:txBody>
      </p:sp>
    </p:spTree>
    <p:extLst>
      <p:ext uri="{BB962C8B-B14F-4D97-AF65-F5344CB8AC3E}">
        <p14:creationId xmlns:p14="http://schemas.microsoft.com/office/powerpoint/2010/main" xmlns="" val="916053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4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4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10" grpId="0" animBg="1"/>
      <p:bldP spid="11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ounded Rectangle 2"/>
          <p:cNvGrpSpPr>
            <a:grpSpLocks/>
          </p:cNvGrpSpPr>
          <p:nvPr/>
        </p:nvGrpSpPr>
        <p:grpSpPr bwMode="auto">
          <a:xfrm>
            <a:off x="1627030" y="377778"/>
            <a:ext cx="8959403" cy="1352550"/>
            <a:chOff x="649" y="768"/>
            <a:chExt cx="4093" cy="852"/>
          </a:xfrm>
          <a:solidFill>
            <a:schemeClr val="accent5">
              <a:lumMod val="50000"/>
            </a:schemeClr>
          </a:solidFill>
        </p:grpSpPr>
        <p:pic>
          <p:nvPicPr>
            <p:cNvPr id="4" name="Rounded Rectangle 2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49" y="768"/>
              <a:ext cx="4093" cy="85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Text Box 7"/>
            <p:cNvSpPr txBox="1">
              <a:spLocks noChangeArrowheads="1"/>
            </p:cNvSpPr>
            <p:nvPr/>
          </p:nvSpPr>
          <p:spPr bwMode="auto">
            <a:xfrm>
              <a:off x="710" y="827"/>
              <a:ext cx="3979" cy="73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bn-BD" sz="44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ভাইরাসের ক্ষতিকারক দিক</a:t>
              </a:r>
              <a:endParaRPr lang="bn-IN" sz="7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824248" y="2034859"/>
            <a:ext cx="10534918" cy="452431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Calibri" pitchFamily="34" charset="0"/>
              <a:buAutoNum type="arabicPeriod"/>
            </a:pPr>
            <a:r>
              <a:rPr lang="bn-BD" sz="4800" dirty="0">
                <a:latin typeface="NikoshBAN" pitchFamily="2" charset="0"/>
                <a:cs typeface="NikoshBAN" pitchFamily="2" charset="0"/>
              </a:rPr>
              <a:t>বায়োসের কার্যক্রম স্থগিত করে দেয় ।</a:t>
            </a:r>
            <a:endParaRPr lang="bn-IN" sz="4800" dirty="0">
              <a:latin typeface="NikoshBAN" pitchFamily="2" charset="0"/>
              <a:cs typeface="NikoshBAN" pitchFamily="2" charset="0"/>
            </a:endParaRPr>
          </a:p>
          <a:p>
            <a:pPr>
              <a:lnSpc>
                <a:spcPct val="150000"/>
              </a:lnSpc>
              <a:buFont typeface="Calibri" pitchFamily="34" charset="0"/>
              <a:buAutoNum type="arabicPeriod"/>
            </a:pPr>
            <a:r>
              <a:rPr lang="bn-BD" sz="4800" dirty="0">
                <a:latin typeface="NikoshBAN" pitchFamily="2" charset="0"/>
                <a:cs typeface="NikoshBAN" pitchFamily="2" charset="0"/>
              </a:rPr>
              <a:t>কম্পিউটারের কার্যক্রম স্থগিত করে দেয় </a:t>
            </a:r>
            <a:r>
              <a:rPr lang="bn-IN" sz="48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lnSpc>
                <a:spcPct val="150000"/>
              </a:lnSpc>
              <a:buFont typeface="Calibri" pitchFamily="34" charset="0"/>
              <a:buAutoNum type="arabicPeriod"/>
            </a:pPr>
            <a:r>
              <a:rPr lang="bn-BD" sz="4800" dirty="0">
                <a:latin typeface="NikoshBAN" pitchFamily="2" charset="0"/>
                <a:cs typeface="NikoshBAN" pitchFamily="2" charset="0"/>
              </a:rPr>
              <a:t>হার্ডওয়্যারের ক্ষতি করতে পারে</a:t>
            </a:r>
            <a:r>
              <a:rPr lang="bn-IN" sz="4800" dirty="0">
                <a:latin typeface="NikoshBAN" pitchFamily="2" charset="0"/>
                <a:cs typeface="NikoshBAN" pitchFamily="2" charset="0"/>
              </a:rPr>
              <a:t> ।</a:t>
            </a:r>
          </a:p>
          <a:p>
            <a:pPr>
              <a:lnSpc>
                <a:spcPct val="150000"/>
              </a:lnSpc>
              <a:buFont typeface="Calibri" pitchFamily="34" charset="0"/>
              <a:buAutoNum type="arabicPeriod"/>
            </a:pPr>
            <a:r>
              <a:rPr lang="bn-BD" sz="4800" dirty="0">
                <a:latin typeface="NikoshBAN" pitchFamily="2" charset="0"/>
                <a:cs typeface="NikoshBAN" pitchFamily="2" charset="0"/>
              </a:rPr>
              <a:t>মুল্যবান প্রোগ্রাম ও ডাটা নষ্ট করে দিতে পারে </a:t>
            </a:r>
            <a:r>
              <a:rPr lang="bn-IN" sz="4800" dirty="0">
                <a:latin typeface="NikoshBAN" pitchFamily="2" charset="0"/>
                <a:cs typeface="NikoshBAN" pitchFamily="2" charset="0"/>
              </a:rPr>
              <a:t>।</a:t>
            </a:r>
            <a:endParaRPr lang="bn-IN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7234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90930" y="217795"/>
            <a:ext cx="6284890" cy="1200329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prstTxWarp prst="textChevron">
              <a:avLst/>
            </a:prstTxWarp>
            <a:spAutoFit/>
          </a:bodyPr>
          <a:lstStyle/>
          <a:p>
            <a:pPr algn="ctr">
              <a:defRPr/>
            </a:pPr>
            <a:r>
              <a:rPr lang="bn-BD" sz="7200" dirty="0"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জোড়ায় কাজ </a:t>
            </a:r>
            <a:endParaRPr lang="en-US" sz="7200" dirty="0">
              <a:solidFill>
                <a:srgbClr val="FFFF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511814" y="1868884"/>
            <a:ext cx="6079171" cy="415498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bn-BD" sz="88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কম্পিউটার কিভাবে ভাইরাসে আক্রান্ত হয় ? </a:t>
            </a:r>
            <a:endParaRPr lang="en-US" sz="88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3639" y="1868885"/>
            <a:ext cx="4765183" cy="4154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43287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62911" y="1621596"/>
            <a:ext cx="7431111" cy="4031873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3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এন্টিভাইরাস ব্যবহার করা।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3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সিস্টেম ভাইরাস দ্বারা আক্রান্ত হলে এটি নির্মুল করা। 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3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নতুন</a:t>
            </a:r>
            <a:r>
              <a:rPr lang="en-US" sz="3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ভাইরাস</a:t>
            </a:r>
            <a:r>
              <a:rPr lang="en-US" sz="3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আবিস্কৃক</a:t>
            </a:r>
            <a:r>
              <a:rPr lang="en-US" sz="3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হওয়ার</a:t>
            </a:r>
            <a:r>
              <a:rPr lang="en-US" sz="3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3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3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এন্টিভাইরাস</a:t>
            </a:r>
            <a:r>
              <a:rPr lang="en-US" sz="3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Update </a:t>
            </a:r>
            <a:r>
              <a:rPr lang="en-US" sz="36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bn-BD" sz="3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3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3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ব্যবহারকারী</a:t>
            </a:r>
            <a:r>
              <a:rPr lang="en-US" sz="3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সতর্ক</a:t>
            </a:r>
            <a:r>
              <a:rPr lang="en-US" sz="3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থাকা</a:t>
            </a:r>
            <a:r>
              <a:rPr lang="bn-BD" sz="3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3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কম্পিউটারকে</a:t>
            </a:r>
            <a:r>
              <a:rPr lang="en-US" sz="3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নিয়মিত</a:t>
            </a:r>
            <a:r>
              <a:rPr lang="en-US" sz="3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স্ক্যান</a:t>
            </a:r>
            <a:r>
              <a:rPr lang="en-US" sz="3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bn-BD" sz="3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676400" y="329189"/>
            <a:ext cx="8356242" cy="727075"/>
          </a:xfrm>
          <a:prstGeom prst="rect">
            <a:avLst/>
          </a:prstGeom>
          <a:solidFill>
            <a:srgbClr val="FFC000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bn-BD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ভাইরাস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মুক্তির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উপায়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9093" y="1621595"/>
            <a:ext cx="3799268" cy="4031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37648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257299" y="225714"/>
            <a:ext cx="9702621" cy="830997"/>
          </a:xfrm>
          <a:prstGeom prst="rect">
            <a:avLst/>
          </a:prstGeom>
          <a:solidFill>
            <a:schemeClr val="accent5">
              <a:lumMod val="5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bn-BD" sz="4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NikoshBAN" pitchFamily="2" charset="0"/>
                <a:cs typeface="NikoshBAN" pitchFamily="2" charset="0"/>
              </a:rPr>
              <a:t>কম্পিউটার ভাইরাসমুক্ত রাখার উপায়</a:t>
            </a:r>
            <a:endParaRPr lang="en-US" sz="4800" b="1" dirty="0">
              <a:effectLst>
                <a:outerShdw blurRad="38100" dist="38100" dir="2700000" algn="tl">
                  <a:srgbClr val="FFFFFF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9"/>
          <p:cNvSpPr txBox="1">
            <a:spLocks noChangeArrowheads="1"/>
          </p:cNvSpPr>
          <p:nvPr/>
        </p:nvSpPr>
        <p:spPr bwMode="auto">
          <a:xfrm>
            <a:off x="838200" y="1524000"/>
            <a:ext cx="3886200" cy="46166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bn-BD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এন্টিভাইরাস প্রোগ্রাম ব্যবহার করা</a:t>
            </a:r>
            <a:endParaRPr lang="en-US" sz="2400" b="1" dirty="0">
              <a:effectLst>
                <a:outerShdw blurRad="38100" dist="38100" dir="2700000" algn="tl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9"/>
          <p:cNvSpPr txBox="1">
            <a:spLocks noChangeArrowheads="1"/>
          </p:cNvSpPr>
          <p:nvPr/>
        </p:nvSpPr>
        <p:spPr bwMode="auto">
          <a:xfrm>
            <a:off x="533399" y="5562600"/>
            <a:ext cx="6013897" cy="1077218"/>
          </a:xfrm>
          <a:prstGeom prst="rect">
            <a:avLst/>
          </a:prstGeom>
          <a:solidFill>
            <a:srgbClr val="00206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bn-BD" sz="3200" dirty="0">
                <a:effectLst>
                  <a:outerShdw blurRad="38100" dist="38100" dir="2700000" algn="tl">
                    <a:srgbClr val="FFFFFF"/>
                  </a:outerShdw>
                </a:effectLst>
                <a:latin typeface="NikoshBAN" pitchFamily="2" charset="0"/>
                <a:cs typeface="NikoshBAN" pitchFamily="2" charset="0"/>
              </a:rPr>
              <a:t>এগুলোর কোন একটি কিনে এবং বিনামুল্যে ব্যবহার করতে হয়।</a:t>
            </a:r>
            <a:endParaRPr lang="en-US" sz="3200" dirty="0">
              <a:effectLst>
                <a:outerShdw blurRad="38100" dist="38100" dir="2700000" algn="tl">
                  <a:srgbClr val="FFFFFF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rcRect l="18817" t="2585" r="17526" b="4732"/>
          <a:stretch>
            <a:fillRect/>
          </a:stretch>
        </p:blipFill>
        <p:spPr bwMode="auto">
          <a:xfrm>
            <a:off x="1094711" y="2188369"/>
            <a:ext cx="1429551" cy="150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1659" y="2244724"/>
            <a:ext cx="1437617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rcRect l="17741" t="2583" r="20107" b="2795"/>
          <a:stretch>
            <a:fillRect/>
          </a:stretch>
        </p:blipFill>
        <p:spPr bwMode="auto">
          <a:xfrm>
            <a:off x="5164432" y="2282824"/>
            <a:ext cx="1434383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rcRect l="27290" t="7333" r="22128" b="15677"/>
          <a:stretch>
            <a:fillRect/>
          </a:stretch>
        </p:blipFill>
        <p:spPr bwMode="auto">
          <a:xfrm>
            <a:off x="3211660" y="3945731"/>
            <a:ext cx="1437617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6"/>
          <a:srcRect l="15891" r="4372" b="13635"/>
          <a:stretch>
            <a:fillRect/>
          </a:stretch>
        </p:blipFill>
        <p:spPr bwMode="auto">
          <a:xfrm>
            <a:off x="5164432" y="3945731"/>
            <a:ext cx="1406949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043192" y="3859214"/>
            <a:ext cx="1481070" cy="1534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Rectangle 22"/>
          <p:cNvSpPr/>
          <p:nvPr/>
        </p:nvSpPr>
        <p:spPr>
          <a:xfrm>
            <a:off x="7431110" y="1516297"/>
            <a:ext cx="4417452" cy="5139869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bn-BD" sz="32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NikoshBAN" pitchFamily="2" charset="0"/>
                <a:cs typeface="NikoshBAN" pitchFamily="2" charset="0"/>
              </a:rPr>
              <a:t>কয়েকটি এন্টিভাইরাস প্রোগ্রাম</a:t>
            </a:r>
          </a:p>
          <a:p>
            <a:pPr algn="ctr">
              <a:defRPr/>
            </a:pPr>
            <a:endParaRPr lang="bn-BD" sz="2000" b="1" u="sng" dirty="0">
              <a:effectLst>
                <a:outerShdw blurRad="38100" dist="38100" dir="2700000" algn="tl">
                  <a:srgbClr val="C0C0C0"/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r>
              <a:rPr lang="bn-BD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NikoshBAN" pitchFamily="2" charset="0"/>
                <a:cs typeface="NikoshBAN" pitchFamily="2" charset="0"/>
              </a:rPr>
              <a:t>১। আভাস্ট</a:t>
            </a: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NikoshBAN" pitchFamily="2" charset="0"/>
                <a:cs typeface="NikoshBAN" pitchFamily="2" charset="0"/>
              </a:rPr>
              <a:t> (</a:t>
            </a:r>
            <a:r>
              <a:rPr lang="en-US" sz="36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Avast</a:t>
            </a: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bn-BD" sz="3600" dirty="0">
              <a:effectLst>
                <a:outerShdw blurRad="38100" dist="38100" dir="2700000" algn="tl">
                  <a:srgbClr val="C0C0C0"/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r>
              <a:rPr lang="bn-BD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NikoshBAN" pitchFamily="2" charset="0"/>
                <a:cs typeface="NikoshBAN" pitchFamily="2" charset="0"/>
              </a:rPr>
              <a:t>২। এভিজি</a:t>
            </a: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NikoshBAN" pitchFamily="2" charset="0"/>
                <a:cs typeface="NikoshBAN" pitchFamily="2" charset="0"/>
              </a:rPr>
              <a:t> (</a:t>
            </a: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AVG)</a:t>
            </a:r>
            <a:endParaRPr lang="bn-BD" sz="3600" dirty="0">
              <a:effectLst>
                <a:outerShdw blurRad="38100" dist="38100" dir="2700000" algn="tl">
                  <a:srgbClr val="C0C0C0"/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r>
              <a:rPr lang="bn-BD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NikoshBAN" pitchFamily="2" charset="0"/>
                <a:cs typeface="NikoshBAN" pitchFamily="2" charset="0"/>
              </a:rPr>
              <a:t>৩। নরটন</a:t>
            </a: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NikoshBAN" pitchFamily="2" charset="0"/>
                <a:cs typeface="NikoshBAN" pitchFamily="2" charset="0"/>
              </a:rPr>
              <a:t> (</a:t>
            </a: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Norton)</a:t>
            </a:r>
            <a:endParaRPr lang="bn-BD" sz="3600" dirty="0">
              <a:effectLst>
                <a:outerShdw blurRad="38100" dist="38100" dir="2700000" algn="tl">
                  <a:srgbClr val="C0C0C0"/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NikoshBAN" pitchFamily="2" charset="0"/>
                <a:cs typeface="NikoshBAN" pitchFamily="2" charset="0"/>
              </a:rPr>
              <a:t>4</a:t>
            </a:r>
            <a:r>
              <a:rPr lang="bn-BD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NikoshBAN" pitchFamily="2" charset="0"/>
                <a:cs typeface="NikoshBAN" pitchFamily="2" charset="0"/>
              </a:rPr>
              <a:t>। ক্যাসপারেস্কি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NikoshBAN" pitchFamily="2" charset="0"/>
                <a:cs typeface="NikoshBAN" pitchFamily="2" charset="0"/>
              </a:rPr>
              <a:t> (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Kaspersky)</a:t>
            </a:r>
            <a:endParaRPr lang="bn-BD" sz="3200" dirty="0">
              <a:effectLst>
                <a:outerShdw blurRad="38100" dist="38100" dir="2700000" algn="tl">
                  <a:srgbClr val="C0C0C0"/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NikoshBAN" pitchFamily="2" charset="0"/>
                <a:cs typeface="NikoshBAN" pitchFamily="2" charset="0"/>
              </a:rPr>
              <a:t>5</a:t>
            </a:r>
            <a:r>
              <a:rPr lang="bn-BD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NikoshBAN" pitchFamily="2" charset="0"/>
                <a:cs typeface="NikoshBAN" pitchFamily="2" charset="0"/>
              </a:rPr>
              <a:t>। অ্যাভেইরা</a:t>
            </a: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NikoshBAN" pitchFamily="2" charset="0"/>
                <a:cs typeface="NikoshBAN" pitchFamily="2" charset="0"/>
              </a:rPr>
              <a:t> (</a:t>
            </a: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Avira)</a:t>
            </a:r>
            <a:endParaRPr lang="bn-BD" sz="3600" dirty="0">
              <a:effectLst>
                <a:outerShdw blurRad="38100" dist="38100" dir="2700000" algn="tl">
                  <a:srgbClr val="C0C0C0"/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NikoshBAN" pitchFamily="2" charset="0"/>
                <a:cs typeface="NikoshBAN" pitchFamily="2" charset="0"/>
              </a:rPr>
              <a:t>6</a:t>
            </a:r>
            <a:r>
              <a:rPr lang="bn-BD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NikoshBAN" pitchFamily="2" charset="0"/>
                <a:cs typeface="NikoshBAN" pitchFamily="2" charset="0"/>
              </a:rPr>
              <a:t>। পান্ডা</a:t>
            </a: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NikoshBAN" pitchFamily="2" charset="0"/>
                <a:cs typeface="NikoshBAN" pitchFamily="2" charset="0"/>
              </a:rPr>
              <a:t> (</a:t>
            </a: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Panda)</a:t>
            </a:r>
            <a:endParaRPr lang="bn-BD" sz="3600" dirty="0">
              <a:effectLst>
                <a:outerShdw blurRad="38100" dist="38100" dir="2700000" algn="tl">
                  <a:srgbClr val="C0C0C0"/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NikoshBAN" pitchFamily="2" charset="0"/>
                <a:cs typeface="NikoshBAN" pitchFamily="2" charset="0"/>
              </a:rPr>
              <a:t>7</a:t>
            </a:r>
            <a:r>
              <a:rPr lang="bn-BD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NikoshBAN" pitchFamily="2" charset="0"/>
                <a:cs typeface="NikoshBAN" pitchFamily="2" charset="0"/>
              </a:rPr>
              <a:t>। বিটডিফেন্ডার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NikoshBAN" pitchFamily="2" charset="0"/>
                <a:cs typeface="NikoshBAN" pitchFamily="2" charset="0"/>
              </a:rPr>
              <a:t> (</a:t>
            </a:r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NikoshBAN" pitchFamily="2" charset="0"/>
                <a:cs typeface="NikoshBAN" pitchFamily="2" charset="0"/>
              </a:rPr>
              <a:t>Bitdefender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bn-BD" sz="3600" dirty="0">
              <a:effectLst>
                <a:outerShdw blurRad="38100" dist="38100" dir="2700000" algn="tl">
                  <a:srgbClr val="C0C0C0"/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NikoshBAN" pitchFamily="2" charset="0"/>
                <a:cs typeface="NikoshBAN" pitchFamily="2" charset="0"/>
              </a:rPr>
              <a:t>8</a:t>
            </a:r>
            <a:r>
              <a:rPr lang="bn-BD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NikoshBAN" pitchFamily="2" charset="0"/>
                <a:cs typeface="NikoshBAN" pitchFamily="2" charset="0"/>
              </a:rPr>
              <a:t>। আরো অনেক ......</a:t>
            </a:r>
            <a:endParaRPr lang="en-US" sz="3600" dirty="0">
              <a:effectLst>
                <a:outerShdw blurRad="38100" dist="38100" dir="2700000" algn="tl">
                  <a:srgbClr val="C0C0C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7382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2" grpId="0" animBg="1"/>
      <p:bldP spid="13" grpId="0" animBg="1"/>
      <p:bldP spid="2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90930" y="217795"/>
            <a:ext cx="6284890" cy="1200329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prstTxWarp prst="textChevron">
              <a:avLst/>
            </a:prstTxWarp>
            <a:spAutoFit/>
          </a:bodyPr>
          <a:lstStyle/>
          <a:p>
            <a:pPr algn="ctr">
              <a:defRPr/>
            </a:pPr>
            <a:r>
              <a:rPr lang="bn-BD" sz="7200" dirty="0"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দলীয় কাজ </a:t>
            </a:r>
            <a:endParaRPr lang="en-US" sz="7200" dirty="0">
              <a:solidFill>
                <a:srgbClr val="FFFF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04585" y="1687132"/>
            <a:ext cx="5975798" cy="5016758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bn-BD" sz="8000" b="1" dirty="0">
                <a:latin typeface="NikoshBAN" pitchFamily="2" charset="0"/>
                <a:cs typeface="NikoshBAN" pitchFamily="2" charset="0"/>
              </a:rPr>
              <a:t>কম্পিউটার কিভাবে ভাইরাসমুক্ত রাখা যায় লিখ 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7730" y="1687132"/>
            <a:ext cx="5550794" cy="501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57438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C:\Users\Rasel\Downloads\1.jf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05800" y="4038600"/>
            <a:ext cx="3530600" cy="25908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858000" y="609601"/>
            <a:ext cx="5181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bn-BD" sz="3600" b="1" dirty="0" smtClean="0"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 ৮ম</a:t>
            </a:r>
          </a:p>
          <a:p>
            <a:pPr algn="ctr"/>
            <a:r>
              <a:rPr lang="bn-IN" sz="3600" b="1" dirty="0" smtClean="0"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বিষয়ঃ </a:t>
            </a:r>
            <a:r>
              <a:rPr lang="en-US" sz="3600" b="1" dirty="0" err="1" smtClean="0"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3600" b="1" dirty="0" smtClean="0"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b="1" dirty="0" err="1" smtClean="0"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3600" b="1" dirty="0" smtClean="0"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প্রযুক্তি</a:t>
            </a:r>
            <a:r>
              <a:rPr lang="en-US" sz="3600" b="1" dirty="0" smtClean="0"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bn-IN" sz="3600" b="1" dirty="0" smtClean="0"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অধ্যায়ঃ </a:t>
            </a:r>
            <a:r>
              <a:rPr lang="en-US" sz="3600" b="1" dirty="0" smtClean="0"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৩য়</a:t>
            </a:r>
            <a:endParaRPr lang="bn-BD" sz="3600" b="1" dirty="0" smtClean="0"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dist="38100" dir="2640000" algn="bl" rotWithShape="0">
                  <a:schemeClr val="accent1"/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600" b="1" dirty="0" smtClean="0"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পাঠঃ </a:t>
            </a:r>
            <a:r>
              <a:rPr lang="en-US" sz="3600" b="1" dirty="0" smtClean="0"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১৭ </a:t>
            </a:r>
            <a:endParaRPr lang="bn-IN" sz="3600" b="1" dirty="0" smtClean="0"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dist="38100" dir="2640000" algn="bl" rotWithShape="0">
                  <a:schemeClr val="accent1"/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600" b="1" dirty="0" smtClean="0"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3600" b="1" dirty="0" smtClean="0"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bn-BD" sz="3600" b="1" dirty="0" smtClean="0"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৫০ </a:t>
            </a:r>
            <a:r>
              <a:rPr lang="bn-IN" sz="3600" b="1" dirty="0" smtClean="0"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মিনি</a:t>
            </a:r>
            <a:r>
              <a:rPr lang="en-US" sz="3600" b="1" dirty="0" smtClean="0"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ট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10800000" flipV="1">
            <a:off x="533400" y="1575309"/>
            <a:ext cx="6324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 err="1" smtClean="0"/>
              <a:t>হোসনেয়ারা</a:t>
            </a:r>
            <a:endParaRPr lang="en-US" sz="3600" dirty="0" smtClean="0"/>
          </a:p>
          <a:p>
            <a:pPr>
              <a:lnSpc>
                <a:spcPct val="150000"/>
              </a:lnSpc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3600" dirty="0" smtClean="0"/>
              <a:t> </a:t>
            </a:r>
            <a:r>
              <a:rPr lang="en-US" sz="3600" dirty="0" err="1" smtClean="0"/>
              <a:t>শিক্ষক</a:t>
            </a:r>
            <a:r>
              <a:rPr lang="en-US" sz="3600" dirty="0" smtClean="0"/>
              <a:t> (</a:t>
            </a:r>
            <a:r>
              <a:rPr lang="en-US" sz="3600" dirty="0" err="1" smtClean="0"/>
              <a:t>আইসিটি</a:t>
            </a:r>
            <a:r>
              <a:rPr lang="en-US" sz="3600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n-US" sz="3600" dirty="0" err="1" smtClean="0"/>
              <a:t>রাগৈ</a:t>
            </a:r>
            <a:r>
              <a:rPr lang="en-US" sz="3600" dirty="0" smtClean="0"/>
              <a:t> </a:t>
            </a:r>
            <a:r>
              <a:rPr lang="en-US" sz="3600" dirty="0" err="1" smtClean="0"/>
              <a:t>উচ্চ</a:t>
            </a:r>
            <a:r>
              <a:rPr lang="en-US" sz="3600" dirty="0" smtClean="0"/>
              <a:t> </a:t>
            </a:r>
            <a:r>
              <a:rPr lang="en-US" sz="3600" dirty="0" err="1" smtClean="0"/>
              <a:t>বিদ্যালয়</a:t>
            </a:r>
            <a:r>
              <a:rPr lang="en-US" sz="3600" dirty="0" smtClean="0"/>
              <a:t>,</a:t>
            </a:r>
          </a:p>
          <a:p>
            <a:pPr>
              <a:lnSpc>
                <a:spcPct val="150000"/>
              </a:lnSpc>
            </a:pPr>
            <a:r>
              <a:rPr lang="en-US" sz="3600" dirty="0" err="1" smtClean="0"/>
              <a:t>শাহরাস্তি</a:t>
            </a:r>
            <a:r>
              <a:rPr lang="en-US" sz="3600" dirty="0" smtClean="0"/>
              <a:t>, </a:t>
            </a:r>
            <a:r>
              <a:rPr lang="en-US" sz="3600" dirty="0" err="1" smtClean="0"/>
              <a:t>চাঁদপুর</a:t>
            </a:r>
            <a:r>
              <a:rPr lang="en-US" sz="3600" dirty="0" smtClean="0"/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77240" y="4057799"/>
            <a:ext cx="7046107" cy="523220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r>
              <a:rPr lang="bn-BD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 পাঠে পরিচিত কয়টি ভাইরাসের উল্লেখ করা হয়েছে-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728463" y="3973190"/>
            <a:ext cx="810228" cy="659757"/>
          </a:xfrm>
          <a:prstGeom prst="rightArrow">
            <a:avLst>
              <a:gd name="adj1" fmla="val 67544"/>
              <a:gd name="adj2" fmla="val 50000"/>
            </a:avLst>
          </a:prstGeom>
          <a:solidFill>
            <a:srgbClr val="C000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</a:p>
        </p:txBody>
      </p:sp>
      <p:sp>
        <p:nvSpPr>
          <p:cNvPr id="20" name="Right Arrow 19"/>
          <p:cNvSpPr/>
          <p:nvPr/>
        </p:nvSpPr>
        <p:spPr>
          <a:xfrm>
            <a:off x="711590" y="3083794"/>
            <a:ext cx="810228" cy="659757"/>
          </a:xfrm>
          <a:prstGeom prst="rightArrow">
            <a:avLst>
              <a:gd name="adj1" fmla="val 67544"/>
              <a:gd name="adj2" fmla="val 50000"/>
            </a:avLst>
          </a:prstGeom>
          <a:solidFill>
            <a:srgbClr val="C000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</a:p>
        </p:txBody>
      </p:sp>
      <p:sp>
        <p:nvSpPr>
          <p:cNvPr id="21" name="Right Arrow 20"/>
          <p:cNvSpPr/>
          <p:nvPr/>
        </p:nvSpPr>
        <p:spPr>
          <a:xfrm>
            <a:off x="728463" y="2228307"/>
            <a:ext cx="810228" cy="659757"/>
          </a:xfrm>
          <a:prstGeom prst="rightArrow">
            <a:avLst>
              <a:gd name="adj1" fmla="val 67544"/>
              <a:gd name="adj2" fmla="val 50000"/>
            </a:avLst>
          </a:prstGeom>
          <a:solidFill>
            <a:srgbClr val="C000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</a:p>
        </p:txBody>
      </p:sp>
      <p:sp>
        <p:nvSpPr>
          <p:cNvPr id="22" name="Right Arrow 21"/>
          <p:cNvSpPr/>
          <p:nvPr/>
        </p:nvSpPr>
        <p:spPr>
          <a:xfrm>
            <a:off x="728463" y="1281958"/>
            <a:ext cx="810228" cy="659757"/>
          </a:xfrm>
          <a:prstGeom prst="rightArrow">
            <a:avLst>
              <a:gd name="adj1" fmla="val 67544"/>
              <a:gd name="adj2" fmla="val 50000"/>
            </a:avLst>
          </a:prstGeom>
          <a:solidFill>
            <a:srgbClr val="C000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677241" y="1350226"/>
            <a:ext cx="4576322" cy="523220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r>
              <a:rPr lang="bn-BD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ভাইরাস বলতে কী বুঝায়? 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658447" y="2273981"/>
            <a:ext cx="4873450" cy="523220"/>
          </a:xfrm>
          <a:prstGeom prst="rect">
            <a:avLst/>
          </a:prstGeom>
          <a:solidFill>
            <a:srgbClr val="C00000"/>
          </a:solidFill>
        </p:spPr>
        <p:txBody>
          <a:bodyPr wrap="none">
            <a:spAutoFit/>
          </a:bodyPr>
          <a:lstStyle/>
          <a:p>
            <a:pPr algn="ctr"/>
            <a:r>
              <a:rPr lang="bn-BD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কে, কত সালে ভাইরাসের নামকরণ করেন?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677241" y="3109057"/>
            <a:ext cx="7046106" cy="523220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r>
              <a:rPr lang="bn-BD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ভাইরাস কম্পিউটারের সিস্টেমের কাজকে কী করতে পারে ? </a:t>
            </a: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677239" y="4887510"/>
            <a:ext cx="7046107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(ক) </a:t>
            </a:r>
            <a:r>
              <a:rPr lang="bn-BD" sz="2800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৩ টি </a:t>
            </a:r>
            <a:r>
              <a:rPr lang="en-US" sz="2800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		</a:t>
            </a:r>
            <a:r>
              <a:rPr lang="bn-BD" sz="2800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                           </a:t>
            </a:r>
            <a:r>
              <a:rPr lang="en-US" sz="2800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(খ) </a:t>
            </a:r>
            <a:r>
              <a:rPr lang="bn-BD" sz="2800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৪ টি </a:t>
            </a:r>
            <a:endParaRPr lang="en-US" sz="2800" dirty="0">
              <a:solidFill>
                <a:srgbClr val="0070C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2800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(গ) </a:t>
            </a:r>
            <a:r>
              <a:rPr lang="bn-BD" sz="2800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৫ টি </a:t>
            </a:r>
            <a:r>
              <a:rPr lang="en-US" sz="2800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		</a:t>
            </a:r>
            <a:r>
              <a:rPr lang="bn-BD" sz="2800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                           </a:t>
            </a:r>
            <a:r>
              <a:rPr lang="en-US" sz="2800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(ঘ) </a:t>
            </a:r>
            <a:r>
              <a:rPr lang="bn-BD" sz="2800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৬ টি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677239" y="5963442"/>
            <a:ext cx="3079209" cy="58477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∙(</a:t>
            </a:r>
            <a:r>
              <a:rPr lang="bn-BD" sz="32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32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bn-BD" sz="32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 টি </a:t>
            </a:r>
            <a:endParaRPr lang="en-US" sz="32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663490" y="183671"/>
            <a:ext cx="5943600" cy="104473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prstTxWarp prst="textStop">
              <a:avLst/>
            </a:prstTxWarp>
            <a:spAutoFit/>
          </a:bodyPr>
          <a:lstStyle/>
          <a:p>
            <a:pPr algn="ctr"/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1430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90930" y="217795"/>
            <a:ext cx="6284890" cy="1200329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prstTxWarp prst="textChevron">
              <a:avLst/>
            </a:prstTxWarp>
            <a:spAutoFit/>
          </a:bodyPr>
          <a:lstStyle/>
          <a:p>
            <a:pPr algn="ctr">
              <a:defRPr/>
            </a:pPr>
            <a:r>
              <a:rPr lang="bn-BD" sz="7200" dirty="0"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বাড়ীর কাজ </a:t>
            </a:r>
            <a:endParaRPr lang="en-US" sz="7200" dirty="0">
              <a:solidFill>
                <a:srgbClr val="FFFFFF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1820" y="1596980"/>
            <a:ext cx="5847008" cy="437042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413678" y="1596980"/>
            <a:ext cx="5409127" cy="4370427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bn-BD" sz="6600" b="1" dirty="0">
                <a:latin typeface="NikoshBAN" pitchFamily="2" charset="0"/>
                <a:cs typeface="NikoshBAN" pitchFamily="2" charset="0"/>
              </a:rPr>
              <a:t>কম্পিউটার ভাইরাসে আক্রান্ত বুঝার উপায় </a:t>
            </a:r>
          </a:p>
          <a:p>
            <a:pPr algn="ctr"/>
            <a:r>
              <a:rPr lang="bn-BD" sz="6600" b="1" dirty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6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6600" b="1" dirty="0">
                <a:latin typeface="NikoshBAN" pitchFamily="2" charset="0"/>
                <a:cs typeface="NikoshBAN" pitchFamily="2" charset="0"/>
              </a:rPr>
              <a:t>কি লিখে নিয়ে আসবে</a:t>
            </a:r>
            <a:r>
              <a:rPr lang="bn-BD" sz="7200" b="1" dirty="0">
                <a:latin typeface="NikoshBAN" pitchFamily="2" charset="0"/>
                <a:cs typeface="NikoshBAN" pitchFamily="2" charset="0"/>
              </a:rPr>
              <a:t> ।</a:t>
            </a:r>
            <a:endParaRPr lang="en-US" sz="72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519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49161" y="248699"/>
            <a:ext cx="5601213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13800" dirty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NikoshBAN"/>
              </a:rPr>
              <a:t>ধন্যবাদ</a:t>
            </a:r>
            <a:endParaRPr lang="en-US" sz="13800" dirty="0">
              <a:ln>
                <a:solidFill>
                  <a:srgbClr val="FFFF00"/>
                </a:solidFill>
              </a:ln>
              <a:solidFill>
                <a:srgbClr val="FF0000"/>
              </a:solidFill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7101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30343" y="3786388"/>
            <a:ext cx="5885645" cy="288486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6063" y="3786388"/>
            <a:ext cx="5743976" cy="288486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6063" y="957829"/>
            <a:ext cx="5743976" cy="267880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30342" y="957830"/>
            <a:ext cx="5885645" cy="267880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910625" y="38634"/>
            <a:ext cx="6259133" cy="769441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চিত্র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গুলো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লক্ষ্য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কর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xmlns="" val="2147822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381955" y="1905001"/>
            <a:ext cx="5428089" cy="3789196"/>
          </a:xfrm>
          <a:prstGeom prst="rect">
            <a:avLst/>
          </a:prstGeom>
          <a:solidFill>
            <a:srgbClr val="FF0000"/>
          </a:solidFill>
        </p:spPr>
        <p:txBody>
          <a:bodyPr wrap="none">
            <a:prstTxWarp prst="textDeflate">
              <a:avLst/>
            </a:prstTxWarp>
            <a:spAutoFit/>
          </a:bodyPr>
          <a:lstStyle/>
          <a:p>
            <a:pPr lvl="0" defTabSz="914400"/>
            <a:r>
              <a:rPr lang="bn-BD" sz="72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কম্পিউটার ভাইরাস </a:t>
            </a:r>
            <a:endParaRPr lang="en-US" sz="480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360258" y="4954183"/>
            <a:ext cx="2667000" cy="1714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3508" y="4954183"/>
            <a:ext cx="2667000" cy="1714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3508" y="150521"/>
            <a:ext cx="2667000" cy="17145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360258" y="150521"/>
            <a:ext cx="26670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74215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895600" y="762000"/>
            <a:ext cx="518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>
              <a:buFont typeface="Wingdings" pitchFamily="2" charset="2"/>
              <a:buChar char="Ø"/>
            </a:pPr>
            <a:r>
              <a:rPr lang="bn-BD" sz="3600" b="1" u="sng" spc="150" dirty="0" smtClean="0">
                <a:ln w="11430"/>
                <a:solidFill>
                  <a:srgbClr val="FF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শিখনফল </a:t>
            </a:r>
            <a:endParaRPr lang="en-US" sz="3600" u="sng" dirty="0" smtClean="0">
              <a:solidFill>
                <a:srgbClr val="FF00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47800" y="198120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     </a:t>
            </a:r>
            <a:r>
              <a:rPr lang="bn-BD" sz="3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এইপাঠ </a:t>
            </a:r>
            <a:r>
              <a:rPr lang="bn-BD" sz="3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শেষে </a:t>
            </a:r>
            <a:r>
              <a:rPr lang="bn-BD" sz="3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শিক্ষার্থীরা</a:t>
            </a:r>
            <a:r>
              <a:rPr lang="en-US" sz="3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………………</a:t>
            </a:r>
            <a:r>
              <a:rPr lang="bn-BD" sz="3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36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66800" y="2971800"/>
            <a:ext cx="10134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kern="11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" panose="02000000000000000000" pitchFamily="2" charset="0"/>
                <a:ea typeface="NikoshBAN" pitchFamily="2" charset="0"/>
                <a:cs typeface="Nikosh" panose="02000000000000000000" pitchFamily="2" charset="0"/>
                <a:sym typeface="Wingdings"/>
              </a:rPr>
              <a:t>১। ভাইরাস কি তা বলতে </a:t>
            </a:r>
            <a:r>
              <a:rPr lang="bn-BD" sz="3600" kern="11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" panose="02000000000000000000" pitchFamily="2" charset="0"/>
                <a:ea typeface="NikoshBAN" pitchFamily="2" charset="0"/>
                <a:cs typeface="Nikosh" panose="02000000000000000000" pitchFamily="2" charset="0"/>
                <a:sym typeface="Wingdings"/>
              </a:rPr>
              <a:t>পারবে</a:t>
            </a:r>
            <a:r>
              <a:rPr lang="en-US" sz="3600" kern="11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" panose="02000000000000000000" pitchFamily="2" charset="0"/>
                <a:ea typeface="NikoshBAN" pitchFamily="2" charset="0"/>
                <a:cs typeface="Nikosh" panose="02000000000000000000" pitchFamily="2" charset="0"/>
                <a:sym typeface="Wingdings"/>
              </a:rPr>
              <a:t>;</a:t>
            </a:r>
          </a:p>
          <a:p>
            <a:r>
              <a:rPr lang="bn-BD" sz="3600" kern="11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ea typeface="NikoshBAN" pitchFamily="2" charset="0"/>
                <a:cs typeface="Nikosh" panose="02000000000000000000" pitchFamily="2" charset="0"/>
                <a:sym typeface="Wingdings"/>
              </a:rPr>
              <a:t>২। ভাইরাসের ক্ষতিকারক দিক গুলো </a:t>
            </a:r>
            <a:r>
              <a:rPr lang="bn-BD" sz="3600" kern="11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ea typeface="NikoshBAN" pitchFamily="2" charset="0"/>
                <a:cs typeface="Nikosh" panose="02000000000000000000" pitchFamily="2" charset="0"/>
                <a:sym typeface="Wingdings"/>
              </a:rPr>
              <a:t>ব্যাখ্যা </a:t>
            </a:r>
            <a:r>
              <a:rPr lang="bn-BD" sz="3600" kern="11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ea typeface="NikoshBAN" pitchFamily="2" charset="0"/>
                <a:cs typeface="Nikosh" panose="02000000000000000000" pitchFamily="2" charset="0"/>
                <a:sym typeface="Wingdings"/>
              </a:rPr>
              <a:t>করতে </a:t>
            </a:r>
            <a:r>
              <a:rPr lang="bn-BD" sz="3600" kern="11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ea typeface="NikoshBAN" pitchFamily="2" charset="0"/>
                <a:cs typeface="Nikosh" panose="02000000000000000000" pitchFamily="2" charset="0"/>
                <a:sym typeface="Wingdings"/>
              </a:rPr>
              <a:t>পারবে</a:t>
            </a:r>
            <a:r>
              <a:rPr lang="en-US" sz="3600" kern="11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ea typeface="NikoshBAN" pitchFamily="2" charset="0"/>
                <a:cs typeface="Nikosh" panose="02000000000000000000" pitchFamily="2" charset="0"/>
                <a:sym typeface="Wingdings"/>
              </a:rPr>
              <a:t>;</a:t>
            </a:r>
            <a:r>
              <a:rPr lang="bn-BD" sz="3600" kern="11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ea typeface="NikoshBAN" pitchFamily="2" charset="0"/>
                <a:cs typeface="Nikosh" panose="02000000000000000000" pitchFamily="2" charset="0"/>
                <a:sym typeface="Wingdings"/>
              </a:rPr>
              <a:t> </a:t>
            </a:r>
            <a:endParaRPr lang="en-US" sz="3600" kern="11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" panose="02000000000000000000" pitchFamily="2" charset="0"/>
              <a:ea typeface="NikoshBAN" pitchFamily="2" charset="0"/>
              <a:cs typeface="Nikosh" panose="02000000000000000000" pitchFamily="2" charset="0"/>
              <a:sym typeface="Wingdings"/>
            </a:endParaRPr>
          </a:p>
          <a:p>
            <a:r>
              <a:rPr lang="bn-BD" sz="36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৩। ভাইরাস থেকে মুক্তির উপায় কি কি </a:t>
            </a:r>
            <a:r>
              <a:rPr lang="bn-BD" sz="3600" kern="11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" panose="02000000000000000000" pitchFamily="2" charset="0"/>
                <a:ea typeface="NikoshBAN" pitchFamily="2" charset="0"/>
                <a:cs typeface="Nikosh" panose="02000000000000000000" pitchFamily="2" charset="0"/>
                <a:sym typeface="Wingdings"/>
              </a:rPr>
              <a:t>তা </a:t>
            </a:r>
            <a:r>
              <a:rPr lang="bn-BD" sz="3600" kern="11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" panose="02000000000000000000" pitchFamily="2" charset="0"/>
                <a:ea typeface="NikoshBAN" pitchFamily="2" charset="0"/>
                <a:cs typeface="Nikosh" panose="02000000000000000000" pitchFamily="2" charset="0"/>
                <a:sym typeface="Wingdings"/>
              </a:rPr>
              <a:t>বর্ণনা করতে </a:t>
            </a:r>
            <a:r>
              <a:rPr lang="bn-BD" sz="3600" kern="11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" panose="02000000000000000000" pitchFamily="2" charset="0"/>
                <a:ea typeface="NikoshBAN" pitchFamily="2" charset="0"/>
                <a:cs typeface="Nikosh" panose="02000000000000000000" pitchFamily="2" charset="0"/>
                <a:sym typeface="Wingdings"/>
              </a:rPr>
              <a:t>পারবে</a:t>
            </a:r>
            <a:r>
              <a:rPr lang="en-US" sz="3600" kern="11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" panose="02000000000000000000" pitchFamily="2" charset="0"/>
                <a:ea typeface="NikoshBAN" pitchFamily="2" charset="0"/>
                <a:cs typeface="Nikosh" panose="02000000000000000000" pitchFamily="2" charset="0"/>
                <a:sym typeface="Wingdings"/>
              </a:rPr>
              <a:t>;</a:t>
            </a:r>
            <a:endParaRPr lang="bn-BD" sz="3600" dirty="0" smtClean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  <a:p>
            <a:endParaRPr lang="en-US" sz="36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  <a:p>
            <a:endParaRPr lang="en-US" sz="3600" kern="1100" dirty="0" smtClean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" panose="02000000000000000000" pitchFamily="2" charset="0"/>
              <a:ea typeface="NikoshBAN" pitchFamily="2" charset="0"/>
              <a:cs typeface="Nikosh" panose="02000000000000000000" pitchFamily="2" charset="0"/>
              <a:sym typeface="Wingdings"/>
            </a:endParaRPr>
          </a:p>
          <a:p>
            <a:endParaRPr lang="bn-BD" sz="3600" dirty="0" smtClean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00766" y="4378843"/>
            <a:ext cx="10019764" cy="2185214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bn-BD" sz="4000" dirty="0">
                <a:latin typeface="NikoshBAN" pitchFamily="2" charset="0"/>
                <a:cs typeface="NikoshBAN" pitchFamily="2" charset="0"/>
              </a:rPr>
              <a:t>যে প্রোগ্রাম কম্পিউটার মেমোরিতে গোপনে বিস্তার লাভ করে 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bn-BD" sz="4000" dirty="0">
                <a:latin typeface="NikoshBAN" pitchFamily="2" charset="0"/>
                <a:cs typeface="NikoshBAN" pitchFamily="2" charset="0"/>
              </a:rPr>
              <a:t>মুল্যবান প্রোগ্রাম ও তথ্য নষ্ট করা ছাড়া ও কম্পিউটারকে অচল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bn-BD" sz="4000" dirty="0">
                <a:latin typeface="NikoshBAN" pitchFamily="2" charset="0"/>
                <a:cs typeface="NikoshBAN" pitchFamily="2" charset="0"/>
              </a:rPr>
              <a:t>করে দেয় , এ ধরনের প্রোগ্রামকেই ভাইরাস বলা হয় 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85623" y="231816"/>
            <a:ext cx="7585656" cy="110799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600" dirty="0">
                <a:latin typeface="NikoshBAN" pitchFamily="2" charset="0"/>
                <a:cs typeface="NikoshBAN" pitchFamily="2" charset="0"/>
              </a:rPr>
              <a:t>কম্পিউটার ভাইরাস কি ?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71989" y="1532586"/>
            <a:ext cx="6890197" cy="2756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08394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53792" y="4420672"/>
            <a:ext cx="7688688" cy="221194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bn-BD" sz="360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প্রথম ক্ষতিকর কম্পিউটার ভাইরাসঃ </a:t>
            </a:r>
            <a:r>
              <a:rPr lang="en-US" sz="360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Elk Cloner</a:t>
            </a:r>
          </a:p>
          <a:p>
            <a:pPr>
              <a:defRPr/>
            </a:pPr>
            <a:r>
              <a:rPr lang="bn-BD" sz="360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আবিস্কারঃ 	১৯৮২ সালে</a:t>
            </a:r>
          </a:p>
          <a:p>
            <a:pPr>
              <a:defRPr/>
            </a:pPr>
            <a:r>
              <a:rPr lang="bn-BD" sz="360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আবিস্কারকঃ 	</a:t>
            </a:r>
            <a:r>
              <a:rPr lang="en-US" sz="360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Richard </a:t>
            </a:r>
            <a:r>
              <a:rPr lang="en-US" sz="3600" dirty="0" err="1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Skrenta</a:t>
            </a:r>
            <a:r>
              <a:rPr lang="en-US" sz="360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.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404583" y="305312"/>
            <a:ext cx="8468977" cy="531813"/>
          </a:xfrm>
          <a:prstGeom prst="rect">
            <a:avLst/>
          </a:prstGeom>
          <a:solidFill>
            <a:srgbClr val="0000FF"/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bn-BD" sz="4400" b="1" dirty="0">
                <a:solidFill>
                  <a:srgbClr val="FFFFFF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কম্পিউটার ভাইরাসের ইতিহাস</a:t>
            </a:r>
            <a:endParaRPr lang="en-US" sz="4400" b="1" dirty="0">
              <a:solidFill>
                <a:srgbClr val="FFFFFF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80360" y="4420672"/>
            <a:ext cx="2993265" cy="2211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3792" y="1093442"/>
            <a:ext cx="11285111" cy="1015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VIRUS 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– Vital Information and Resources Under siege</a:t>
            </a:r>
          </a:p>
          <a:p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অর্থ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-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গুরুত্বপূর্ণ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তথ্যসমূহ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দখলে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নেওয়া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ক্ষতি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সাধন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bn-BD" sz="3200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endParaRPr lang="en-US" sz="32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53792" y="2266682"/>
            <a:ext cx="7688688" cy="19447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3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1980 </a:t>
            </a:r>
            <a:r>
              <a:rPr lang="en-US" sz="36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সালে</a:t>
            </a:r>
            <a:r>
              <a:rPr lang="en-US" sz="3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 এ </a:t>
            </a:r>
            <a:r>
              <a:rPr lang="en-US" sz="36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নামকরন</a:t>
            </a:r>
            <a:r>
              <a:rPr lang="en-US" sz="3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করেছেন</a:t>
            </a:r>
            <a:r>
              <a:rPr lang="en-US" sz="3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প্রখ্যাত</a:t>
            </a:r>
            <a:r>
              <a:rPr lang="en-US" sz="3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গবেষক</a:t>
            </a:r>
            <a:r>
              <a:rPr lang="en-US" sz="3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(University of New Haven </a:t>
            </a:r>
            <a:r>
              <a:rPr lang="en-US" sz="36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এর</a:t>
            </a:r>
            <a:r>
              <a:rPr lang="en-US" sz="3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অধ্যাপক</a:t>
            </a:r>
            <a:r>
              <a:rPr lang="en-US" sz="3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ফ্রেড</a:t>
            </a:r>
            <a:r>
              <a:rPr lang="en-US" sz="3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BD" sz="3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কোহেন</a:t>
            </a:r>
            <a:r>
              <a:rPr lang="en-US" sz="3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(Fred Cohen)</a:t>
            </a:r>
            <a:endParaRPr lang="en-US" sz="3600" u="sng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80359" y="2266682"/>
            <a:ext cx="2993265" cy="1944710"/>
          </a:xfrm>
          <a:prstGeom prst="rect">
            <a:avLst/>
          </a:prstGeom>
          <a:ln w="12700" cap="sq" cmpd="thickThin">
            <a:solidFill>
              <a:schemeClr val="accent1">
                <a:lumMod val="60000"/>
                <a:lumOff val="4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xmlns="" val="1732885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81066" y="714375"/>
            <a:ext cx="7945514" cy="523220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bn-BD" sz="2800" b="1" u="sng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যে কারণে বুঝা যাবে কম্পিউটার ভাইরাসে আক্রান্ত- </a:t>
            </a:r>
            <a:endParaRPr lang="en-US" sz="2800" b="1" u="sng" dirty="0">
              <a:ln w="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1" y="2222875"/>
            <a:ext cx="9958378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bn-BD" sz="2800" b="1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২। মেমোরি কম দেখায়, ফলে গতি কমে গেলে।</a:t>
            </a:r>
            <a:endParaRPr lang="en-US" sz="2800" b="1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2908675"/>
            <a:ext cx="9958378" cy="52322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bn-BD" sz="2800" b="1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৩। চালু অবস্থায় অপ্রত্যাশিত বার্তা প্রদর্শিত হলে।</a:t>
            </a:r>
            <a:endParaRPr lang="en-US" sz="2800" b="1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4364" y="3594475"/>
            <a:ext cx="9958378" cy="523220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bn-BD" sz="2800" b="1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৪। নতুন প্রোগ্রাম ইনস্টল করতে সময় বেশি লাগলে। </a:t>
            </a:r>
            <a:endParaRPr lang="en-US" sz="2800" b="1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2" y="4270095"/>
            <a:ext cx="9958378" cy="52322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bn-BD" sz="2800" b="1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৫। চলমান কাজে ফাইল বেশি জায়গা দখল করলে। </a:t>
            </a:r>
            <a:endParaRPr lang="en-US" sz="2800" b="1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3" y="4966075"/>
            <a:ext cx="9958375" cy="52322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800" b="1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৬। কম্পিউটার চালুর সময় শার্ট ডাউন বা কাজ করতে হঠাৎ বন্ধ হলে। </a:t>
            </a:r>
            <a:endParaRPr lang="en-US" sz="2800" b="1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4365" y="5651875"/>
            <a:ext cx="9953614" cy="52322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800" b="1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৭। ফোল্ডারে অবস্থিত ফাইলের নাম পরিবর্তিত হয়ে অন্য নাম ধারণ করলে। </a:t>
            </a:r>
            <a:endParaRPr lang="en-US" sz="2800" b="1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1" y="1583483"/>
            <a:ext cx="9958377" cy="52322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800" b="1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১। ফাইল </a:t>
            </a:r>
            <a:r>
              <a:rPr lang="en-US" sz="2800" b="1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Open</a:t>
            </a:r>
            <a:r>
              <a:rPr lang="bn-BD" sz="2800" b="1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করতে সময় বেশি লাগলে। </a:t>
            </a:r>
            <a:endParaRPr lang="en-US" sz="2800" b="1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6748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60848" y="243552"/>
            <a:ext cx="5721438" cy="110799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bn-BD" sz="6600" dirty="0">
                <a:latin typeface="NikoshBAN" pitchFamily="2" charset="0"/>
                <a:cs typeface="NikoshBAN" pitchFamily="2" charset="0"/>
              </a:rPr>
              <a:t>পরিচিত কিছু ভাইরাস</a:t>
            </a:r>
            <a:endParaRPr lang="en-US" sz="6600" dirty="0"/>
          </a:p>
        </p:txBody>
      </p:sp>
      <p:pic>
        <p:nvPicPr>
          <p:cNvPr id="7" name="Picture 6" descr="virus 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6555" y="1752599"/>
            <a:ext cx="3581400" cy="485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9" descr="virus 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68966" y="1752598"/>
            <a:ext cx="3738661" cy="485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virus 3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90963" y="1752599"/>
            <a:ext cx="3812146" cy="485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041033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</TotalTime>
  <Words>575</Words>
  <Application>Microsoft Office PowerPoint</Application>
  <PresentationFormat>Custom</PresentationFormat>
  <Paragraphs>101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DJ</dc:creator>
  <cp:lastModifiedBy>Ragoi High School</cp:lastModifiedBy>
  <cp:revision>12</cp:revision>
  <dcterms:modified xsi:type="dcterms:W3CDTF">2020-03-14T06:58:36Z</dcterms:modified>
</cp:coreProperties>
</file>