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91" r:id="rId4"/>
    <p:sldId id="290" r:id="rId5"/>
    <p:sldId id="258" r:id="rId6"/>
    <p:sldId id="259" r:id="rId7"/>
    <p:sldId id="284" r:id="rId8"/>
    <p:sldId id="286" r:id="rId9"/>
    <p:sldId id="262" r:id="rId10"/>
    <p:sldId id="261" r:id="rId11"/>
    <p:sldId id="263" r:id="rId12"/>
    <p:sldId id="264" r:id="rId13"/>
    <p:sldId id="287" r:id="rId14"/>
    <p:sldId id="288" r:id="rId15"/>
    <p:sldId id="289" r:id="rId16"/>
    <p:sldId id="265" r:id="rId17"/>
    <p:sldId id="285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4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2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9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8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2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0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9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9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31DF0-8FC7-4FB2-99D6-2FDF0511F87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3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7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" y="13855"/>
            <a:ext cx="9118627" cy="6840770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glow rad="203200">
              <a:schemeClr val="accent2">
                <a:satMod val="175000"/>
                <a:alpha val="85000"/>
              </a:schemeClr>
            </a:glow>
            <a:outerShdw blurRad="107950" dist="12700" dir="5400000" algn="ctr">
              <a:srgbClr val="000000"/>
            </a:outerShdw>
            <a:softEdge rad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727365" y="685800"/>
            <a:ext cx="765463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cap="none" spc="50" dirty="0" smtClean="0">
                <a:ln w="11430"/>
                <a:solidFill>
                  <a:srgbClr val="00CC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  <a:r>
              <a:rPr lang="bn-IN" sz="6000" b="1" spc="50" dirty="0" smtClean="0">
                <a:ln w="11430"/>
                <a:solidFill>
                  <a:srgbClr val="00CC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6000" b="1" cap="none" spc="50" dirty="0">
              <a:ln w="11430"/>
              <a:solidFill>
                <a:srgbClr val="00CC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2505075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3575" y="2819400"/>
            <a:ext cx="181451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67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-22754"/>
            <a:ext cx="9143999" cy="6880754"/>
          </a:xfrm>
          <a:prstGeom prst="rect">
            <a:avLst/>
          </a:prstGeom>
        </p:spPr>
      </p:pic>
      <p:sp>
        <p:nvSpPr>
          <p:cNvPr id="4" name="Title 5"/>
          <p:cNvSpPr>
            <a:spLocks noGrp="1"/>
          </p:cNvSpPr>
          <p:nvPr>
            <p:ph type="ctrTitle"/>
          </p:nvPr>
        </p:nvSpPr>
        <p:spPr>
          <a:xfrm>
            <a:off x="2900677" y="384555"/>
            <a:ext cx="3495042" cy="304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AU" dirty="0">
              <a:solidFill>
                <a:srgbClr val="0066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04799" y="1604820"/>
            <a:ext cx="4343400" cy="3271979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99134"/>
            <a:ext cx="4295776" cy="32776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5296203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4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6"/>
            <a:ext cx="9143999" cy="68807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1" y="63564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কোয়ার উপর ভিত্তি করে কাঁঠালকে ৩ভাগে ভাগ করা যায়।</a:t>
            </a:r>
            <a:endParaRPr lang="en-AU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2364495"/>
            <a:ext cx="2466975" cy="1847850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4495"/>
            <a:ext cx="2562225" cy="1781175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sp>
        <p:nvSpPr>
          <p:cNvPr id="6" name="TextBox 5"/>
          <p:cNvSpPr txBox="1"/>
          <p:nvPr/>
        </p:nvSpPr>
        <p:spPr>
          <a:xfrm>
            <a:off x="522452" y="4462401"/>
            <a:ext cx="232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খাজা কাঁঠাল</a:t>
            </a:r>
            <a:endParaRPr lang="en-AU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5413" y="4462403"/>
            <a:ext cx="273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আধারসা কাঁঠাল</a:t>
            </a:r>
            <a:endParaRPr lang="en-AU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7494" y="4462402"/>
            <a:ext cx="2159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গলা কাঁঠাল</a:t>
            </a:r>
            <a:endParaRPr lang="en-AU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86" y="2364495"/>
            <a:ext cx="2867025" cy="1781175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221684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8807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4699" y="533400"/>
            <a:ext cx="2514600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bn-IN" sz="4400" b="1" dirty="0" smtClean="0"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AU" sz="4400" b="1" dirty="0">
              <a:solidFill>
                <a:srgbClr val="0066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321376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কাঁঠাল গাছের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৪টি গুনাগুন খাতায়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77" y="1331691"/>
            <a:ext cx="5316046" cy="384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4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46"/>
            <a:ext cx="9143999" cy="6880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38550"/>
            <a:ext cx="2466975" cy="20764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2400" y="304800"/>
            <a:ext cx="8839199" cy="3543300"/>
            <a:chOff x="152400" y="304800"/>
            <a:chExt cx="8839199" cy="35433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304800"/>
              <a:ext cx="4724400" cy="35433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8844" y="304800"/>
              <a:ext cx="4182755" cy="35433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124199" y="4343400"/>
            <a:ext cx="5867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 থেকে চারা উৎপাদন করে বা কলম পদ্ধিতে চারা করে রোপন করা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09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46"/>
            <a:ext cx="9143999" cy="688075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2924" y="304799"/>
            <a:ext cx="4701050" cy="2384956"/>
            <a:chOff x="432924" y="304799"/>
            <a:chExt cx="4701050" cy="23849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24" y="304801"/>
              <a:ext cx="2081675" cy="238495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599" y="304799"/>
              <a:ext cx="2619375" cy="238495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09600" y="38100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চারা রোপনের পর গোড়ায় মাটি কিছুটা উঁচু করে দিতে হয়।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 খরা মৌসুমে পানি সেচ দিতে হবে। মাঝে মাঝে  গোড়ায়  মাটি খুঁচিয়ে আগলা করে দিতে হবে।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94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46"/>
            <a:ext cx="9143999" cy="6880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31" y="1182220"/>
            <a:ext cx="4688769" cy="4151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182221"/>
            <a:ext cx="4074232" cy="41517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8330" y="271212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77271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কাঁঠাল গাছের বৈশিষ্ট্য খাতায় লিখ।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4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46111" y="2052918"/>
            <a:ext cx="7507289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ক-দলঃ-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4400" b="1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কাঁঠাল গাছের গুরুত্ব আলোচনা করো।</a:t>
            </a:r>
          </a:p>
          <a:p>
            <a:r>
              <a:rPr lang="bn-BD" sz="4400" b="1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খ-দলঃ-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4400" b="1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আমলকীর গুনাগুন ব্যাখ্যা করো।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72" y="457200"/>
            <a:ext cx="2354855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927" y="479053"/>
            <a:ext cx="2103944" cy="847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527840" y="1555376"/>
            <a:ext cx="6463759" cy="419548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 উদ্ভিদটির নাম কি?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ক) আমলকি</a:t>
            </a:r>
            <a:r>
              <a:rPr lang="en-US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(খ)হরতকি</a:t>
            </a:r>
          </a:p>
          <a:p>
            <a:pPr algn="l"/>
            <a:r>
              <a:rPr lang="bn-IN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bn-BD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আমগাছ</a:t>
            </a:r>
            <a:endParaRPr lang="bn-IN" sz="2800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 উপর ভিত্তি করে কাঁঠালকে ভাগ করা হয়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ক)গাছ দেখে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(খ)কাঁঠাল দেখে</a:t>
            </a:r>
          </a:p>
          <a:p>
            <a:pPr algn="l"/>
            <a:r>
              <a:rPr lang="bn-BD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কোয়া দেখে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(ঘ) রং- দেখে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৩। কাঁঠাল গাছের  কাঠ দেখতে কেমন-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হলদে   </a:t>
            </a:r>
            <a:r>
              <a:rPr lang="en-US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 ii  </a:t>
            </a:r>
            <a:r>
              <a:rPr lang="bn-IN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খয়রি  </a:t>
            </a:r>
            <a:r>
              <a:rPr lang="en-US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iii </a:t>
            </a:r>
            <a:r>
              <a:rPr lang="bn-IN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সবুজ</a:t>
            </a:r>
            <a:endParaRPr lang="en-US" sz="2800" dirty="0" smtClean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ক)  </a:t>
            </a:r>
            <a:r>
              <a:rPr lang="en-US" dirty="0" err="1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IN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(খ) 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IN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(গ)  </a:t>
            </a:r>
            <a:r>
              <a:rPr lang="en-US" dirty="0" err="1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err="1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,ii</a:t>
            </a:r>
            <a:r>
              <a:rPr lang="bn-IN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(ঘ)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err="1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,ii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iii</a:t>
            </a:r>
            <a:endParaRPr lang="bn-IN" dirty="0" smtClean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6" y="1304925"/>
            <a:ext cx="2186528" cy="235267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818855" y="2570660"/>
            <a:ext cx="533400" cy="53788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61177" y="5718776"/>
            <a:ext cx="533400" cy="53788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37099" y="4155170"/>
            <a:ext cx="533400" cy="53788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4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28799"/>
            <a:ext cx="2819400" cy="2667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ectangle 15"/>
          <p:cNvSpPr/>
          <p:nvPr/>
        </p:nvSpPr>
        <p:spPr>
          <a:xfrm>
            <a:off x="277090" y="4876800"/>
            <a:ext cx="8534400" cy="1524000"/>
          </a:xfrm>
          <a:prstGeom prst="rect">
            <a:avLst/>
          </a:prstGeom>
          <a:ln w="4445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sx="1000" sy="1000" algn="ctr">
              <a:srgbClr val="00206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endParaRPr lang="bn-IN" sz="2000" b="1" dirty="0">
              <a:solidFill>
                <a:srgbClr val="00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IN" sz="48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কাঁঠাল গাছের</a:t>
            </a:r>
            <a:r>
              <a:rPr lang="bn-BD" sz="48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গুরুত্ব ব্যাখ্যা কর।</a:t>
            </a:r>
            <a:endParaRPr lang="en-US" sz="4800" dirty="0" smtClean="0">
              <a:solidFill>
                <a:srgbClr val="0066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304800"/>
            <a:ext cx="2296110" cy="1066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528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" y="-152400"/>
            <a:ext cx="9118627" cy="6840770"/>
          </a:xfrm>
          <a:prstGeom prst="rect">
            <a:avLst/>
          </a:prstGeom>
          <a:ln>
            <a:noFill/>
          </a:ln>
          <a:effectLst>
            <a:glow rad="203200">
              <a:schemeClr val="accent2">
                <a:satMod val="175000"/>
                <a:alpha val="50000"/>
              </a:schemeClr>
            </a:glow>
            <a:outerShdw blurRad="107950" dist="12700" dir="5400000" algn="ctr">
              <a:srgbClr val="000000"/>
            </a:outerShdw>
            <a:softEdge rad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534400" cy="647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32004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4400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1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77"/>
            <a:ext cx="9143999" cy="6880754"/>
          </a:xfrm>
          <a:prstGeom prst="rect">
            <a:avLst/>
          </a:prstGeom>
        </p:spPr>
      </p:pic>
      <p:pic>
        <p:nvPicPr>
          <p:cNvPr id="19" name="Picture 18" descr="No photo description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141" y="293422"/>
            <a:ext cx="1205345" cy="1205345"/>
          </a:xfrm>
          <a:prstGeom prst="rect">
            <a:avLst/>
          </a:prstGeom>
          <a:noFill/>
          <a:ln w="254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25" y="2621646"/>
            <a:ext cx="3660006" cy="3490686"/>
          </a:xfrm>
          <a:prstGeom prst="rect">
            <a:avLst/>
          </a:prstGeom>
          <a:ln w="28575" cap="sq" cmpd="thickThin">
            <a:gradFill flip="none" rotWithShape="1">
              <a:gsLst>
                <a:gs pos="0">
                  <a:srgbClr val="0000FF">
                    <a:lumMod val="16000"/>
                  </a:srgbClr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2700000" scaled="0"/>
              <a:tileRect/>
            </a:gradFill>
            <a:prstDash val="solid"/>
            <a:miter lim="800000"/>
          </a:ln>
          <a:effectLst>
            <a:glow rad="63500">
              <a:srgbClr val="964B00"/>
            </a:glow>
            <a:innerShdw blurRad="76200">
              <a:srgbClr val="000000"/>
            </a:inn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07" y="386940"/>
            <a:ext cx="2306784" cy="1111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5" y="2621646"/>
            <a:ext cx="3737899" cy="3510812"/>
          </a:xfrm>
          <a:prstGeom prst="rect">
            <a:avLst/>
          </a:prstGeom>
          <a:ln w="508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380280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346" y="-11377"/>
            <a:ext cx="9143999" cy="6880754"/>
          </a:xfrm>
          <a:prstGeom prst="rect">
            <a:avLst/>
          </a:prstGeom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4111796" y="1001977"/>
            <a:ext cx="51831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66160" y="2066396"/>
            <a:ext cx="5183187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5796" y="2373577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কৃষি শিক্ষা</a:t>
            </a:r>
          </a:p>
          <a:p>
            <a:r>
              <a:rPr lang="bn-BD" sz="40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সপ্তম</a:t>
            </a:r>
          </a:p>
          <a:p>
            <a:r>
              <a:rPr lang="bn-BD" sz="40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সাধাঃপাঠঃ বনায়ন</a:t>
            </a:r>
            <a:r>
              <a:rPr lang="en-US" sz="40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(পাঠ-১)</a:t>
            </a:r>
          </a:p>
          <a:p>
            <a:r>
              <a:rPr lang="bn-BD" sz="40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AU" sz="4000" dirty="0">
              <a:solidFill>
                <a:srgbClr val="0066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96" y="620976"/>
            <a:ext cx="2345713" cy="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5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446"/>
            <a:ext cx="9143999" cy="68807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4750" y="228600"/>
            <a:ext cx="171449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987" y="1059596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সম্পাদনায়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118" y="2482926"/>
            <a:ext cx="2122229" cy="23176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399" y="4820212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মোঃ আলফাজ আহমেদ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সহকারী শিক্ষক কৃষি</a:t>
            </a:r>
          </a:p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দ্বি-গাম্বর ছিদ্দিকীয়া সুন্নীয়া দাখিল মাদ্রাসা। বাহুবল,হবিগঞ্জ</a:t>
            </a:r>
          </a:p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alfaj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1987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@gmail.com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86000"/>
            <a:ext cx="1981200" cy="2133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67400" y="44297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৭ম শ্রণি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4875074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কৃষি শিক্ষা 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অধ্যায়ঃ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বনায়ন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–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163966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33460" y="1713485"/>
            <a:ext cx="2952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40570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BTT_B24_ID696_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Editet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01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9415" y="344269"/>
            <a:ext cx="4963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দেখে চিন্তা করে বলি....</a:t>
            </a:r>
            <a:endParaRPr lang="en-US" sz="32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63163"/>
            <a:ext cx="4762500" cy="3571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984775"/>
            <a:ext cx="3992231" cy="35502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7907" y="49530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4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7" y="1"/>
            <a:ext cx="9143999" cy="68807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791" y="351695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বিষয়ঃ বনায়ন পাঠ-১ ফলদ বৃক্ষ কাঁঠালের পরিচিতি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1" y="1219200"/>
            <a:ext cx="8839200" cy="542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4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3999" cy="68807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14400" y="2263914"/>
            <a:ext cx="6629400" cy="707886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as-IN" sz="4000" b="1" dirty="0" smtClean="0">
                <a:ln/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as-IN" sz="4000" b="1" dirty="0">
                <a:ln/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as-IN" sz="4000" b="1" dirty="0" smtClean="0">
                <a:ln/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4000" b="1" dirty="0" smtClean="0">
                <a:ln/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en-US" sz="4000" b="1" dirty="0">
              <a:ln/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020" y="3386078"/>
            <a:ext cx="8534400" cy="2062103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bn-IN" sz="32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গাছের</a:t>
            </a:r>
            <a:r>
              <a:rPr lang="bn-BD" sz="32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বৈজ্ঞানিক নাম </a:t>
            </a:r>
            <a:r>
              <a:rPr lang="bn-IN" sz="32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বলতে পারবে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কাঁঠাল গাছ কি ধরনের বৃক্ষ বলতে পারবে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জাত ভেদে কাঁঠাল কত প্রকার ও ক</a:t>
            </a:r>
            <a:r>
              <a:rPr lang="bn-IN" sz="32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32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2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32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তা বলতে পারবে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কাঁঠাল গাছের চারা রোপন ও পরিচর্যা</a:t>
            </a:r>
            <a:r>
              <a:rPr lang="bn-BD" sz="32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32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381000"/>
            <a:ext cx="2108200" cy="990600"/>
          </a:xfrm>
          <a:prstGeom prst="roundRect">
            <a:avLst>
              <a:gd name="adj" fmla="val 8594"/>
            </a:avLst>
          </a:prstGeom>
          <a:solidFill>
            <a:schemeClr val="tx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14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846"/>
            <a:ext cx="9143999" cy="6880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8839200" cy="4541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107492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কাঁঠাল গাছের বৈজ্ঞাণীক নামঃ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Artocarpus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heterophyllus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24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434" y="53446"/>
            <a:ext cx="9143999" cy="6880754"/>
            <a:chOff x="28434" y="53446"/>
            <a:chExt cx="9143999" cy="68807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4" y="53446"/>
              <a:ext cx="9143999" cy="688075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9" y="268693"/>
              <a:ext cx="4559108" cy="3541307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257033" y="4092636"/>
            <a:ext cx="8686800" cy="193899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কাঁঠাল গাছ একটি দ্বি-বীজপত্রী,কাষ্টল ও চিরহরিৎ বৃক্ষ।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কাঠ শক্ত ও হলদে রঙের হয়। বীজ সাদা ও ফুল সবুজ রঙের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06223"/>
            <a:ext cx="1498600" cy="149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5" y="110622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4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324</Words>
  <Application>Microsoft Office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harun</dc:creator>
  <cp:lastModifiedBy>hp</cp:lastModifiedBy>
  <cp:revision>100</cp:revision>
  <dcterms:created xsi:type="dcterms:W3CDTF">2019-11-09T04:17:35Z</dcterms:created>
  <dcterms:modified xsi:type="dcterms:W3CDTF">2020-03-14T02:59:25Z</dcterms:modified>
</cp:coreProperties>
</file>