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0" r:id="rId5"/>
    <p:sldId id="269" r:id="rId6"/>
    <p:sldId id="270" r:id="rId7"/>
    <p:sldId id="261" r:id="rId8"/>
    <p:sldId id="262" r:id="rId9"/>
    <p:sldId id="272" r:id="rId10"/>
    <p:sldId id="275" r:id="rId11"/>
    <p:sldId id="276" r:id="rId12"/>
    <p:sldId id="271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6B4-65A6-4DD7-B3DD-599F0B3CE7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CCE-1207-4BA3-99E2-653194F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3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6B4-65A6-4DD7-B3DD-599F0B3CE7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CCE-1207-4BA3-99E2-653194F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9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6B4-65A6-4DD7-B3DD-599F0B3CE7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CCE-1207-4BA3-99E2-653194F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6B4-65A6-4DD7-B3DD-599F0B3CE7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CCE-1207-4BA3-99E2-653194F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5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6B4-65A6-4DD7-B3DD-599F0B3CE7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CCE-1207-4BA3-99E2-653194F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6B4-65A6-4DD7-B3DD-599F0B3CE7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CCE-1207-4BA3-99E2-653194F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0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6B4-65A6-4DD7-B3DD-599F0B3CE7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CCE-1207-4BA3-99E2-653194F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4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6B4-65A6-4DD7-B3DD-599F0B3CE7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CCE-1207-4BA3-99E2-653194F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6B4-65A6-4DD7-B3DD-599F0B3CE7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CCE-1207-4BA3-99E2-653194F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5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6B4-65A6-4DD7-B3DD-599F0B3CE7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CCE-1207-4BA3-99E2-653194F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8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96B4-65A6-4DD7-B3DD-599F0B3CE7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8CCE-1207-4BA3-99E2-653194F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3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996B4-65A6-4DD7-B3DD-599F0B3CE7A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68CCE-1207-4BA3-99E2-653194F9F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2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506504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2060"/>
                </a:solidFill>
              </a:rPr>
              <a:t>স্বাগতম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6" name="Half Frame 5"/>
            <p:cNvSpPr/>
            <p:nvPr/>
          </p:nvSpPr>
          <p:spPr>
            <a:xfrm>
              <a:off x="0" y="0"/>
              <a:ext cx="1287887" cy="114622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7926947" y="70834"/>
              <a:ext cx="1287887" cy="114622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-70832" y="5640947"/>
              <a:ext cx="1287887" cy="114622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7856113" y="5711780"/>
              <a:ext cx="1287887" cy="114622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39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13" y="4870240"/>
            <a:ext cx="86546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/>
              </a:rPr>
              <a:t>কাজ</a:t>
            </a:r>
            <a:r>
              <a:rPr lang="en-US" sz="3600" b="1" dirty="0" smtClean="0">
                <a:solidFill>
                  <a:srgbClr val="FF0000"/>
                </a:solidFill>
                <a:latin typeface="NikoshBan"/>
              </a:rPr>
              <a:t>: </a:t>
            </a:r>
            <a:r>
              <a:rPr lang="en-US" sz="3600" b="1" dirty="0" err="1" smtClean="0">
                <a:latin typeface="NikoshBan"/>
              </a:rPr>
              <a:t>দলমন্ডল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রঙ্গিন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হওয়ায়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পোকামাকড়</a:t>
            </a:r>
            <a:r>
              <a:rPr lang="en-US" sz="3600" b="1" dirty="0" smtClean="0">
                <a:latin typeface="NikoshBan"/>
              </a:rPr>
              <a:t> ও </a:t>
            </a:r>
            <a:r>
              <a:rPr lang="en-US" sz="3600" b="1" dirty="0" err="1" smtClean="0">
                <a:latin typeface="NikoshBan"/>
              </a:rPr>
              <a:t>পশু-পাখি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আকর্ণ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করে</a:t>
            </a:r>
            <a:r>
              <a:rPr lang="bn-BD" sz="3200" b="1" dirty="0" smtClean="0">
                <a:latin typeface="NikoshBan"/>
              </a:rPr>
              <a:t>।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ফুলের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অন্য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অংশকে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রোদ</a:t>
            </a:r>
            <a:r>
              <a:rPr lang="en-US" sz="3600" b="1" dirty="0" smtClean="0">
                <a:latin typeface="NikoshBan"/>
              </a:rPr>
              <a:t>, </a:t>
            </a:r>
            <a:r>
              <a:rPr lang="en-US" sz="3600" b="1" dirty="0" err="1" smtClean="0">
                <a:latin typeface="NikoshBan"/>
              </a:rPr>
              <a:t>বৃষ্টি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ইত্যাদি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থেকে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রক্ষা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করে</a:t>
            </a:r>
            <a:r>
              <a:rPr lang="bn-BD" sz="3600" b="1" dirty="0">
                <a:latin typeface="NikoshBan"/>
              </a:rPr>
              <a:t> </a:t>
            </a:r>
            <a:r>
              <a:rPr lang="bn-BD" sz="3200" b="1" dirty="0">
                <a:latin typeface="NikoshBan"/>
              </a:rPr>
              <a:t>।</a:t>
            </a:r>
            <a:endParaRPr lang="en-US" sz="3200" b="1" dirty="0"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7878" y="236803"/>
            <a:ext cx="1888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দলমন্ডল</a:t>
            </a:r>
            <a:endParaRPr lang="en-US" sz="4800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9" name="Half Frame 8"/>
            <p:cNvSpPr/>
            <p:nvPr/>
          </p:nvSpPr>
          <p:spPr>
            <a:xfrm>
              <a:off x="0" y="0"/>
              <a:ext cx="1287887" cy="114622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7926947" y="70834"/>
              <a:ext cx="1287887" cy="114622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-70832" y="5640947"/>
              <a:ext cx="1287887" cy="114622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7856113" y="5711780"/>
              <a:ext cx="1287887" cy="114622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1223060"/>
            <a:ext cx="3017878" cy="3302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19" y="1234794"/>
            <a:ext cx="2632350" cy="3290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761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334" y="5436911"/>
            <a:ext cx="8654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কাজ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/>
              <a:t>পুংস্তবক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পরাগধাণীর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মধ্যে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পরাগ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উৎপন্ন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হয়</a:t>
            </a:r>
            <a:r>
              <a:rPr lang="en-US" sz="3600" b="1" dirty="0" smtClean="0"/>
              <a:t>। </a:t>
            </a:r>
            <a:r>
              <a:rPr lang="en-US" sz="3600" b="1" dirty="0" err="1" smtClean="0"/>
              <a:t>এরা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সরাসরি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জনন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কাজে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অংশগ্রহণ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করে</a:t>
            </a:r>
            <a:r>
              <a:rPr lang="en-US" sz="3600" b="1" dirty="0" smtClean="0"/>
              <a:t>। 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3723875" y="338085"/>
            <a:ext cx="1957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পুংকেশর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22" y="1398868"/>
            <a:ext cx="6143625" cy="370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926947" y="70834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70832" y="5640947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7856113" y="5711780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84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8547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</a:rPr>
              <a:t>দলীয়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>
                <a:solidFill>
                  <a:srgbClr val="0070C0"/>
                </a:solidFill>
              </a:rPr>
              <a:t>কাজ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238669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/>
              <a:t>একটি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ফুলের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পুংকেশর</a:t>
            </a:r>
            <a:r>
              <a:rPr lang="en-US" sz="3200" b="1" dirty="0" smtClean="0"/>
              <a:t> ও </a:t>
            </a:r>
            <a:r>
              <a:rPr lang="en-US" sz="3200" b="1" dirty="0" err="1" smtClean="0"/>
              <a:t>গর্ভকেশরের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কাজ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বর্ননা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</a:t>
            </a:r>
            <a:r>
              <a:rPr lang="en-US" sz="2400" b="1" dirty="0" smtClean="0"/>
              <a:t>।</a:t>
            </a:r>
            <a:endParaRPr lang="en-US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287887" cy="114622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7926947" y="70834"/>
              <a:ext cx="1287887" cy="114622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-70832" y="5640947"/>
              <a:ext cx="1287887" cy="114622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7856113" y="5711780"/>
              <a:ext cx="1287887" cy="114622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17" y="3449825"/>
            <a:ext cx="4801673" cy="31931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6979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7625" y="1062037"/>
            <a:ext cx="57504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/>
              <a:t>মূল্যায়ণ</a:t>
            </a:r>
            <a:endParaRPr lang="en-US" sz="44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287887" cy="114622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7926947" y="70834"/>
              <a:ext cx="1287887" cy="114622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0832" y="5640947"/>
              <a:ext cx="1287887" cy="114622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856113" y="5711780"/>
              <a:ext cx="1287887" cy="114622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767625" y="2855602"/>
            <a:ext cx="5750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১। </a:t>
            </a:r>
            <a:r>
              <a:rPr lang="en-US" sz="3200" dirty="0" err="1" smtClean="0"/>
              <a:t>ফুল</a:t>
            </a:r>
            <a:r>
              <a:rPr lang="en-US" sz="3200" dirty="0" smtClean="0"/>
              <a:t> </a:t>
            </a:r>
            <a:r>
              <a:rPr lang="en-US" sz="3200" dirty="0" err="1"/>
              <a:t>কাকে</a:t>
            </a:r>
            <a:r>
              <a:rPr lang="en-US" sz="3200" dirty="0"/>
              <a:t> </a:t>
            </a:r>
            <a:r>
              <a:rPr lang="en-US" sz="3200" dirty="0" err="1" smtClean="0"/>
              <a:t>বলে</a:t>
            </a:r>
            <a:r>
              <a:rPr lang="en-US" sz="2800" dirty="0" smtClean="0"/>
              <a:t>?</a:t>
            </a:r>
            <a:endParaRPr lang="en-US" sz="32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767625" y="3627307"/>
            <a:ext cx="5750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২। </a:t>
            </a:r>
            <a:r>
              <a:rPr lang="en-US" sz="3200" dirty="0" err="1"/>
              <a:t>ফুলের</a:t>
            </a:r>
            <a:r>
              <a:rPr lang="en-US" sz="3200" dirty="0"/>
              <a:t> </a:t>
            </a:r>
            <a:r>
              <a:rPr lang="en-US" sz="3200" dirty="0" err="1"/>
              <a:t>কয়টি</a:t>
            </a:r>
            <a:r>
              <a:rPr lang="en-US" sz="3200" dirty="0"/>
              <a:t> </a:t>
            </a:r>
            <a:r>
              <a:rPr lang="en-US" sz="3200" dirty="0" err="1"/>
              <a:t>অংশ</a:t>
            </a:r>
            <a:r>
              <a:rPr lang="en-US" sz="3200" dirty="0"/>
              <a:t> ও </a:t>
            </a:r>
            <a:r>
              <a:rPr lang="en-US" sz="3200" dirty="0" err="1"/>
              <a:t>কি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2800" dirty="0"/>
              <a:t>?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767625" y="4399012"/>
            <a:ext cx="5750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৩। </a:t>
            </a:r>
            <a:r>
              <a:rPr lang="en-US" sz="3200" dirty="0" err="1"/>
              <a:t>দল</a:t>
            </a:r>
            <a:r>
              <a:rPr lang="en-US" sz="3200" dirty="0"/>
              <a:t> </a:t>
            </a:r>
            <a:r>
              <a:rPr lang="en-US" sz="3200" dirty="0" err="1" smtClean="0"/>
              <a:t>মণ্ডলের</a:t>
            </a:r>
            <a:r>
              <a:rPr lang="en-US" sz="3200" dirty="0"/>
              <a:t> ও </a:t>
            </a:r>
            <a:r>
              <a:rPr lang="en-US" sz="3200" dirty="0" err="1"/>
              <a:t>বৃতির</a:t>
            </a:r>
            <a:r>
              <a:rPr lang="en-US" sz="3200" dirty="0"/>
              <a:t> 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r>
              <a:rPr lang="en-US" sz="3200" dirty="0" err="1"/>
              <a:t>লিখ</a:t>
            </a:r>
            <a:r>
              <a:rPr lang="en-US" sz="2800" dirty="0"/>
              <a:t>।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318198" y="2018408"/>
            <a:ext cx="5847008" cy="119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2" y="579545"/>
            <a:ext cx="1706450" cy="17344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6519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1" t="10799" r="11924" b="9946"/>
          <a:stretch/>
        </p:blipFill>
        <p:spPr>
          <a:xfrm>
            <a:off x="875763" y="528033"/>
            <a:ext cx="3799268" cy="3013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4281" y="2740146"/>
            <a:ext cx="6709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বাড়ির কাজ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6" name="Half Frame 5"/>
            <p:cNvSpPr/>
            <p:nvPr/>
          </p:nvSpPr>
          <p:spPr>
            <a:xfrm>
              <a:off x="0" y="0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7926947" y="70834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-70832" y="5640947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7856113" y="5711780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28165" y="3715011"/>
            <a:ext cx="9361246" cy="1753499"/>
            <a:chOff x="-228165" y="3715011"/>
            <a:chExt cx="9361246" cy="1753499"/>
          </a:xfrm>
        </p:grpSpPr>
        <p:sp>
          <p:nvSpPr>
            <p:cNvPr id="4" name="TextBox 3"/>
            <p:cNvSpPr txBox="1"/>
            <p:nvPr/>
          </p:nvSpPr>
          <p:spPr>
            <a:xfrm>
              <a:off x="-228165" y="4207040"/>
              <a:ext cx="9144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/>
                <a:t>কৃষি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ক্ষেত্রে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ফুলের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প্রয়োজনীয়তা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বর্ননা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কর</a:t>
              </a:r>
              <a:r>
                <a:rPr lang="en-US" sz="3600" dirty="0" smtClean="0"/>
                <a:t>।</a:t>
              </a:r>
              <a:r>
                <a:rPr lang="en-US" sz="4400" dirty="0" smtClean="0"/>
                <a:t> </a:t>
              </a:r>
              <a:endParaRPr lang="en-US" sz="44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720" y="3715011"/>
              <a:ext cx="9129361" cy="1753499"/>
              <a:chOff x="3720" y="3715011"/>
              <a:chExt cx="9129361" cy="175349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720" y="3715011"/>
                <a:ext cx="8259027" cy="115584"/>
                <a:chOff x="135924" y="3715011"/>
                <a:chExt cx="8259027" cy="115584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35924" y="3715011"/>
                  <a:ext cx="6944498" cy="1155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7158391" y="3715011"/>
                  <a:ext cx="358346" cy="1155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7597498" y="3715011"/>
                  <a:ext cx="358346" cy="1155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8036605" y="3715011"/>
                  <a:ext cx="358346" cy="1155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 rot="10800000">
                <a:off x="874054" y="5352926"/>
                <a:ext cx="8259027" cy="115584"/>
                <a:chOff x="135924" y="3715011"/>
                <a:chExt cx="8259027" cy="115584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135924" y="3715011"/>
                  <a:ext cx="6944498" cy="1155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7158391" y="3715011"/>
                  <a:ext cx="358346" cy="1155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7597498" y="3715011"/>
                  <a:ext cx="358346" cy="1155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8036605" y="3715011"/>
                  <a:ext cx="358346" cy="11558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072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5640"/>
            <a:ext cx="9144001" cy="5694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3511" y="2811029"/>
            <a:ext cx="7047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1">
                    <a:lumMod val="50000"/>
                  </a:schemeClr>
                </a:solidFill>
              </a:rPr>
              <a:t>ধন্যবাদ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7926947" y="70834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-70832" y="5640947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7856113" y="5711780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11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2948"/>
            <a:ext cx="4520485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মোঃ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শফিউল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ইসলাম</a:t>
            </a:r>
            <a:endParaRPr lang="en-US" sz="3600" b="1" dirty="0">
              <a:solidFill>
                <a:srgbClr val="0070C0"/>
              </a:solidFill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সহকারি শিক্ষক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ড. সাইদুর রহমান লস্কর একাডেমী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আইডি: </a:t>
            </a:r>
            <a:r>
              <a:rPr lang="en-US" sz="3200" dirty="0" smtClean="0">
                <a:solidFill>
                  <a:srgbClr val="0070C0"/>
                </a:solidFill>
              </a:rPr>
              <a:t>01140240-706</a:t>
            </a:r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11" name="Half Frame 10"/>
            <p:cNvSpPr/>
            <p:nvPr/>
          </p:nvSpPr>
          <p:spPr>
            <a:xfrm>
              <a:off x="0" y="0"/>
              <a:ext cx="1287887" cy="114622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7926947" y="70834"/>
              <a:ext cx="1287887" cy="114622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-70832" y="5640947"/>
              <a:ext cx="1287887" cy="114622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7856113" y="5711780"/>
              <a:ext cx="1287887" cy="114622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643943" y="1515944"/>
            <a:ext cx="3232598" cy="901521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শিক্ষক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পরিচিতি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3515" y="2812948"/>
            <a:ext cx="452048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অষ্টম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শ্রেণী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3600" b="1" dirty="0" err="1">
                <a:solidFill>
                  <a:srgbClr val="0070C0"/>
                </a:solidFill>
              </a:rPr>
              <a:t>চতুর্থ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Birch Std" panose="03060502040705060204" pitchFamily="66" charset="0"/>
              </a:rPr>
              <a:t>অধ্যায়</a:t>
            </a:r>
            <a:endParaRPr lang="en-US" sz="3600" b="1" dirty="0">
              <a:solidFill>
                <a:srgbClr val="0070C0"/>
              </a:solidFill>
              <a:latin typeface="Birch Std" panose="03060502040705060204" pitchFamily="66" charset="0"/>
            </a:endParaRPr>
          </a:p>
          <a:p>
            <a:pPr algn="ctr"/>
            <a:r>
              <a:rPr lang="en-US" sz="3600" b="1" dirty="0" err="1">
                <a:solidFill>
                  <a:srgbClr val="0070C0"/>
                </a:solidFill>
              </a:rPr>
              <a:t>উদ্ভিদের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বংশ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বৃদ্ধি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67458" y="1515944"/>
            <a:ext cx="3232598" cy="901521"/>
          </a:xfrm>
          <a:prstGeom prst="roundRect">
            <a:avLst/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পাঠ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পরিচিতি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2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9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7597" y="2238230"/>
            <a:ext cx="8649836" cy="2076193"/>
            <a:chOff x="217597" y="2238230"/>
            <a:chExt cx="8649836" cy="20761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86" t="10974" b="6289"/>
            <a:stretch/>
          </p:blipFill>
          <p:spPr>
            <a:xfrm>
              <a:off x="217597" y="2238230"/>
              <a:ext cx="2146175" cy="20761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91" t="10112" r="14894"/>
            <a:stretch/>
          </p:blipFill>
          <p:spPr>
            <a:xfrm>
              <a:off x="6371336" y="2238230"/>
              <a:ext cx="2496097" cy="20761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61" b="24080"/>
            <a:stretch/>
          </p:blipFill>
          <p:spPr>
            <a:xfrm>
              <a:off x="3299174" y="2238231"/>
              <a:ext cx="2136760" cy="20761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3948754" y="5418159"/>
            <a:ext cx="1364777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ফুল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" y="0"/>
            <a:ext cx="9144000" cy="6858000"/>
            <a:chOff x="0" y="0"/>
            <a:chExt cx="9144000" cy="6858000"/>
          </a:xfrm>
        </p:grpSpPr>
        <p:sp>
          <p:nvSpPr>
            <p:cNvPr id="11" name="Half Frame 10"/>
            <p:cNvSpPr/>
            <p:nvPr/>
          </p:nvSpPr>
          <p:spPr>
            <a:xfrm>
              <a:off x="0" y="0"/>
              <a:ext cx="1287887" cy="114622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7926946" y="70834"/>
              <a:ext cx="1287887" cy="114622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-70832" y="5640947"/>
              <a:ext cx="1287887" cy="114622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7856113" y="5711780"/>
              <a:ext cx="1287887" cy="1146220"/>
            </a:xfrm>
            <a:prstGeom prst="halfFram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287889" y="506122"/>
            <a:ext cx="6709892" cy="90459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নিচের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ছবিগুলো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লক্ষ্য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কর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8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65595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 algn="ctr">
              <a:buFont typeface="Arial" panose="020B0604020202020204" pitchFamily="34" charset="0"/>
              <a:buChar char="•"/>
            </a:pPr>
            <a:r>
              <a:rPr lang="en-US" sz="4800" b="1" dirty="0" err="1" smtClean="0"/>
              <a:t>ফুলের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বিভিন্ন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অংশ</a:t>
            </a:r>
            <a:r>
              <a:rPr lang="en-US" sz="4000" b="1" dirty="0" smtClean="0"/>
              <a:t>।</a:t>
            </a:r>
            <a:endParaRPr lang="en-US" sz="4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6" name="Half Frame 5"/>
            <p:cNvSpPr/>
            <p:nvPr/>
          </p:nvSpPr>
          <p:spPr>
            <a:xfrm>
              <a:off x="0" y="0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7926947" y="70834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-70832" y="5640947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7856113" y="5711780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287887" y="643943"/>
            <a:ext cx="6709893" cy="9015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</a:rPr>
              <a:t>পাঠ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শিরোনাম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2885" y="2314223"/>
            <a:ext cx="8100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/>
              </a:rPr>
              <a:t>ফুল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তা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বলতে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পারবে</a:t>
            </a:r>
            <a:r>
              <a:rPr lang="en-US" sz="3600" dirty="0" smtClean="0">
                <a:latin typeface="NikoshBan"/>
              </a:rPr>
              <a:t> ;</a:t>
            </a:r>
            <a:endParaRPr lang="bn-BD" sz="3600" dirty="0" smtClean="0">
              <a:latin typeface="NikoshBan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/>
              </a:rPr>
              <a:t>ফুলের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বিভিন্ন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অংশ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চিহ্নিত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করতে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পারবে</a:t>
            </a:r>
            <a:r>
              <a:rPr lang="en-US" sz="3600" dirty="0" smtClean="0">
                <a:latin typeface="NikoshBan"/>
              </a:rPr>
              <a:t> ;</a:t>
            </a:r>
            <a:endParaRPr lang="bn-BD" sz="3600" dirty="0" smtClean="0">
              <a:latin typeface="NikoshBan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Ban"/>
              </a:rPr>
              <a:t>ফুলের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বিভিন্ন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অংশের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কাজ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বর্ননা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করতে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পারবে</a:t>
            </a:r>
            <a:r>
              <a:rPr lang="en-US" sz="2800" dirty="0" smtClean="0">
                <a:latin typeface="NikoshBan"/>
              </a:rPr>
              <a:t>।</a:t>
            </a:r>
            <a:endParaRPr lang="en-US" sz="4000" dirty="0">
              <a:latin typeface="NikoshB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926947" y="70834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70832" y="5640947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7856113" y="5711780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287887" y="643943"/>
            <a:ext cx="6709893" cy="90152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/>
              </a:rPr>
              <a:t>শিখন</a:t>
            </a:r>
            <a:r>
              <a:rPr lang="en-US" sz="4400" b="1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/>
              </a:rPr>
              <a:t>ফল</a:t>
            </a:r>
            <a:endParaRPr lang="en-US" sz="4400" b="1" dirty="0">
              <a:solidFill>
                <a:schemeClr val="bg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1213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639" y="5859886"/>
            <a:ext cx="8422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ফুল</a:t>
            </a:r>
            <a:r>
              <a:rPr lang="en-US" sz="4000" b="1" dirty="0" smtClean="0">
                <a:solidFill>
                  <a:srgbClr val="0070C0"/>
                </a:solidFill>
              </a:rPr>
              <a:t>: </a:t>
            </a:r>
            <a:r>
              <a:rPr lang="en-US" sz="4000" b="1" dirty="0" err="1" smtClean="0">
                <a:solidFill>
                  <a:srgbClr val="0070C0"/>
                </a:solidFill>
              </a:rPr>
              <a:t>সপুষ্পক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উদ্ভিদের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জনন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অঙ্গকে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ফুল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বলে</a:t>
            </a:r>
            <a:r>
              <a:rPr lang="en-US" sz="3200" b="1" dirty="0" smtClean="0">
                <a:solidFill>
                  <a:srgbClr val="0070C0"/>
                </a:solidFill>
              </a:rPr>
              <a:t>।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71" b="25586"/>
          <a:stretch/>
        </p:blipFill>
        <p:spPr>
          <a:xfrm>
            <a:off x="212500" y="1883859"/>
            <a:ext cx="8794540" cy="2859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244" y="643944"/>
            <a:ext cx="8422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ফুল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কি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10" name="Half Frame 9"/>
            <p:cNvSpPr/>
            <p:nvPr/>
          </p:nvSpPr>
          <p:spPr>
            <a:xfrm>
              <a:off x="0" y="0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7926947" y="70834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-70832" y="5640947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7856113" y="5711780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47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44" y="1235912"/>
            <a:ext cx="5063403" cy="4776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802" y="1961602"/>
            <a:ext cx="1746913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বৃতি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802" y="2562103"/>
            <a:ext cx="174691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দলমন্ডল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802" y="3162605"/>
            <a:ext cx="174691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পুষ্পাক্ষ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802" y="3844993"/>
            <a:ext cx="174691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গর্ভ কেশর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802" y="4527381"/>
            <a:ext cx="174691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পুংকেশর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 rot="1322966">
            <a:off x="3812713" y="2556416"/>
            <a:ext cx="573207" cy="49125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849266">
            <a:off x="6726011" y="2368157"/>
            <a:ext cx="573207" cy="46380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322966">
            <a:off x="5670738" y="2468704"/>
            <a:ext cx="573207" cy="4708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9110370">
            <a:off x="7618594" y="4026174"/>
            <a:ext cx="573207" cy="56780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9110370">
            <a:off x="6309306" y="4010909"/>
            <a:ext cx="573207" cy="49117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6803" y="280635"/>
            <a:ext cx="860401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একটি</a:t>
            </a:r>
            <a:r>
              <a:rPr lang="en-US" sz="4000" b="1" dirty="0"/>
              <a:t> </a:t>
            </a:r>
            <a:r>
              <a:rPr lang="en-US" sz="4000" b="1" dirty="0" err="1"/>
              <a:t>আদর্শ</a:t>
            </a:r>
            <a:r>
              <a:rPr lang="en-US" sz="4000" b="1" dirty="0"/>
              <a:t> </a:t>
            </a:r>
            <a:r>
              <a:rPr lang="en-US" sz="4000" b="1" dirty="0" err="1"/>
              <a:t>ফুলের</a:t>
            </a:r>
            <a:r>
              <a:rPr lang="en-US" sz="4000" b="1" dirty="0"/>
              <a:t> </a:t>
            </a:r>
            <a:r>
              <a:rPr lang="en-US" sz="4000" b="1" dirty="0" err="1"/>
              <a:t>বিভিন্ন</a:t>
            </a:r>
            <a:r>
              <a:rPr lang="en-US" sz="4000" b="1" dirty="0"/>
              <a:t> </a:t>
            </a:r>
            <a:r>
              <a:rPr lang="en-US" sz="4000" b="1" dirty="0" err="1"/>
              <a:t>অংশের</a:t>
            </a:r>
            <a:r>
              <a:rPr lang="en-US" sz="4000" b="1" dirty="0"/>
              <a:t> </a:t>
            </a:r>
            <a:r>
              <a:rPr lang="en-US" sz="4000" b="1" dirty="0" err="1"/>
              <a:t>পরিচিতি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4266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2197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একক কাজ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732944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১. </a:t>
            </a:r>
            <a:r>
              <a:rPr lang="en-US" sz="2800" dirty="0" err="1" smtClean="0"/>
              <a:t>চিত্রে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উল্লেখিত</a:t>
            </a:r>
            <a:r>
              <a:rPr lang="en-US" sz="2800" dirty="0" smtClean="0"/>
              <a:t> ক  </a:t>
            </a:r>
            <a:r>
              <a:rPr lang="en-US" sz="2800" dirty="0" err="1" smtClean="0"/>
              <a:t>অংশের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বল</a:t>
            </a:r>
            <a:r>
              <a:rPr lang="en-US" sz="2400" dirty="0" smtClean="0"/>
              <a:t>।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991781" y="1171978"/>
            <a:ext cx="5542360" cy="3541074"/>
            <a:chOff x="1991781" y="1171978"/>
            <a:chExt cx="5542360" cy="35410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781" y="1171978"/>
              <a:ext cx="4344625" cy="35410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709893" y="2338195"/>
              <a:ext cx="824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</a:rPr>
                <a:t>‘ক’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9893" y="2922361"/>
              <a:ext cx="824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</a:rPr>
                <a:t>‘খ’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09893" y="3532708"/>
              <a:ext cx="824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</a:rPr>
                <a:t>‘গ’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5499279" y="2569027"/>
              <a:ext cx="1390918" cy="2308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5370490" y="3153193"/>
              <a:ext cx="1519707" cy="2308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4164093" y="2630278"/>
              <a:ext cx="2726104" cy="11332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14" name="Half Frame 13"/>
            <p:cNvSpPr/>
            <p:nvPr/>
          </p:nvSpPr>
          <p:spPr>
            <a:xfrm>
              <a:off x="0" y="0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7926947" y="70834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-70832" y="5640947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7856113" y="5711780"/>
              <a:ext cx="1287887" cy="114622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" y="5291775"/>
            <a:ext cx="91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২. </a:t>
            </a:r>
            <a:r>
              <a:rPr lang="en-US" sz="2800" dirty="0" err="1"/>
              <a:t>চিত্রে</a:t>
            </a:r>
            <a:r>
              <a:rPr lang="en-US" sz="2800" dirty="0"/>
              <a:t> </a:t>
            </a:r>
            <a:r>
              <a:rPr lang="en-US" sz="2800" dirty="0" err="1"/>
              <a:t>উল্লেখিত</a:t>
            </a:r>
            <a:r>
              <a:rPr lang="en-US" sz="2800" dirty="0"/>
              <a:t> ‘খ’ </a:t>
            </a:r>
            <a:r>
              <a:rPr lang="en-US" sz="2800" dirty="0" err="1"/>
              <a:t>অংশের</a:t>
            </a:r>
            <a:r>
              <a:rPr lang="en-US" sz="2800" dirty="0"/>
              <a:t> </a:t>
            </a:r>
            <a:r>
              <a:rPr lang="en-US" sz="2800" dirty="0" err="1"/>
              <a:t>নাম</a:t>
            </a:r>
            <a:r>
              <a:rPr lang="en-US" sz="2800" dirty="0"/>
              <a:t> </a:t>
            </a:r>
            <a:r>
              <a:rPr lang="en-US" sz="2800" dirty="0" err="1"/>
              <a:t>বল</a:t>
            </a:r>
            <a:r>
              <a:rPr lang="en-US" sz="2400" dirty="0" smtClean="0"/>
              <a:t>।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1" y="5841637"/>
            <a:ext cx="91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৩. </a:t>
            </a:r>
            <a:r>
              <a:rPr lang="en-US" sz="2800" dirty="0" err="1"/>
              <a:t>চিত্রে</a:t>
            </a:r>
            <a:r>
              <a:rPr lang="en-US" sz="2800" dirty="0"/>
              <a:t> </a:t>
            </a:r>
            <a:r>
              <a:rPr lang="en-US" sz="2800" dirty="0" err="1"/>
              <a:t>উল্লেখিত</a:t>
            </a:r>
            <a:r>
              <a:rPr lang="en-US" sz="2800" dirty="0"/>
              <a:t> ‘গ’ </a:t>
            </a:r>
            <a:r>
              <a:rPr lang="en-US" sz="2800" dirty="0" err="1"/>
              <a:t>অংশের</a:t>
            </a:r>
            <a:r>
              <a:rPr lang="en-US" sz="2800" dirty="0"/>
              <a:t> </a:t>
            </a:r>
            <a:r>
              <a:rPr lang="en-US" sz="2800" dirty="0" err="1"/>
              <a:t>নাম</a:t>
            </a:r>
            <a:r>
              <a:rPr lang="en-US" sz="2800" dirty="0"/>
              <a:t> </a:t>
            </a:r>
            <a:r>
              <a:rPr lang="en-US" sz="2800" dirty="0" err="1" smtClean="0"/>
              <a:t>বল</a:t>
            </a:r>
            <a:r>
              <a:rPr lang="en-US" sz="2400" dirty="0" smtClean="0"/>
              <a:t>।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002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77" y="4638421"/>
            <a:ext cx="8654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কাজ</a:t>
            </a:r>
            <a:r>
              <a:rPr lang="en-US" sz="3600" b="1" dirty="0">
                <a:solidFill>
                  <a:srgbClr val="FF0000"/>
                </a:solidFill>
              </a:rPr>
              <a:t>:- </a:t>
            </a:r>
            <a:r>
              <a:rPr lang="en-US" sz="3600" b="1" dirty="0" err="1"/>
              <a:t>বৃতি</a:t>
            </a:r>
            <a:r>
              <a:rPr lang="en-US" sz="3600" b="1" dirty="0"/>
              <a:t> </a:t>
            </a:r>
            <a:r>
              <a:rPr lang="en-US" sz="3600" b="1" dirty="0" err="1"/>
              <a:t>ফুলের</a:t>
            </a:r>
            <a:r>
              <a:rPr lang="en-US" sz="3600" b="1" dirty="0"/>
              <a:t> </a:t>
            </a:r>
            <a:r>
              <a:rPr lang="en-US" sz="3600" b="1" dirty="0" err="1"/>
              <a:t>অন্য</a:t>
            </a:r>
            <a:r>
              <a:rPr lang="en-US" sz="3600" b="1" dirty="0"/>
              <a:t> </a:t>
            </a:r>
            <a:r>
              <a:rPr lang="en-US" sz="3600" b="1" dirty="0" err="1"/>
              <a:t>অংশকে</a:t>
            </a:r>
            <a:r>
              <a:rPr lang="en-US" sz="3600" b="1" dirty="0"/>
              <a:t> </a:t>
            </a:r>
            <a:r>
              <a:rPr lang="en-US" sz="3600" b="1" dirty="0" err="1" smtClean="0"/>
              <a:t>রোদ,বৃষ্টি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পোকামাকড়</a:t>
            </a:r>
            <a:r>
              <a:rPr lang="en-US" sz="3600" b="1" dirty="0" smtClean="0"/>
              <a:t> </a:t>
            </a:r>
            <a:r>
              <a:rPr lang="en-US" sz="3600" b="1" dirty="0" err="1"/>
              <a:t>থেকে</a:t>
            </a:r>
            <a:r>
              <a:rPr lang="en-US" sz="3600" b="1" dirty="0"/>
              <a:t> </a:t>
            </a:r>
            <a:r>
              <a:rPr lang="en-US" sz="3600" b="1" dirty="0" err="1"/>
              <a:t>রক্ষা</a:t>
            </a:r>
            <a:r>
              <a:rPr lang="en-US" sz="3600" b="1" dirty="0"/>
              <a:t> </a:t>
            </a:r>
            <a:r>
              <a:rPr lang="en-US" sz="3600" b="1" dirty="0" err="1" smtClean="0"/>
              <a:t>করে</a:t>
            </a:r>
            <a:r>
              <a:rPr lang="bn-BD" sz="3200" b="1" dirty="0" smtClean="0">
                <a:latin typeface="NikoshBan"/>
              </a:rPr>
              <a:t>।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3" t="5427" r="6888"/>
          <a:stretch/>
        </p:blipFill>
        <p:spPr>
          <a:xfrm>
            <a:off x="4997003" y="1197735"/>
            <a:ext cx="3129566" cy="2859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50638" r="34383"/>
          <a:stretch/>
        </p:blipFill>
        <p:spPr>
          <a:xfrm>
            <a:off x="528032" y="1700010"/>
            <a:ext cx="4271347" cy="2356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9475" y="687695"/>
            <a:ext cx="928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বৃতি</a:t>
            </a:r>
            <a:endParaRPr lang="en-US" sz="48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7" name="Half Frame 6"/>
            <p:cNvSpPr/>
            <p:nvPr/>
          </p:nvSpPr>
          <p:spPr>
            <a:xfrm>
              <a:off x="0" y="0"/>
              <a:ext cx="1287887" cy="114622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7926947" y="70834"/>
              <a:ext cx="1287887" cy="114622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70832" y="5640947"/>
              <a:ext cx="1287887" cy="114622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7856113" y="5711780"/>
              <a:ext cx="1287887" cy="1146220"/>
            </a:xfrm>
            <a:prstGeom prst="halfFram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87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227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Birch Std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255</cp:revision>
  <dcterms:created xsi:type="dcterms:W3CDTF">2020-03-10T09:09:21Z</dcterms:created>
  <dcterms:modified xsi:type="dcterms:W3CDTF">2020-03-14T06:56:10Z</dcterms:modified>
</cp:coreProperties>
</file>