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61" r:id="rId5"/>
    <p:sldId id="278" r:id="rId6"/>
    <p:sldId id="276" r:id="rId7"/>
    <p:sldId id="275" r:id="rId8"/>
    <p:sldId id="263" r:id="rId9"/>
    <p:sldId id="277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15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733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70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88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90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713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372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93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766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959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436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74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78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03C46-B60B-46EC-8D33-C9C18CA3197D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1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98306" y="2485276"/>
            <a:ext cx="6099175" cy="825624"/>
          </a:xfrm>
        </p:spPr>
        <p:txBody>
          <a:bodyPr>
            <a:noAutofit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xmlns="" val="74166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598206" y="1051133"/>
                <a:ext cx="10536964" cy="3502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মূলদ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: 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কোন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বাস্তব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সংখ্যাকে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দুটি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পূর্ণ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সংখ্যার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অনুপাত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আকারে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প্রকাশ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গেলে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ঐ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বাস্তব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সংখ্যাকে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মূলদ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বলে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</a:p>
              <a:p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প্রকাশ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যায়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তবে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সংখ্যাটিকে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অমূলদ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বলা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</a:p>
              <a:p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প্রশ্ন-২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: 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 কর যে,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3600" b="0" i="1" smtClean="0">
                            <a:latin typeface="Cambria Math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b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৫</m:t>
                        </m:r>
                      </m:e>
                    </m:rad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একটি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অমূলদ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সংখ্যা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।</m:t>
                    </m:r>
                  </m:oMath>
                </a14:m>
                <a:endParaRPr lang="bn-IN" sz="3600" b="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: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(বোর্ড)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06" y="1051133"/>
                <a:ext cx="10536964" cy="3502241"/>
              </a:xfrm>
              <a:prstGeom prst="rect">
                <a:avLst/>
              </a:prstGeom>
              <a:blipFill rotWithShape="0">
                <a:blip r:embed="rId2"/>
                <a:stretch>
                  <a:fillRect l="-1735" t="-2609" b="-3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8395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5985" y="640934"/>
            <a:ext cx="258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229957" y="1861878"/>
                <a:ext cx="4272897" cy="1241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 - বিভাগ</a:t>
                </a: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 কর যে,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36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b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২</m:t>
                        </m:r>
                      </m:e>
                    </m:rad>
                  </m:oMath>
                </a14:m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957" y="1861878"/>
                <a:ext cx="4272897" cy="1241687"/>
              </a:xfrm>
              <a:prstGeom prst="rect">
                <a:avLst/>
              </a:prstGeom>
              <a:blipFill rotWithShape="0">
                <a:blip r:embed="rId2"/>
                <a:stretch>
                  <a:fillRect l="-4422" t="-7353" b="-18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584626" y="1861076"/>
            <a:ext cx="3251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 - বিভাগ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 যে,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4"/>
              <p:cNvSpPr/>
              <p:nvPr/>
            </p:nvSpPr>
            <p:spPr>
              <a:xfrm>
                <a:off x="8495500" y="2392310"/>
                <a:ext cx="3738780" cy="6719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36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b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৩</m:t>
                        </m:r>
                      </m:e>
                    </m:rad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 অমূলদ সংখ্যা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5500" y="2392310"/>
                <a:ext cx="3738780" cy="671979"/>
              </a:xfrm>
              <a:prstGeom prst="rect">
                <a:avLst/>
              </a:prstGeom>
              <a:blipFill rotWithShape="0">
                <a:blip r:embed="rId3"/>
                <a:stretch>
                  <a:fillRect t="-8108" r="-3915" b="-34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879933" y="2452553"/>
            <a:ext cx="3009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অমূলদ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863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9989" y="188009"/>
            <a:ext cx="2307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1888" y="2050991"/>
            <a:ext cx="104401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অমূলদ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অমূলদ সংখ্যা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 স্বাভাবিক সংখ্যা লিখ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রুট বিহীন একটি অমূলদ সংখ্যা লিখ</a:t>
            </a:r>
          </a:p>
        </p:txBody>
      </p:sp>
    </p:spTree>
    <p:extLst>
      <p:ext uri="{BB962C8B-B14F-4D97-AF65-F5344CB8AC3E}">
        <p14:creationId xmlns:p14="http://schemas.microsoft.com/office/powerpoint/2010/main" xmlns="" val="4850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0904" y="905854"/>
            <a:ext cx="3642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2049" y="2324456"/>
            <a:ext cx="10400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বেজোড়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৮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ভাগশেষ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84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59253" y="2183660"/>
            <a:ext cx="32717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60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2539" y="863125"/>
            <a:ext cx="46745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41578" y="1562020"/>
            <a:ext cx="56402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গণিত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দ্বাদশ ( বিজ্ঞান)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6878" y="1935982"/>
            <a:ext cx="64346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আল-আমীন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লালবাগ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অ্যান্ড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কলেজ</a:t>
            </a:r>
          </a:p>
        </p:txBody>
      </p:sp>
    </p:spTree>
    <p:extLst>
      <p:ext uri="{BB962C8B-B14F-4D97-AF65-F5344CB8AC3E}">
        <p14:creationId xmlns:p14="http://schemas.microsoft.com/office/powerpoint/2010/main" xmlns="" val="364381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test-19\5496755_misti_kumr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3959" y="635411"/>
            <a:ext cx="3120903" cy="233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67509" y="2858441"/>
            <a:ext cx="3024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মিষ্টিকুমড়া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IN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Acer\Desktop\test-19\chk_captcha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692" t="13304" r="14285" b="18550"/>
          <a:stretch/>
        </p:blipFill>
        <p:spPr bwMode="auto">
          <a:xfrm>
            <a:off x="867508" y="737442"/>
            <a:ext cx="3024554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5" descr="Image result for মিস্টি কুমড়া কাটা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30" name="Picture 6" descr="C:\Users\Acer\Desktop\test-19\33338782-pumpkin-slice-isolated-on-white-background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428" b="18893"/>
          <a:stretch/>
        </p:blipFill>
        <p:spPr bwMode="auto">
          <a:xfrm>
            <a:off x="4859930" y="610854"/>
            <a:ext cx="2246446" cy="162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8499231" y="2706041"/>
            <a:ext cx="3044149" cy="1385314"/>
            <a:chOff x="7031402" y="2997405"/>
            <a:chExt cx="3785147" cy="1234249"/>
          </a:xfrm>
        </p:grpSpPr>
        <p:sp>
          <p:nvSpPr>
            <p:cNvPr id="2" name="TextBox 1"/>
            <p:cNvSpPr txBox="1"/>
            <p:nvPr/>
          </p:nvSpPr>
          <p:spPr>
            <a:xfrm>
              <a:off x="7608277" y="2997405"/>
              <a:ext cx="3208272" cy="1234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dirty="0"/>
            </a:p>
            <a:p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মিষ্টিকুমড়া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IN" sz="3600" dirty="0">
                <a:latin typeface="NikoshBAN" pitchFamily="2" charset="0"/>
                <a:cs typeface="NikoshBAN" pitchFamily="2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888032235"/>
                </p:ext>
              </p:extLst>
            </p:nvPr>
          </p:nvGraphicFramePr>
          <p:xfrm>
            <a:off x="7031402" y="3457518"/>
            <a:ext cx="682381" cy="640640"/>
          </p:xfrm>
          <a:graphic>
            <a:graphicData uri="http://schemas.openxmlformats.org/presentationml/2006/ole">
              <p:oleObj spid="_x0000_s1061" name="Equation" r:id="rId6" imgW="215640" imgH="228600" progId="Equation.3">
                <p:embed/>
              </p:oleObj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4734169" y="2499509"/>
            <a:ext cx="3199790" cy="1066818"/>
            <a:chOff x="7131088" y="2997405"/>
            <a:chExt cx="3685461" cy="1362566"/>
          </a:xfrm>
        </p:grpSpPr>
        <p:sp>
          <p:nvSpPr>
            <p:cNvPr id="13" name="TextBox 12"/>
            <p:cNvSpPr txBox="1"/>
            <p:nvPr/>
          </p:nvSpPr>
          <p:spPr>
            <a:xfrm>
              <a:off x="7608277" y="2997405"/>
              <a:ext cx="3208272" cy="121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dirty="0"/>
            </a:p>
            <a:p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অংশ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মিষ্টিকুমড়া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IN" sz="3600" dirty="0">
                <a:latin typeface="NikoshBAN" pitchFamily="2" charset="0"/>
                <a:cs typeface="NikoshBAN" pitchFamily="2" charset="0"/>
              </a:endParaRP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335820550"/>
                </p:ext>
              </p:extLst>
            </p:nvPr>
          </p:nvGraphicFramePr>
          <p:xfrm>
            <a:off x="7131088" y="3115100"/>
            <a:ext cx="482712" cy="1244871"/>
          </p:xfrm>
          <a:graphic>
            <a:graphicData uri="http://schemas.openxmlformats.org/presentationml/2006/ole">
              <p:oleObj spid="_x0000_s1062" name="Equation" r:id="rId7" imgW="152280" imgH="393480" progId="Equation.3">
                <p:embed/>
              </p:oleObj>
            </a:graphicData>
          </a:graphic>
        </p:graphicFrame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Oval 9"/>
              <p:cNvSpPr/>
              <p:nvPr/>
            </p:nvSpPr>
            <p:spPr>
              <a:xfrm>
                <a:off x="2813538" y="3927231"/>
                <a:ext cx="5943600" cy="23446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5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বাস্তব সংখ্যা</a:t>
                </a:r>
                <a:r>
                  <a:rPr lang="en-US" sz="5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6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</a:t>
                </a:r>
                <a14:m>
                  <m:oMath xmlns:m="http://schemas.openxmlformats.org/officeDocument/2006/math">
                    <m:r>
                      <a:rPr lang="bn-IN" sz="5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bn-IN" sz="5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bn-IN" sz="5400" dirty="0"/>
              </a:p>
              <a:p>
                <a:pPr algn="ctr"/>
                <a:endParaRPr lang="en-IN" sz="5400" dirty="0"/>
              </a:p>
            </p:txBody>
          </p:sp>
        </mc:Choice>
        <mc:Fallback>
          <p:sp>
            <p:nvSpPr>
              <p:cNvPr id="10" name="Oval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3538" y="3927231"/>
                <a:ext cx="5943600" cy="2344616"/>
              </a:xfrm>
              <a:prstGeom prst="ellipse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87206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344790" y="2111255"/>
                <a:ext cx="11952717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এই পাঠ শেষে শিক্ষার্থীরা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…</a:t>
                </a:r>
                <a:endPara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571500" indent="-571500">
                  <a:buFont typeface="Wingdings" pitchFamily="2" charset="2"/>
                  <a:buChar char="Ø"/>
                </a:pP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বাস্তব সংখ্যা কী তা বলতে পারবে</a:t>
                </a:r>
              </a:p>
              <a:p>
                <a:pPr marL="571500" indent="-571500">
                  <a:buFont typeface="Wingdings" pitchFamily="2" charset="2"/>
                  <a:buChar char="Ø"/>
                </a:pP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বাস্তব সংখ্যার শ্রেণিবিন্যাস করতে পারবে</a:t>
                </a:r>
              </a:p>
              <a:p>
                <a:pPr marL="571500" indent="-571500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মূলদ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সংখ্যা</m:t>
                    </m:r>
                    <m:r>
                      <a:rPr lang="en-US" sz="3600" b="0" i="0" smtClean="0">
                        <a:latin typeface="Cambria Math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 </m:t>
                    </m:r>
                    <m:r>
                      <a:rPr lang="en-US" sz="3600" b="0" i="0" smtClean="0">
                        <a:latin typeface="Cambria Math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ও</m:t>
                    </m:r>
                    <m:r>
                      <a:rPr lang="en-US" sz="3600" b="0" i="0" smtClean="0">
                        <a:latin typeface="Cambria Math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অ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মূলদ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সংখ্যা</m:t>
                    </m:r>
                  </m:oMath>
                </a14:m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মধ্যে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পার্থক্য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পারবে</a:t>
                </a:r>
                <a:endPara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90" y="2111255"/>
                <a:ext cx="11952717" cy="2308324"/>
              </a:xfrm>
              <a:prstGeom prst="rect">
                <a:avLst/>
              </a:prstGeom>
              <a:blipFill rotWithShape="1">
                <a:blip r:embed="rId2"/>
                <a:stretch>
                  <a:fillRect l="-1582" t="-3958" b="-9499"/>
                </a:stretch>
              </a:blipFill>
            </p:spPr>
            <p:txBody>
              <a:bodyPr/>
              <a:lstStyle/>
              <a:p>
                <a:r>
                  <a:rPr lang="en-IN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657599" y="644770"/>
            <a:ext cx="45602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IN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34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6183" y="483326"/>
            <a:ext cx="59697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8221" y="511710"/>
            <a:ext cx="67476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smtClean="0"/>
              <a:t>N={1,2,3,…………..</a:t>
            </a:r>
            <a:r>
              <a:rPr lang="el-GR" sz="4400" dirty="0" smtClean="0"/>
              <a:t>α</a:t>
            </a:r>
            <a:r>
              <a:rPr lang="en-US" sz="4400" dirty="0" smtClean="0"/>
              <a:t>}</a:t>
            </a:r>
            <a:endParaRPr lang="en-IN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403129" y="2291255"/>
            <a:ext cx="95223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 সংখ্যা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 smtClean="0"/>
              <a:t>Z ={-</a:t>
            </a:r>
            <a:r>
              <a:rPr lang="el-GR" sz="4400" dirty="0" smtClean="0"/>
              <a:t>α</a:t>
            </a:r>
            <a:r>
              <a:rPr lang="en-US" sz="4400" dirty="0" smtClean="0"/>
              <a:t>,….-3-2,-1,0,1,2,3,…………</a:t>
            </a:r>
            <a:r>
              <a:rPr lang="el-GR" sz="4400" dirty="0" smtClean="0"/>
              <a:t>α</a:t>
            </a:r>
            <a:r>
              <a:rPr lang="en-US" sz="4400" dirty="0" smtClean="0"/>
              <a:t>}</a:t>
            </a:r>
            <a:endParaRPr lang="en-IN" sz="4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977463" y="5395057"/>
                <a:ext cx="10594428" cy="985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বাস্তব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smtClean="0"/>
                  <a:t>R={……-2,-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5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bn-IN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২</m:t>
                        </m:r>
                      </m:e>
                    </m:rad>
                    <m:r>
                      <a:rPr lang="en-US" sz="5400" b="0" i="0" smtClean="0">
                        <a:latin typeface="Cambria Math"/>
                        <a:ea typeface="Cambria Math" panose="02040503050406030204" pitchFamily="18" charset="0"/>
                      </a:rPr>
                      <m:t>,−</m:t>
                    </m:r>
                    <m:r>
                      <a:rPr lang="en-US" sz="5400" b="0" i="0" smtClean="0">
                        <a:latin typeface="Cambria Math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5400" b="0" i="0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5400" b="0" i="0" smtClean="0">
                        <a:latin typeface="Cambria Math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5400" b="0" i="0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5400" b="0" i="0" smtClean="0">
                        <a:latin typeface="Cambria Math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5400" b="0" i="0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rad>
                      <m:radPr>
                        <m:degHide m:val="on"/>
                        <m:ctrlPr>
                          <a:rPr lang="bn-IN" sz="4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bn-IN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২</m:t>
                        </m:r>
                      </m:e>
                    </m:rad>
                    <m:r>
                      <a:rPr lang="en-US" sz="4400" b="0" i="0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4400" b="0" i="0" smtClean="0">
                        <a:latin typeface="Cambria Math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4400" b="0" i="0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4400" b="0" i="0" smtClean="0">
                        <a:latin typeface="Cambria Math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4400" b="0" i="0" smtClean="0">
                        <a:latin typeface="Cambria Math"/>
                        <a:ea typeface="Cambria Math" panose="02040503050406030204" pitchFamily="18" charset="0"/>
                      </a:rPr>
                      <m:t>….</m:t>
                    </m:r>
                  </m:oMath>
                </a14:m>
                <a:r>
                  <a:rPr lang="en-US" sz="4400" dirty="0" smtClean="0"/>
                  <a:t>}</a:t>
                </a:r>
                <a:endParaRPr lang="en-IN" sz="4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463" y="5395057"/>
                <a:ext cx="10594428" cy="985078"/>
              </a:xfrm>
              <a:prstGeom prst="rect">
                <a:avLst/>
              </a:prstGeom>
              <a:blipFill rotWithShape="1">
                <a:blip r:embed="rId2"/>
                <a:stretch>
                  <a:fillRect l="-2301" r="-863" b="-2901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403129" y="3948507"/>
            <a:ext cx="10168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/>
          </a:p>
          <a:p>
            <a:r>
              <a:rPr lang="en-US" sz="4400" dirty="0" smtClean="0"/>
              <a:t>Q= </a:t>
            </a:r>
            <a:r>
              <a:rPr lang="en-US" sz="4400" dirty="0"/>
              <a:t>={-</a:t>
            </a:r>
            <a:r>
              <a:rPr lang="el-GR" sz="4400" dirty="0"/>
              <a:t> α </a:t>
            </a:r>
            <a:r>
              <a:rPr lang="en-US" sz="4400" dirty="0"/>
              <a:t>……-2/3,-2,-1,0,  </a:t>
            </a:r>
            <a:r>
              <a:rPr lang="en-US" sz="4400" dirty="0" smtClean="0"/>
              <a:t>1/2  </a:t>
            </a:r>
            <a:r>
              <a:rPr lang="en-US" sz="4400" dirty="0"/>
              <a:t>,1,2,3,… .</a:t>
            </a:r>
            <a:r>
              <a:rPr lang="el-GR" sz="4400" dirty="0"/>
              <a:t>α</a:t>
            </a:r>
            <a:r>
              <a:rPr lang="en-US" sz="4400" dirty="0"/>
              <a:t>}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xmlns="" val="89842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604718" y="920057"/>
            <a:ext cx="3203766" cy="141078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C00000"/>
                </a:solidFill>
              </a:rPr>
              <a:t>Q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70263" y="409218"/>
            <a:ext cx="11052875" cy="3392073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 smtClean="0">
              <a:ln>
                <a:solidFill>
                  <a:schemeClr val="tx1"/>
                </a:solidFill>
              </a:ln>
            </a:endParaRPr>
          </a:p>
          <a:p>
            <a:pPr algn="ctr"/>
            <a:endParaRPr lang="en-US" sz="6600" dirty="0">
              <a:ln>
                <a:solidFill>
                  <a:schemeClr val="tx1"/>
                </a:solidFill>
              </a:ln>
            </a:endParaRPr>
          </a:p>
          <a:p>
            <a:pPr algn="ctr"/>
            <a:r>
              <a:rPr lang="en-US" sz="6600" dirty="0" smtClean="0">
                <a:ln>
                  <a:solidFill>
                    <a:schemeClr val="tx1"/>
                  </a:solidFill>
                </a:ln>
              </a:rPr>
              <a:t>R</a:t>
            </a:r>
            <a:endParaRPr lang="en-US" sz="6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Oval 4"/>
          <p:cNvSpPr/>
          <p:nvPr/>
        </p:nvSpPr>
        <p:spPr>
          <a:xfrm>
            <a:off x="5148319" y="920058"/>
            <a:ext cx="4106039" cy="1410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n>
                  <a:solidFill>
                    <a:schemeClr val="accent2"/>
                  </a:solidFill>
                </a:ln>
              </a:rPr>
              <a:t>Z</a:t>
            </a:r>
          </a:p>
        </p:txBody>
      </p:sp>
      <p:sp>
        <p:nvSpPr>
          <p:cNvPr id="2" name="Oval 1"/>
          <p:cNvSpPr/>
          <p:nvPr/>
        </p:nvSpPr>
        <p:spPr>
          <a:xfrm>
            <a:off x="7312995" y="1371600"/>
            <a:ext cx="1830891" cy="7704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n>
                  <a:solidFill>
                    <a:srgbClr val="FF0000"/>
                  </a:solidFill>
                </a:ln>
              </a:rPr>
              <a:t>N</a:t>
            </a:r>
            <a:endParaRPr lang="en-US" dirty="0">
              <a:ln>
                <a:solidFill>
                  <a:srgbClr val="FF0000"/>
                </a:solidFill>
              </a:ln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1946793" y="4580337"/>
                <a:ext cx="68625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sz="8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793" y="4580337"/>
                <a:ext cx="686250" cy="1323439"/>
              </a:xfrm>
              <a:prstGeom prst="rect">
                <a:avLst/>
              </a:prstGeom>
              <a:blipFill rotWithShape="1">
                <a:blip r:embed="rId2"/>
                <a:stretch>
                  <a:fillRect r="-1238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2638183" y="4454209"/>
                <a:ext cx="56926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</m:oMath>
                  </m:oMathPara>
                </a14:m>
                <a:endParaRPr lang="en-US" sz="9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183" y="4454209"/>
                <a:ext cx="569260" cy="1569660"/>
              </a:xfrm>
              <a:prstGeom prst="rect">
                <a:avLst/>
              </a:prstGeom>
              <a:blipFill rotWithShape="1">
                <a:blip r:embed="rId3"/>
                <a:stretch>
                  <a:fillRect r="-612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3846000" y="4596103"/>
                <a:ext cx="59764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en-US" sz="8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000" y="4596103"/>
                <a:ext cx="597642" cy="1323439"/>
              </a:xfrm>
              <a:prstGeom prst="rect">
                <a:avLst/>
              </a:prstGeom>
              <a:blipFill rotWithShape="1">
                <a:blip r:embed="rId4"/>
                <a:stretch>
                  <a:fillRect r="-1224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Rectangle 10"/>
              <p:cNvSpPr/>
              <p:nvPr/>
            </p:nvSpPr>
            <p:spPr>
              <a:xfrm>
                <a:off x="4579804" y="4517274"/>
                <a:ext cx="875086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</m:oMath>
                  </m:oMathPara>
                </a14:m>
                <a:endParaRPr lang="en-US" sz="88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804" y="4517274"/>
                <a:ext cx="875086" cy="144655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5685785" y="4736865"/>
                <a:ext cx="73163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785" y="4736865"/>
                <a:ext cx="731630" cy="110799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Rectangle 12"/>
              <p:cNvSpPr/>
              <p:nvPr/>
            </p:nvSpPr>
            <p:spPr>
              <a:xfrm>
                <a:off x="6385883" y="4672670"/>
                <a:ext cx="816638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</m:oMath>
                  </m:oMathPara>
                </a14:m>
                <a:endParaRPr lang="en-US" sz="72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883" y="4672670"/>
                <a:ext cx="816638" cy="120032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7100320" y="4771002"/>
                <a:ext cx="1162251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0320" y="4771002"/>
                <a:ext cx="1162251" cy="110799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1461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222190" y="331470"/>
                <a:ext cx="11741921" cy="1303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বাস্তব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: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সকল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মূলদ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অমূলদ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সংখ্যাকে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একত্রে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বাস্তব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বলে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  <a:endPara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যেমনঃ ২,৩, </a:t>
                </a:r>
                <a14:m>
                  <m:oMath xmlns:m="http://schemas.openxmlformats.org/officeDocument/2006/math">
                    <m:r>
                      <a:rPr lang="bn-IN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√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২</m:t>
                    </m:r>
                  </m:oMath>
                </a14:m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ইত্যাদি ।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90" y="331470"/>
                <a:ext cx="11741921" cy="1303242"/>
              </a:xfrm>
              <a:prstGeom prst="rect">
                <a:avLst/>
              </a:prstGeom>
              <a:blipFill rotWithShape="0">
                <a:blip r:embed="rId2"/>
                <a:stretch>
                  <a:fillRect l="-1816" t="-7944" b="-17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906415" y="1496235"/>
            <a:ext cx="1529586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 anchor="ctr" anchorCtr="1">
            <a:spAutoFit/>
          </a:bodyPr>
          <a:lstStyle/>
          <a:p>
            <a:pPr lvl="0"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01161" y="2499267"/>
            <a:ext cx="1379243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অমূলদ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1021" y="3287677"/>
            <a:ext cx="1101546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lvl="0"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218686" y="3294203"/>
            <a:ext cx="1533657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পূর্ণ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34114" y="4133722"/>
            <a:ext cx="2231701" cy="9541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 anchor="ctr" anchorCtr="1">
            <a:spAutoFit/>
          </a:bodyPr>
          <a:lstStyle/>
          <a:p>
            <a:pPr lvl="0"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ধনাত্মক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পূর্ণ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</a:p>
          <a:p>
            <a:pPr lvl="0"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(স্বাভাবিক সংখ্যা)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0250" y="4133722"/>
            <a:ext cx="2172390" cy="9541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 anchor="ctr" anchorCtr="1">
            <a:spAutoFit/>
          </a:bodyPr>
          <a:lstStyle/>
          <a:p>
            <a:pPr lvl="0"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যোগাত্মক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অভেদক</a:t>
            </a:r>
          </a:p>
          <a:p>
            <a:pPr lvl="0"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(০)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29563" y="4128999"/>
            <a:ext cx="2161404" cy="9541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lvl="0"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ঋনাত্মক পূর্ণ সংখ্যা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1479" y="5785660"/>
            <a:ext cx="1015021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 anchor="ctr" anchorCtr="1">
            <a:spAutoFit/>
          </a:bodyPr>
          <a:lstStyle/>
          <a:p>
            <a:pPr lvl="0"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7631" y="5655729"/>
            <a:ext cx="1996059" cy="9541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 anchor="ctr" anchorCtr="1">
            <a:spAutoFit/>
          </a:bodyPr>
          <a:lstStyle/>
          <a:p>
            <a:pPr lvl="0"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গুণাত্মক অভেদক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(১)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12834" y="5789082"/>
            <a:ext cx="141673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lvl="0"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50431" y="2499267"/>
            <a:ext cx="122256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lvl="0"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মূলদ</a:t>
            </a:r>
            <a:endParaRPr lang="en-US" sz="2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5180250" y="3019446"/>
            <a:ext cx="1972267" cy="275257"/>
            <a:chOff x="5180250" y="3019446"/>
            <a:chExt cx="1972267" cy="275257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5182374" y="3152875"/>
              <a:ext cx="1970143" cy="82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09923" y="3019446"/>
              <a:ext cx="377" cy="1250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H="1">
              <a:off x="5180250" y="3161078"/>
              <a:ext cx="2125" cy="1265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7137935" y="3157220"/>
              <a:ext cx="0" cy="1374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6261712" y="2019455"/>
            <a:ext cx="2538630" cy="496675"/>
            <a:chOff x="6261712" y="2019455"/>
            <a:chExt cx="2538630" cy="496675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6261712" y="2248335"/>
              <a:ext cx="2538630" cy="90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" idx="2"/>
            </p:cNvCxnSpPr>
            <p:nvPr/>
          </p:nvCxnSpPr>
          <p:spPr>
            <a:xfrm flipH="1">
              <a:off x="7663819" y="2019455"/>
              <a:ext cx="7389" cy="2288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8800342" y="2248334"/>
              <a:ext cx="0" cy="26779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23" idx="0"/>
            </p:cNvCxnSpPr>
            <p:nvPr/>
          </p:nvCxnSpPr>
          <p:spPr>
            <a:xfrm>
              <a:off x="6261712" y="2257371"/>
              <a:ext cx="0" cy="24189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Arrow Connector 72"/>
          <p:cNvCxnSpPr>
            <a:endCxn id="5" idx="1"/>
          </p:cNvCxnSpPr>
          <p:nvPr/>
        </p:nvCxnSpPr>
        <p:spPr>
          <a:xfrm flipV="1">
            <a:off x="7552567" y="3545891"/>
            <a:ext cx="595040" cy="6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020324" y="3817423"/>
            <a:ext cx="4913368" cy="316299"/>
            <a:chOff x="4020324" y="3817423"/>
            <a:chExt cx="4913368" cy="316299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4020324" y="3960153"/>
              <a:ext cx="49133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4020324" y="3960153"/>
              <a:ext cx="0" cy="17356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endCxn id="11" idx="0"/>
            </p:cNvCxnSpPr>
            <p:nvPr/>
          </p:nvCxnSpPr>
          <p:spPr>
            <a:xfrm flipH="1">
              <a:off x="8910265" y="3960153"/>
              <a:ext cx="5493" cy="16884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8" idx="2"/>
            </p:cNvCxnSpPr>
            <p:nvPr/>
          </p:nvCxnSpPr>
          <p:spPr>
            <a:xfrm>
              <a:off x="4985515" y="3817423"/>
              <a:ext cx="0" cy="1427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endCxn id="10" idx="0"/>
            </p:cNvCxnSpPr>
            <p:nvPr/>
          </p:nvCxnSpPr>
          <p:spPr>
            <a:xfrm>
              <a:off x="6261712" y="3960153"/>
              <a:ext cx="4733" cy="17356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916195" y="5087829"/>
            <a:ext cx="4221740" cy="723731"/>
            <a:chOff x="2916195" y="5087829"/>
            <a:chExt cx="4221740" cy="723731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2916195" y="5438540"/>
              <a:ext cx="422174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3497203" y="5087829"/>
              <a:ext cx="15118" cy="3507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2916195" y="5438541"/>
              <a:ext cx="0" cy="37301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7137935" y="5438540"/>
              <a:ext cx="0" cy="3730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endCxn id="19" idx="0"/>
            </p:cNvCxnSpPr>
            <p:nvPr/>
          </p:nvCxnSpPr>
          <p:spPr>
            <a:xfrm>
              <a:off x="4937760" y="5468633"/>
              <a:ext cx="7901" cy="18709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8147607" y="3306918"/>
            <a:ext cx="1254035" cy="4779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বোর্ড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72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8" grpId="0" animBg="1"/>
      <p:bldP spid="19" grpId="0" animBg="1"/>
      <p:bldP spid="20" grpId="0" animBg="1"/>
      <p:bldP spid="2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7242" y="4083269"/>
            <a:ext cx="5596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মূলদ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en-IN" sz="7200" dirty="0"/>
          </a:p>
        </p:txBody>
      </p:sp>
      <p:pic>
        <p:nvPicPr>
          <p:cNvPr id="3074" name="Picture 2" descr="C:\Users\Acer\Desktop\test-19\depositphotos_22060905-stock-photo-half-a-pumpkin-on-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173" y="126124"/>
            <a:ext cx="3436883" cy="343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pSp>
        <p:nvGrpSpPr>
          <p:cNvPr id="6" name="Group 5"/>
          <p:cNvGrpSpPr/>
          <p:nvPr/>
        </p:nvGrpSpPr>
        <p:grpSpPr>
          <a:xfrm>
            <a:off x="3924489" y="1311548"/>
            <a:ext cx="3200094" cy="1066033"/>
            <a:chOff x="7130738" y="2997405"/>
            <a:chExt cx="3685811" cy="1361563"/>
          </a:xfrm>
        </p:grpSpPr>
        <p:sp>
          <p:nvSpPr>
            <p:cNvPr id="7" name="TextBox 6"/>
            <p:cNvSpPr txBox="1"/>
            <p:nvPr/>
          </p:nvSpPr>
          <p:spPr>
            <a:xfrm>
              <a:off x="7608277" y="2997405"/>
              <a:ext cx="3208272" cy="121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dirty="0"/>
            </a:p>
            <a:p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অংশ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মিষ্টিকুমড়া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IN" sz="3600" dirty="0">
                <a:latin typeface="NikoshBAN" pitchFamily="2" charset="0"/>
                <a:cs typeface="NikoshBAN" pitchFamily="2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637256249"/>
                </p:ext>
              </p:extLst>
            </p:nvPr>
          </p:nvGraphicFramePr>
          <p:xfrm>
            <a:off x="7130738" y="3118081"/>
            <a:ext cx="482712" cy="1240887"/>
          </p:xfrm>
          <a:graphic>
            <a:graphicData uri="http://schemas.openxmlformats.org/presentationml/2006/ole">
              <p:oleObj spid="_x0000_s3097" name="Equation" r:id="rId4" imgW="152280" imgH="393480" progId="Equation.3">
                <p:embed/>
              </p:oleObj>
            </a:graphicData>
          </a:graphic>
        </p:graphicFrame>
      </p:grpSp>
      <p:sp>
        <p:nvSpPr>
          <p:cNvPr id="5" name="Right Arrow 4"/>
          <p:cNvSpPr/>
          <p:nvPr/>
        </p:nvSpPr>
        <p:spPr>
          <a:xfrm>
            <a:off x="7014221" y="1844565"/>
            <a:ext cx="537430" cy="2364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6600" dirty="0" smtClean="0">
              <a:ln>
                <a:solidFill>
                  <a:schemeClr val="tx1"/>
                </a:solidFill>
              </a:ln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613651" y="1429788"/>
            <a:ext cx="3235226" cy="1097511"/>
            <a:chOff x="7090274" y="2997405"/>
            <a:chExt cx="3726275" cy="1401768"/>
          </a:xfrm>
        </p:grpSpPr>
        <p:sp>
          <p:nvSpPr>
            <p:cNvPr id="11" name="TextBox 10"/>
            <p:cNvSpPr txBox="1"/>
            <p:nvPr/>
          </p:nvSpPr>
          <p:spPr>
            <a:xfrm>
              <a:off x="7608277" y="2997405"/>
              <a:ext cx="3208272" cy="121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dirty="0"/>
            </a:p>
            <a:p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আকারের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সংখ্যা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en-IN" sz="3600" dirty="0">
                <a:latin typeface="NikoshBAN" pitchFamily="2" charset="0"/>
                <a:cs typeface="NikoshBAN" pitchFamily="2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361032052"/>
                </p:ext>
              </p:extLst>
            </p:nvPr>
          </p:nvGraphicFramePr>
          <p:xfrm>
            <a:off x="7090274" y="3079210"/>
            <a:ext cx="563164" cy="1319963"/>
          </p:xfrm>
          <a:graphic>
            <a:graphicData uri="http://schemas.openxmlformats.org/presentationml/2006/ole">
              <p:oleObj spid="_x0000_s3098" name="Equation" r:id="rId5" imgW="177480" imgH="419040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350645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6600" dirty="0" smtClean="0">
            <a:ln>
              <a:solidFill>
                <a:schemeClr val="tx1"/>
              </a:solidFill>
            </a:ln>
          </a:defRPr>
        </a:defPPr>
      </a:lstStyle>
      <a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177</Words>
  <Application>Microsoft Office PowerPoint</Application>
  <PresentationFormat>Custom</PresentationFormat>
  <Paragraphs>73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abul basher</dc:creator>
  <cp:lastModifiedBy>PC</cp:lastModifiedBy>
  <cp:revision>181</cp:revision>
  <dcterms:created xsi:type="dcterms:W3CDTF">2019-04-25T07:02:15Z</dcterms:created>
  <dcterms:modified xsi:type="dcterms:W3CDTF">2020-03-14T06:51:15Z</dcterms:modified>
</cp:coreProperties>
</file>