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4" r:id="rId8"/>
    <p:sldId id="266" r:id="rId9"/>
    <p:sldId id="267" r:id="rId10"/>
    <p:sldId id="268" r:id="rId11"/>
    <p:sldId id="270" r:id="rId12"/>
    <p:sldId id="271" r:id="rId13"/>
    <p:sldId id="274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55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7199" autoAdjust="0"/>
  </p:normalViewPr>
  <p:slideViewPr>
    <p:cSldViewPr snapToObjects="1">
      <p:cViewPr varScale="1">
        <p:scale>
          <a:sx n="78" d="100"/>
          <a:sy n="78" d="100"/>
        </p:scale>
        <p:origin x="-366" y="-84"/>
      </p:cViewPr>
      <p:guideLst>
        <p:guide orient="horz" pos="2160"/>
        <p:guide pos="55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56A155-4799-4717-905C-9727A807D20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0"/>
      <dgm:spPr/>
    </dgm:pt>
    <dgm:pt modelId="{AA2BE96F-3008-447F-8B1E-096C52F142FC}" type="pres">
      <dgm:prSet presAssocID="{D656A155-4799-4717-905C-9727A807D205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29075FE0-522F-435E-82D8-D3DC21320AED}" type="presOf" srcId="{D656A155-4799-4717-905C-9727A807D205}" destId="{AA2BE96F-3008-447F-8B1E-096C52F142FC}" srcOrd="0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72425" y="336551"/>
            <a:ext cx="714375" cy="365125"/>
          </a:xfrm>
        </p:spPr>
        <p:txBody>
          <a:bodyPr/>
          <a:lstStyle/>
          <a:p>
            <a:fld id="{FBB158F7-B872-4580-B850-81036D56D627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85725" y="152400"/>
            <a:ext cx="8943975" cy="6553200"/>
          </a:xfrm>
          <a:prstGeom prst="frame">
            <a:avLst>
              <a:gd name="adj1" fmla="val 145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870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458200" cy="1862048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2667000"/>
          </a:xfrm>
          <a:prstGeom prst="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0"/>
            <a:ext cx="9144000" cy="425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91869"/>
            <a:ext cx="8763000" cy="12003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</a:rPr>
              <a:t>আরও কিছু ছবি পাঠের সাথে মিলিয়ে নেই </a:t>
            </a: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22" name="Picture 21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pic>
        <p:nvPicPr>
          <p:cNvPr id="23" name="Picture 22" descr="gandh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3733800"/>
            <a:ext cx="91440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 বৈসম্যহীন সমাজ প্রতিষ্ঠায় মহাত্মা গান্ধির প্রচেস্টা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 descr="20170523162903661776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82877"/>
            <a:ext cx="9144000" cy="517512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তথাকথিত ছোটলোক  সম্প্রদায়ের অন্তর কাচের ন্যায় স্বচ্ছ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0" y="-228600"/>
            <a:ext cx="9144000" cy="2057400"/>
          </a:xfrm>
          <a:prstGeom prst="horizontalScroll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7554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marL="569913" indent="-569913"/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উপেক্ষিত শক্তির উদ্বোধন বলতে কী বুঝানো হয়েছে?  </a:t>
            </a:r>
          </a:p>
          <a:p>
            <a:pPr marL="404813" indent="-404813"/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মহাত্মা গান্ধীর কথা সকলেই শুনত কেন? </a:t>
            </a:r>
          </a:p>
          <a:p>
            <a:pPr marL="465138" indent="-465138"/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তথাকথিত ছোটলোকেরা তাদের অধিকারের কথা ভুলে যায় কেন? ব্যাখ্যা কর । 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286000" y="0"/>
            <a:ext cx="4114800" cy="10668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3810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নীরবে পাঠ করি ও গুরুত্বপূর্ণ বাক্যগুলো চিহ্নিত  করি  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90422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বহুনির্বাচনি প্রশ্নোত্তর (মৌখিক)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600200"/>
            <a:ext cx="8991600" cy="80021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তথাকথিত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'ছোটলোক'সম্প্রদায় কোন কাজ করতে পারেনা কেন? 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95400" y="2475132"/>
            <a:ext cx="800100" cy="553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7762" y="2532221"/>
            <a:ext cx="3162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ভদ্র সম্প্রদায়ের অবহেলায়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77254" y="2475133"/>
            <a:ext cx="871184" cy="553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3429000"/>
            <a:ext cx="685799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805854" y="3547437"/>
            <a:ext cx="832946" cy="553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67415" y="5198763"/>
            <a:ext cx="682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dirty="0" smtClean="0">
                <a:solidFill>
                  <a:prstClr val="white"/>
                </a:solidFill>
              </a:rPr>
              <a:t>ক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38800" y="2532221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ভদ্র সম্প্রদায়ের বিদ্রুপে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1198" y="3613666"/>
            <a:ext cx="5715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ভদ্র সম্প্রদায়ের অত্যাচারে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77037" y="34290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ভদ্র সম্প্রদায়ের উপেক্ষায়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333638" y="5230007"/>
            <a:ext cx="787934" cy="233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67548" y="5090785"/>
            <a:ext cx="2256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সততার অভাব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590501" y="5230007"/>
            <a:ext cx="857937" cy="233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333638" y="6090999"/>
            <a:ext cx="675371" cy="289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615491" y="5950405"/>
            <a:ext cx="820281" cy="233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38800" y="5090785"/>
            <a:ext cx="2476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স্বচ্ছতার অভাব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38800" y="5798611"/>
            <a:ext cx="3076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সাম্যর অভাব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32707" y="5950405"/>
            <a:ext cx="2291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শ্রদ্ধার অভাব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4400" y="4101435"/>
            <a:ext cx="780109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কাজী নজরুলের মতে আমাদের অধঃপতনের মূল কারণ হিসেবে বিবেচনা করা যায় কোনটিকে ?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Multiply 26"/>
          <p:cNvSpPr/>
          <p:nvPr/>
        </p:nvSpPr>
        <p:spPr>
          <a:xfrm>
            <a:off x="1485900" y="2475132"/>
            <a:ext cx="533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ltiply 27"/>
          <p:cNvSpPr/>
          <p:nvPr/>
        </p:nvSpPr>
        <p:spPr>
          <a:xfrm>
            <a:off x="4757230" y="3284041"/>
            <a:ext cx="533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y 28"/>
          <p:cNvSpPr/>
          <p:nvPr/>
        </p:nvSpPr>
        <p:spPr>
          <a:xfrm>
            <a:off x="4876800" y="2322732"/>
            <a:ext cx="533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-Shape 29"/>
          <p:cNvSpPr/>
          <p:nvPr/>
        </p:nvSpPr>
        <p:spPr>
          <a:xfrm rot="1909761" flipH="1">
            <a:off x="1629312" y="3261210"/>
            <a:ext cx="381000" cy="704911"/>
          </a:xfrm>
          <a:prstGeom prst="corner">
            <a:avLst>
              <a:gd name="adj1" fmla="val 50000"/>
              <a:gd name="adj2" fmla="val 5380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1" name="Multiply 30"/>
          <p:cNvSpPr/>
          <p:nvPr/>
        </p:nvSpPr>
        <p:spPr>
          <a:xfrm>
            <a:off x="1562100" y="4925973"/>
            <a:ext cx="533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ultiply 31"/>
          <p:cNvSpPr/>
          <p:nvPr/>
        </p:nvSpPr>
        <p:spPr>
          <a:xfrm>
            <a:off x="4757230" y="4936897"/>
            <a:ext cx="533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ultiply 32"/>
          <p:cNvSpPr/>
          <p:nvPr/>
        </p:nvSpPr>
        <p:spPr>
          <a:xfrm>
            <a:off x="1562100" y="5655963"/>
            <a:ext cx="533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-Shape 33"/>
          <p:cNvSpPr/>
          <p:nvPr/>
        </p:nvSpPr>
        <p:spPr>
          <a:xfrm rot="1100999" flipH="1">
            <a:off x="4876601" y="5537781"/>
            <a:ext cx="414228" cy="825245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52400" y="228600"/>
            <a:ext cx="87630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7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5" grpId="0"/>
      <p:bldP spid="16" grpId="0"/>
      <p:bldP spid="17" grpId="0"/>
      <p:bldP spid="19" grpId="0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8114" y="19907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4725" indent="-749300"/>
            <a:r>
              <a:rPr lang="bn-IN" sz="2800" dirty="0" smtClean="0"/>
              <a:t>৩। উপেক্ষিত জনগোষ্ঠীকে উপেক্ষা করার কারণ কী ? 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870455" y="1322215"/>
            <a:ext cx="678066" cy="496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12421" y="2109399"/>
            <a:ext cx="678066" cy="501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9630" y="1153177"/>
            <a:ext cx="3162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অবস্থানগত স্বাতন্ত্র্য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9630" y="1964202"/>
            <a:ext cx="4343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আভিজাত্যের গৌরব </a:t>
            </a:r>
          </a:p>
        </p:txBody>
      </p:sp>
      <p:sp>
        <p:nvSpPr>
          <p:cNvPr id="12" name="Oval 11"/>
          <p:cNvSpPr/>
          <p:nvPr/>
        </p:nvSpPr>
        <p:spPr>
          <a:xfrm>
            <a:off x="5089597" y="1101725"/>
            <a:ext cx="587440" cy="7968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231456" y="1964202"/>
            <a:ext cx="596628" cy="646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0" y="1113468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বিত্তবৈভবের অহংকার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3600" y="1902646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কাব্যবোধের জন্য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61915" y="4582869"/>
            <a:ext cx="682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dirty="0" smtClean="0">
                <a:solidFill>
                  <a:prstClr val="white"/>
                </a:solidFill>
              </a:rPr>
              <a:t>ক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900961" y="4659451"/>
            <a:ext cx="647560" cy="4316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99630" y="4527294"/>
            <a:ext cx="2590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ii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643502" y="4527293"/>
            <a:ext cx="712795" cy="4991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73150" y="5602174"/>
            <a:ext cx="675371" cy="4390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629561" y="5368053"/>
            <a:ext cx="675139" cy="477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63212" y="4582869"/>
            <a:ext cx="2476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ও  iii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63212" y="5309786"/>
            <a:ext cx="3076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ii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iii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33708" y="5456475"/>
            <a:ext cx="2291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ii  ও  iii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566" y="2954449"/>
            <a:ext cx="780109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4813" indent="-404813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মহাত্মা গান্ধীর আহবানে ছিলনা -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749300" indent="-344488">
              <a:tabLst>
                <a:tab pos="630238" algn="l"/>
              </a:tabLst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বর্ণভেদ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ii)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ধর্মভেদ 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জাতিভেদ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Multiply 27"/>
          <p:cNvSpPr/>
          <p:nvPr/>
        </p:nvSpPr>
        <p:spPr>
          <a:xfrm>
            <a:off x="1063574" y="1236821"/>
            <a:ext cx="393027" cy="6617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y 28"/>
          <p:cNvSpPr/>
          <p:nvPr/>
        </p:nvSpPr>
        <p:spPr>
          <a:xfrm>
            <a:off x="5149382" y="1236821"/>
            <a:ext cx="413830" cy="65942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y 29"/>
          <p:cNvSpPr/>
          <p:nvPr/>
        </p:nvSpPr>
        <p:spPr>
          <a:xfrm>
            <a:off x="4822897" y="4527293"/>
            <a:ext cx="533400" cy="61995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-Shape 30"/>
          <p:cNvSpPr/>
          <p:nvPr/>
        </p:nvSpPr>
        <p:spPr>
          <a:xfrm rot="1100999" flipH="1">
            <a:off x="4850887" y="5232116"/>
            <a:ext cx="293398" cy="601168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ultiply 31"/>
          <p:cNvSpPr/>
          <p:nvPr/>
        </p:nvSpPr>
        <p:spPr>
          <a:xfrm>
            <a:off x="1015121" y="5584582"/>
            <a:ext cx="533400" cy="61995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ultiply 32"/>
          <p:cNvSpPr/>
          <p:nvPr/>
        </p:nvSpPr>
        <p:spPr>
          <a:xfrm rot="20868099">
            <a:off x="1006754" y="4665796"/>
            <a:ext cx="533400" cy="61995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ultiply 33"/>
          <p:cNvSpPr/>
          <p:nvPr/>
        </p:nvSpPr>
        <p:spPr>
          <a:xfrm>
            <a:off x="5231456" y="1964202"/>
            <a:ext cx="533400" cy="61995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-Shape 34"/>
          <p:cNvSpPr/>
          <p:nvPr/>
        </p:nvSpPr>
        <p:spPr>
          <a:xfrm rot="1100999" flipH="1">
            <a:off x="988132" y="1978465"/>
            <a:ext cx="293398" cy="601168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8" grpId="0"/>
      <p:bldP spid="9" grpId="0"/>
      <p:bldP spid="12" grpId="0" animBg="1"/>
      <p:bldP spid="14" grpId="0" animBg="1"/>
      <p:bldP spid="16" grpId="0"/>
      <p:bldP spid="17" grpId="0"/>
      <p:bldP spid="18" grpId="0"/>
      <p:bldP spid="19" grpId="0" animBg="1"/>
      <p:bldP spid="20" grpId="0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8763000" cy="399960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বাড়ির কাজ-  </a:t>
            </a: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marL="509588" indent="-449263"/>
            <a:r>
              <a:rPr lang="bn-IN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১। মানব সভ্যতার উন্নয়নে শ্রমজীবীদের অবদান মূল্যায়ন করো। 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437698"/>
            <a:ext cx="914400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1295400" y="0"/>
            <a:ext cx="6324600" cy="160020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edefined Process 4"/>
          <p:cNvSpPr/>
          <p:nvPr/>
        </p:nvSpPr>
        <p:spPr>
          <a:xfrm>
            <a:off x="0" y="4437698"/>
            <a:ext cx="9144000" cy="1107996"/>
          </a:xfrm>
          <a:prstGeom prst="flowChartPredefined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1" y="4121765"/>
            <a:ext cx="5638799" cy="243143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bn-IN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মোফাজ্জল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জামিলা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মানসুর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3998655"/>
            <a:ext cx="2819400" cy="255454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সাহিত্য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দশম শ্রেণি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গদ্যাংশ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" y="381000"/>
            <a:ext cx="4572000" cy="10668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17" y="304800"/>
            <a:ext cx="2349183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Bevel 15"/>
          <p:cNvSpPr/>
          <p:nvPr/>
        </p:nvSpPr>
        <p:spPr>
          <a:xfrm>
            <a:off x="381000" y="228600"/>
            <a:ext cx="4800600" cy="1371600"/>
          </a:xfrm>
          <a:prstGeom prst="bevel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Alternate Process 11"/>
          <p:cNvSpPr/>
          <p:nvPr/>
        </p:nvSpPr>
        <p:spPr>
          <a:xfrm>
            <a:off x="152400" y="4121765"/>
            <a:ext cx="5562600" cy="2431435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nip Single Corner Rectangle 12"/>
          <p:cNvSpPr/>
          <p:nvPr/>
        </p:nvSpPr>
        <p:spPr>
          <a:xfrm>
            <a:off x="6019800" y="4038600"/>
            <a:ext cx="2819400" cy="2554545"/>
          </a:xfrm>
          <a:prstGeom prst="snip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Monir_Si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640145"/>
            <a:ext cx="2514600" cy="23984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458336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9603"/>
            <a:ext cx="91440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লক্ষ্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20VZVIJPAGE5SAR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9687"/>
            <a:ext cx="9144000" cy="5548313"/>
          </a:xfrm>
          <a:prstGeom prst="rect">
            <a:avLst/>
          </a:prstGeom>
        </p:spPr>
      </p:pic>
      <p:pic>
        <p:nvPicPr>
          <p:cNvPr id="8" name="Picture 7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95400"/>
            <a:ext cx="9144000" cy="5548313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sp>
        <p:nvSpPr>
          <p:cNvPr id="5" name="Flowchart: Alternate Process 4"/>
          <p:cNvSpPr/>
          <p:nvPr/>
        </p:nvSpPr>
        <p:spPr>
          <a:xfrm>
            <a:off x="0" y="0"/>
            <a:ext cx="9144000" cy="1309687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orizontal Scroll 8"/>
          <p:cNvSpPr/>
          <p:nvPr/>
        </p:nvSpPr>
        <p:spPr>
          <a:xfrm>
            <a:off x="0" y="-228599"/>
            <a:ext cx="9144000" cy="1538286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09687"/>
            <a:ext cx="9144000" cy="5548313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89916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 </a:t>
            </a:r>
            <a:endParaRPr lang="en-US" sz="8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600200"/>
            <a:ext cx="8991600" cy="212365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উপেক্ষিত শক্তির উদ্বোধন</a:t>
            </a:r>
            <a:endParaRPr lang="en-US" sz="7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bn-IN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-কাজী নজরুল ইসলাম  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0" y="0"/>
            <a:ext cx="9144000" cy="1323439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orizontal Scroll 4"/>
          <p:cNvSpPr/>
          <p:nvPr/>
        </p:nvSpPr>
        <p:spPr>
          <a:xfrm>
            <a:off x="0" y="1295400"/>
            <a:ext cx="9067800" cy="28194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18630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শিখনফল –</a:t>
            </a:r>
            <a:endParaRPr lang="en-US" sz="66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শিক্ষার্থীরা- </a:t>
            </a:r>
          </a:p>
          <a:p>
            <a:pPr marL="465138" indent="-465138"/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আর্থ-সামাজিক উন্নয়নে বিভিন্ন শ্রেণি-পেশার মানুষের ভূমিকা বর্ণনা করতে পারবে</a:t>
            </a:r>
          </a:p>
          <a:p>
            <a:pPr marL="509588" indent="-509588"/>
            <a:r>
              <a:rPr lang="bn-IN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দেশের সামষ্টিক উন্নয়নে ব্যক্তি বিশেষের গুরুত্ব ব্যাখ্যা করতে পারবে </a:t>
            </a:r>
          </a:p>
          <a:p>
            <a:pPr marL="449263" indent="-449263"/>
            <a:r>
              <a:rPr lang="bn-IN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 বিভেদ-বৈষম্যহীন সমাজ প্রতিষ্ঠায় অনুসরনীয় দিকগুলোর বর্ণনা করতে পারবে । 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14478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lowchart: Alternate Process 3"/>
          <p:cNvSpPr/>
          <p:nvPr/>
        </p:nvSpPr>
        <p:spPr>
          <a:xfrm>
            <a:off x="0" y="0"/>
            <a:ext cx="9144000" cy="11430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/>
          <p:cNvSpPr/>
          <p:nvPr/>
        </p:nvSpPr>
        <p:spPr>
          <a:xfrm>
            <a:off x="0" y="1295400"/>
            <a:ext cx="9144000" cy="81280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990600"/>
            <a:ext cx="5867400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লেখক পরিচিতি -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228600" y="4343400"/>
            <a:ext cx="1600200" cy="609600"/>
          </a:xfrm>
          <a:prstGeom prst="homePlat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উপাধি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Pentagon 28"/>
          <p:cNvSpPr/>
          <p:nvPr/>
        </p:nvSpPr>
        <p:spPr>
          <a:xfrm>
            <a:off x="263263" y="2517621"/>
            <a:ext cx="1565537" cy="645283"/>
          </a:xfrm>
          <a:prstGeom prst="homePlat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জন্ম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Pentagon 30"/>
          <p:cNvSpPr/>
          <p:nvPr/>
        </p:nvSpPr>
        <p:spPr>
          <a:xfrm>
            <a:off x="228600" y="5257800"/>
            <a:ext cx="1600200" cy="609600"/>
          </a:xfrm>
          <a:prstGeom prst="homePlat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উল্লেখযোগ্য গ্রন্থ </a:t>
            </a:r>
            <a:endParaRPr lang="en-US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Pentagon 33"/>
          <p:cNvSpPr/>
          <p:nvPr/>
        </p:nvSpPr>
        <p:spPr>
          <a:xfrm>
            <a:off x="228600" y="6248400"/>
            <a:ext cx="1600200" cy="457200"/>
          </a:xfrm>
          <a:prstGeom prst="homePlat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মৃত্যু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Pentagon 34"/>
          <p:cNvSpPr/>
          <p:nvPr/>
        </p:nvSpPr>
        <p:spPr>
          <a:xfrm>
            <a:off x="240754" y="3276600"/>
            <a:ext cx="1600200" cy="838200"/>
          </a:xfrm>
          <a:prstGeom prst="homePlat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 ও পেশা 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Horizontal Scroll 39"/>
          <p:cNvSpPr/>
          <p:nvPr/>
        </p:nvSpPr>
        <p:spPr>
          <a:xfrm>
            <a:off x="2057397" y="2362200"/>
            <a:ext cx="6872227" cy="914400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C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১৯৯৯</a:t>
            </a:r>
            <a:r>
              <a:rPr lang="bn-IN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সালের ২৪শে মে </a:t>
            </a:r>
            <a:r>
              <a:rPr lang="en-US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১৩০৬ </a:t>
            </a:r>
            <a:r>
              <a:rPr lang="en-US" sz="2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১১ই </a:t>
            </a:r>
            <a:r>
              <a:rPr lang="en-US" sz="2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জ্যৈষ্ঠ</a:t>
            </a:r>
            <a:r>
              <a:rPr lang="bn-IN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পশ্চিমবঙ্গের বর্ধমান জেলার আসানসোল মহকুমার চুরুলিয়া গ্রামে । </a:t>
            </a:r>
            <a:r>
              <a:rPr lang="en-US" sz="2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ফকির</a:t>
            </a:r>
            <a:r>
              <a:rPr lang="en-US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আহমেদ</a:t>
            </a:r>
            <a:r>
              <a:rPr lang="en-US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24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Horizontal Scroll 40"/>
          <p:cNvSpPr/>
          <p:nvPr/>
        </p:nvSpPr>
        <p:spPr>
          <a:xfrm>
            <a:off x="2057400" y="3315304"/>
            <a:ext cx="6872224" cy="951896"/>
          </a:xfrm>
          <a:prstGeom prst="horizontalScroll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বর্ধমানে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ময়মনসিংহের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ত্রিশাল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থানার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দরিরামপুর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স্কুলে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লেখাপড়া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১৯১৭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সেনাবাহিনীর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বাঙ্গালি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পল্টনে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করাচি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যান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সেখানেই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সাহিত্যচর্চা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1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Horizontal Scroll 42"/>
          <p:cNvSpPr/>
          <p:nvPr/>
        </p:nvSpPr>
        <p:spPr>
          <a:xfrm>
            <a:off x="1828800" y="4343400"/>
            <a:ext cx="7086600" cy="609600"/>
          </a:xfrm>
          <a:prstGeom prst="horizontalScroll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00B05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বিদ্রোহ</a:t>
            </a:r>
            <a:r>
              <a:rPr lang="en-US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Horizontal Scroll 43"/>
          <p:cNvSpPr/>
          <p:nvPr/>
        </p:nvSpPr>
        <p:spPr>
          <a:xfrm>
            <a:off x="1905000" y="5105400"/>
            <a:ext cx="7086604" cy="8382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0" algn="l"/>
                <a:tab pos="465138" algn="l"/>
              </a:tabLst>
            </a:pP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অগ্নিবীণা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বিষের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বাঁশি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ছায়ানট,প্রলয়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শিখা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চক্রবাক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সিন্ধুহিন্দোল্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‌ ,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বাঁধনহারা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মৃত্যুক্ষুধা,কুহেলিকা,ব্যথার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রিক্তের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বেদন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শিউলিমালা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যুগবাণী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দুর্দিনের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যাত্রী,রাজবন্দীর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জবানবন্দী</a:t>
            </a:r>
            <a:r>
              <a:rPr lang="en-US" sz="1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1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Horizontal Scroll 45"/>
          <p:cNvSpPr/>
          <p:nvPr/>
        </p:nvSpPr>
        <p:spPr>
          <a:xfrm>
            <a:off x="1752600" y="6096000"/>
            <a:ext cx="7177025" cy="762000"/>
          </a:xfrm>
          <a:prstGeom prst="horizontalScroll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১৯৭৬ </a:t>
            </a:r>
            <a:r>
              <a:rPr lang="en-US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২৯ </a:t>
            </a:r>
            <a:r>
              <a:rPr lang="en-US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আগষ্ট</a:t>
            </a:r>
            <a:r>
              <a:rPr 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১৩৮৩ </a:t>
            </a:r>
            <a:r>
              <a:rPr lang="en-US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১২ই </a:t>
            </a:r>
            <a:r>
              <a:rPr lang="en-US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ভাদ্র</a:t>
            </a:r>
            <a:r>
              <a:rPr 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পিজি</a:t>
            </a:r>
            <a:r>
              <a:rPr 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হাসপাতালে</a:t>
            </a:r>
            <a:r>
              <a:rPr 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24712" y="833005"/>
            <a:ext cx="2747088" cy="16846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29" grpId="0" animBg="1"/>
      <p:bldP spid="31" grpId="0" animBg="1"/>
      <p:bldP spid="34" grpId="0" animBg="1"/>
      <p:bldP spid="35" grpId="0" animBg="1"/>
      <p:bldP spid="40" grpId="0" animBg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  <p:bldP spid="46" grpId="0" animBg="1"/>
      <p:bldP spid="4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89509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এসো কিছু ছবি থেকে ধারণা  নেই - 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14a23ec792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4241"/>
            <a:ext cx="9144000" cy="578375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464820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FF00"/>
                </a:solidFill>
              </a:rPr>
              <a:t>পরিচ্ছন্ন ও স্বাস্থ্যকর পরিবেশ রক্ষায় পরিচ্ছন্নকর্মীর ভূমিকা 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9" name="Picture 18" descr="Natore-News-Picture-270419-2-19042806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701" y="1074241"/>
            <a:ext cx="9184701" cy="57837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-40701" y="4114800"/>
            <a:ext cx="8991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দেশকে খাদ্যে সয়ংসম্পূর্ণ করতে কৃষকের ভূমিকা </a:t>
            </a:r>
            <a:endParaRPr lang="en-US" sz="3200" dirty="0"/>
          </a:p>
        </p:txBody>
      </p:sp>
      <p:pic>
        <p:nvPicPr>
          <p:cNvPr id="21" name="Picture 20" descr="sa-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74241"/>
            <a:ext cx="9184701" cy="578375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6199" y="3853190"/>
            <a:ext cx="9108501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কৃষি ও গৃহস্থালী যন্ত্রপাতি তৈরিতে কামারের ভূমিকা </a:t>
            </a:r>
            <a:endParaRPr lang="en-US" sz="3200" dirty="0"/>
          </a:p>
        </p:txBody>
      </p:sp>
      <p:pic>
        <p:nvPicPr>
          <p:cNvPr id="35" name="Picture 34" descr="গার্মেন্টস-শ্রমিক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4731" y="1074241"/>
            <a:ext cx="9289431" cy="578375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-104731" y="6027003"/>
            <a:ext cx="928943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বৈদেশিক মূদ্রা অর্জনে   গার্মেন্টসকর্মীর অবদান  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76200" y="304800"/>
            <a:ext cx="8874700" cy="769441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Terminator 11"/>
          <p:cNvSpPr/>
          <p:nvPr/>
        </p:nvSpPr>
        <p:spPr>
          <a:xfrm>
            <a:off x="-104730" y="6027003"/>
            <a:ext cx="9289432" cy="830998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304800"/>
            <a:ext cx="8686800" cy="132343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8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8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3657600"/>
            <a:ext cx="4419600" cy="1569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9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0" y="-228600"/>
            <a:ext cx="9144000" cy="26670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7-Point Star 5"/>
          <p:cNvSpPr/>
          <p:nvPr/>
        </p:nvSpPr>
        <p:spPr>
          <a:xfrm>
            <a:off x="762000" y="2438400"/>
            <a:ext cx="7924800" cy="4114800"/>
          </a:xfrm>
          <a:prstGeom prst="star7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59603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F0"/>
                </a:solidFill>
              </a:rPr>
              <a:t>শব্দার্থ</a:t>
            </a:r>
            <a:r>
              <a:rPr lang="en-US" sz="4800" dirty="0" smtClean="0">
                <a:solidFill>
                  <a:srgbClr val="00B0F0"/>
                </a:solidFill>
              </a:rPr>
              <a:t> 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457200" y="1640530"/>
            <a:ext cx="1600200" cy="608977"/>
          </a:xfrm>
          <a:prstGeom prst="homePlat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দৈন্য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457200" y="5195316"/>
            <a:ext cx="1600200" cy="707886"/>
          </a:xfrm>
          <a:prstGeom prst="homePlate">
            <a:avLst/>
          </a:prstGeom>
          <a:solidFill>
            <a:srgbClr val="00B0F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মসীময়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457200" y="2702051"/>
            <a:ext cx="1600200" cy="726949"/>
          </a:xfrm>
          <a:prstGeom prst="homePlat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উৎপীড়ণ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57200" y="3913632"/>
            <a:ext cx="1600200" cy="742938"/>
          </a:xfrm>
          <a:prstGeom prst="homePlate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উন্মেষ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1480066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দারিদ্র্য 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2702052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অত্যাচার 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3913632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চোখ মেলে চাওয়া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5195316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অন্ধকারাচ্ছন্ন 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bappyfaisal-1475898982-ab9cb1a_x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1219200"/>
            <a:ext cx="1828800" cy="1312016"/>
          </a:xfrm>
          <a:prstGeom prst="rect">
            <a:avLst/>
          </a:prstGeom>
        </p:spPr>
      </p:pic>
      <p:pic>
        <p:nvPicPr>
          <p:cNvPr id="19" name="Picture 18" descr="Tanweer-1455027607-7c287b0_xlar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2531216"/>
            <a:ext cx="1874326" cy="1191238"/>
          </a:xfrm>
          <a:prstGeom prst="rect">
            <a:avLst/>
          </a:prstGeom>
        </p:spPr>
      </p:pic>
      <p:pic>
        <p:nvPicPr>
          <p:cNvPr id="20" name="Picture 19" descr="images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7696" y="3913632"/>
            <a:ext cx="1682630" cy="1090506"/>
          </a:xfrm>
          <a:prstGeom prst="rect">
            <a:avLst/>
          </a:prstGeom>
        </p:spPr>
      </p:pic>
      <p:pic>
        <p:nvPicPr>
          <p:cNvPr id="21" name="Picture 20" descr="2356456677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7696" y="5192520"/>
            <a:ext cx="1682629" cy="1092205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600200" y="0"/>
            <a:ext cx="3276600" cy="8309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1740</TotalTime>
  <Words>428</Words>
  <Application>Microsoft Office PowerPoint</Application>
  <PresentationFormat>On-screen Show (4:3)</PresentationFormat>
  <Paragraphs>106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Apon</dc:creator>
  <cp:lastModifiedBy>HP</cp:lastModifiedBy>
  <cp:revision>154</cp:revision>
  <dcterms:created xsi:type="dcterms:W3CDTF">2006-08-16T00:00:00Z</dcterms:created>
  <dcterms:modified xsi:type="dcterms:W3CDTF">2020-03-14T06:50:30Z</dcterms:modified>
</cp:coreProperties>
</file>