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8" r:id="rId2"/>
    <p:sldId id="310" r:id="rId3"/>
    <p:sldId id="323" r:id="rId4"/>
    <p:sldId id="259" r:id="rId5"/>
    <p:sldId id="260" r:id="rId6"/>
    <p:sldId id="325" r:id="rId7"/>
    <p:sldId id="326" r:id="rId8"/>
    <p:sldId id="324" r:id="rId9"/>
    <p:sldId id="327" r:id="rId10"/>
    <p:sldId id="330" r:id="rId11"/>
    <p:sldId id="289" r:id="rId12"/>
    <p:sldId id="296" r:id="rId13"/>
    <p:sldId id="297" r:id="rId14"/>
    <p:sldId id="331" r:id="rId15"/>
    <p:sldId id="332" r:id="rId16"/>
    <p:sldId id="307" r:id="rId17"/>
    <p:sldId id="320" r:id="rId18"/>
    <p:sldId id="300" r:id="rId19"/>
    <p:sldId id="301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40" autoAdjust="0"/>
  </p:normalViewPr>
  <p:slideViewPr>
    <p:cSldViewPr>
      <p:cViewPr varScale="1">
        <p:scale>
          <a:sx n="76" d="100"/>
          <a:sy n="76" d="100"/>
        </p:scale>
        <p:origin x="-102" y="4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E5B7A-A27E-4999-952C-730C9CB90BA3}" type="doc">
      <dgm:prSet loTypeId="urn:microsoft.com/office/officeart/2008/layout/RadialCluster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72B828-DA89-4503-AA8A-55B56F8AD801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bn-I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তৈরির</a:t>
          </a:r>
          <a:r>
            <a:rPr lang="bn-I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bn-I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bn-I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endParaRPr lang="en-US" b="0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1138F6-CD3F-4DD1-9E91-72E649AAE646}" type="parTrans" cxnId="{074606DD-DFC1-46F4-98E1-68256992594F}">
      <dgm:prSet/>
      <dgm:spPr/>
      <dgm:t>
        <a:bodyPr/>
        <a:lstStyle/>
        <a:p>
          <a:endParaRPr lang="en-US"/>
        </a:p>
      </dgm:t>
    </dgm:pt>
    <dgm:pt modelId="{E5B82A52-C731-49D0-83F2-9EB607B165B0}" type="sibTrans" cxnId="{074606DD-DFC1-46F4-98E1-68256992594F}">
      <dgm:prSet/>
      <dgm:spPr/>
      <dgm:t>
        <a:bodyPr/>
        <a:lstStyle/>
        <a:p>
          <a:endParaRPr lang="en-US"/>
        </a:p>
      </dgm:t>
    </dgm:pt>
    <dgm:pt modelId="{EE0947C7-E62B-415A-BDE0-0864462ED295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b="0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DF3803-B350-409C-87FA-FEF780418DD9}" type="parTrans" cxnId="{8343F74C-E462-4B9F-8F4E-ECF90A988E1E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B7A5753-379C-4D72-B741-592EEDB9F4FF}" type="sibTrans" cxnId="{8343F74C-E462-4B9F-8F4E-ECF90A988E1E}">
      <dgm:prSet/>
      <dgm:spPr/>
      <dgm:t>
        <a:bodyPr/>
        <a:lstStyle/>
        <a:p>
          <a:endParaRPr lang="en-US"/>
        </a:p>
      </dgm:t>
    </dgm:pt>
    <dgm:pt modelId="{33EAFA8E-FD74-4583-9DA5-8A7F28BEB0BC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b="0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ABC124-7B74-4038-8325-3783C382F508}" type="parTrans" cxnId="{27E1D8B6-8220-49E9-A8FB-E01E661400B5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268C9BA-2AEC-4934-9C1A-CBA73822E3EE}" type="sibTrans" cxnId="{27E1D8B6-8220-49E9-A8FB-E01E661400B5}">
      <dgm:prSet/>
      <dgm:spPr/>
      <dgm:t>
        <a:bodyPr/>
        <a:lstStyle/>
        <a:p>
          <a:endParaRPr lang="en-US"/>
        </a:p>
      </dgm:t>
    </dgm:pt>
    <dgm:pt modelId="{EB8B0D59-1CDC-460B-8109-FFE27FAF04DE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সূর্যের </a:t>
          </a:r>
          <a:r>
            <a:rPr lang="bn-IN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আলো</a:t>
          </a:r>
          <a:endParaRPr lang="en-US" b="0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3248F9-5590-44A0-B317-917D95B22610}" type="parTrans" cxnId="{DA14E95E-624C-4657-8C41-F325706A5699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FAE664E-6582-48A0-9CEE-9BC0A66E386A}" type="sibTrans" cxnId="{DA14E95E-624C-4657-8C41-F325706A5699}">
      <dgm:prSet/>
      <dgm:spPr/>
      <dgm:t>
        <a:bodyPr/>
        <a:lstStyle/>
        <a:p>
          <a:endParaRPr lang="en-US"/>
        </a:p>
      </dgm:t>
    </dgm:pt>
    <dgm:pt modelId="{6EADFE63-B08F-4F4B-BEFE-88769C2C65E9}" type="pres">
      <dgm:prSet presAssocID="{ACEE5B7A-A27E-4999-952C-730C9CB90B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D4BB2E-6073-4C0D-BBBE-74F93F051A3E}" type="pres">
      <dgm:prSet presAssocID="{B372B828-DA89-4503-AA8A-55B56F8AD801}" presName="singleCycle" presStyleCnt="0"/>
      <dgm:spPr/>
    </dgm:pt>
    <dgm:pt modelId="{3A68E077-36A4-4200-9ACF-F1DBC31EAA73}" type="pres">
      <dgm:prSet presAssocID="{B372B828-DA89-4503-AA8A-55B56F8AD801}" presName="singleCenter" presStyleLbl="node1" presStyleIdx="0" presStyleCnt="4" custScaleX="188191" custLinFactNeighborX="669" custLinFactNeighborY="154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329474C-5591-49EE-941B-5667CB1DD9E2}" type="pres">
      <dgm:prSet presAssocID="{2ADF3803-B350-409C-87FA-FEF780418DD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7567A36-C846-4EEF-9825-95E32B35AC2A}" type="pres">
      <dgm:prSet presAssocID="{EE0947C7-E62B-415A-BDE0-0864462ED295}" presName="text0" presStyleLbl="node1" presStyleIdx="1" presStyleCnt="4" custScaleX="148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1FA06-BD1C-4F1B-8EC2-3C14C7C9E5CF}" type="pres">
      <dgm:prSet presAssocID="{73ABC124-7B74-4038-8325-3783C382F50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EDA6955-4D5A-4365-9A48-B55EC0926532}" type="pres">
      <dgm:prSet presAssocID="{33EAFA8E-FD74-4583-9DA5-8A7F28BEB0BC}" presName="text0" presStyleLbl="node1" presStyleIdx="2" presStyleCnt="4" custScaleX="137129" custRadScaleRad="135119" custRadScaleInc="-13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5B073-ECC1-4976-B885-49F3D55CF7F2}" type="pres">
      <dgm:prSet presAssocID="{EA3248F9-5590-44A0-B317-917D95B2261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9EF98FB-16A7-4C62-9DE9-06ACA8E8A633}" type="pres">
      <dgm:prSet presAssocID="{EB8B0D59-1CDC-460B-8109-FFE27FAF04DE}" presName="text0" presStyleLbl="node1" presStyleIdx="3" presStyleCnt="4" custScaleX="144553" custRadScaleRad="132117" custRadScaleInc="12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4606DD-DFC1-46F4-98E1-68256992594F}" srcId="{ACEE5B7A-A27E-4999-952C-730C9CB90BA3}" destId="{B372B828-DA89-4503-AA8A-55B56F8AD801}" srcOrd="0" destOrd="0" parTransId="{C61138F6-CD3F-4DD1-9E91-72E649AAE646}" sibTransId="{E5B82A52-C731-49D0-83F2-9EB607B165B0}"/>
    <dgm:cxn modelId="{944DEE78-47E0-4EF9-A01E-D5D7E741313D}" type="presOf" srcId="{2ADF3803-B350-409C-87FA-FEF780418DD9}" destId="{9329474C-5591-49EE-941B-5667CB1DD9E2}" srcOrd="0" destOrd="0" presId="urn:microsoft.com/office/officeart/2008/layout/RadialCluster"/>
    <dgm:cxn modelId="{DA14E95E-624C-4657-8C41-F325706A5699}" srcId="{B372B828-DA89-4503-AA8A-55B56F8AD801}" destId="{EB8B0D59-1CDC-460B-8109-FFE27FAF04DE}" srcOrd="2" destOrd="0" parTransId="{EA3248F9-5590-44A0-B317-917D95B22610}" sibTransId="{0FAE664E-6582-48A0-9CEE-9BC0A66E386A}"/>
    <dgm:cxn modelId="{2CB4EED2-597A-4BB7-A6C2-C6AC361EE1A5}" type="presOf" srcId="{B372B828-DA89-4503-AA8A-55B56F8AD801}" destId="{3A68E077-36A4-4200-9ACF-F1DBC31EAA73}" srcOrd="0" destOrd="0" presId="urn:microsoft.com/office/officeart/2008/layout/RadialCluster"/>
    <dgm:cxn modelId="{3B334281-4FEE-4978-993C-CEFD3AD04179}" type="presOf" srcId="{73ABC124-7B74-4038-8325-3783C382F508}" destId="{5891FA06-BD1C-4F1B-8EC2-3C14C7C9E5CF}" srcOrd="0" destOrd="0" presId="urn:microsoft.com/office/officeart/2008/layout/RadialCluster"/>
    <dgm:cxn modelId="{8343F74C-E462-4B9F-8F4E-ECF90A988E1E}" srcId="{B372B828-DA89-4503-AA8A-55B56F8AD801}" destId="{EE0947C7-E62B-415A-BDE0-0864462ED295}" srcOrd="0" destOrd="0" parTransId="{2ADF3803-B350-409C-87FA-FEF780418DD9}" sibTransId="{CB7A5753-379C-4D72-B741-592EEDB9F4FF}"/>
    <dgm:cxn modelId="{197A5287-78EF-475C-8662-3C9AE1402084}" type="presOf" srcId="{33EAFA8E-FD74-4583-9DA5-8A7F28BEB0BC}" destId="{2EDA6955-4D5A-4365-9A48-B55EC0926532}" srcOrd="0" destOrd="0" presId="urn:microsoft.com/office/officeart/2008/layout/RadialCluster"/>
    <dgm:cxn modelId="{5DCCC294-E3E1-4924-8A39-528ADDFF3E62}" type="presOf" srcId="{EA3248F9-5590-44A0-B317-917D95B22610}" destId="{7435B073-ECC1-4976-B885-49F3D55CF7F2}" srcOrd="0" destOrd="0" presId="urn:microsoft.com/office/officeart/2008/layout/RadialCluster"/>
    <dgm:cxn modelId="{41EA4B8E-337D-4063-99CB-AE6C465376A9}" type="presOf" srcId="{ACEE5B7A-A27E-4999-952C-730C9CB90BA3}" destId="{6EADFE63-B08F-4F4B-BEFE-88769C2C65E9}" srcOrd="0" destOrd="0" presId="urn:microsoft.com/office/officeart/2008/layout/RadialCluster"/>
    <dgm:cxn modelId="{DC5F57A3-E7A7-492B-872C-915283099E0E}" type="presOf" srcId="{EE0947C7-E62B-415A-BDE0-0864462ED295}" destId="{A7567A36-C846-4EEF-9825-95E32B35AC2A}" srcOrd="0" destOrd="0" presId="urn:microsoft.com/office/officeart/2008/layout/RadialCluster"/>
    <dgm:cxn modelId="{5B593324-B347-4019-9E3C-3EC35A28D777}" type="presOf" srcId="{EB8B0D59-1CDC-460B-8109-FFE27FAF04DE}" destId="{D9EF98FB-16A7-4C62-9DE9-06ACA8E8A633}" srcOrd="0" destOrd="0" presId="urn:microsoft.com/office/officeart/2008/layout/RadialCluster"/>
    <dgm:cxn modelId="{27E1D8B6-8220-49E9-A8FB-E01E661400B5}" srcId="{B372B828-DA89-4503-AA8A-55B56F8AD801}" destId="{33EAFA8E-FD74-4583-9DA5-8A7F28BEB0BC}" srcOrd="1" destOrd="0" parTransId="{73ABC124-7B74-4038-8325-3783C382F508}" sibTransId="{7268C9BA-2AEC-4934-9C1A-CBA73822E3EE}"/>
    <dgm:cxn modelId="{290CF15C-8BD3-4D1C-A097-32D73F2EBC24}" type="presParOf" srcId="{6EADFE63-B08F-4F4B-BEFE-88769C2C65E9}" destId="{6BD4BB2E-6073-4C0D-BBBE-74F93F051A3E}" srcOrd="0" destOrd="0" presId="urn:microsoft.com/office/officeart/2008/layout/RadialCluster"/>
    <dgm:cxn modelId="{B7819DC4-6D04-4145-8817-E302C797BC93}" type="presParOf" srcId="{6BD4BB2E-6073-4C0D-BBBE-74F93F051A3E}" destId="{3A68E077-36A4-4200-9ACF-F1DBC31EAA73}" srcOrd="0" destOrd="0" presId="urn:microsoft.com/office/officeart/2008/layout/RadialCluster"/>
    <dgm:cxn modelId="{8460EB23-A5AB-47A5-9EC5-F314602D3C8F}" type="presParOf" srcId="{6BD4BB2E-6073-4C0D-BBBE-74F93F051A3E}" destId="{9329474C-5591-49EE-941B-5667CB1DD9E2}" srcOrd="1" destOrd="0" presId="urn:microsoft.com/office/officeart/2008/layout/RadialCluster"/>
    <dgm:cxn modelId="{859A5871-02E1-4E06-8E69-589409503E4F}" type="presParOf" srcId="{6BD4BB2E-6073-4C0D-BBBE-74F93F051A3E}" destId="{A7567A36-C846-4EEF-9825-95E32B35AC2A}" srcOrd="2" destOrd="0" presId="urn:microsoft.com/office/officeart/2008/layout/RadialCluster"/>
    <dgm:cxn modelId="{08263A6A-6F6E-479C-8374-5A0B1A5A7586}" type="presParOf" srcId="{6BD4BB2E-6073-4C0D-BBBE-74F93F051A3E}" destId="{5891FA06-BD1C-4F1B-8EC2-3C14C7C9E5CF}" srcOrd="3" destOrd="0" presId="urn:microsoft.com/office/officeart/2008/layout/RadialCluster"/>
    <dgm:cxn modelId="{2C9E89F0-0584-41A9-9550-BDBAFFE9B4CC}" type="presParOf" srcId="{6BD4BB2E-6073-4C0D-BBBE-74F93F051A3E}" destId="{2EDA6955-4D5A-4365-9A48-B55EC0926532}" srcOrd="4" destOrd="0" presId="urn:microsoft.com/office/officeart/2008/layout/RadialCluster"/>
    <dgm:cxn modelId="{FCB9F267-ACB9-452B-AE49-088D2780894D}" type="presParOf" srcId="{6BD4BB2E-6073-4C0D-BBBE-74F93F051A3E}" destId="{7435B073-ECC1-4976-B885-49F3D55CF7F2}" srcOrd="5" destOrd="0" presId="urn:microsoft.com/office/officeart/2008/layout/RadialCluster"/>
    <dgm:cxn modelId="{63C286DE-82AD-49BD-8A62-91DDF765A93D}" type="presParOf" srcId="{6BD4BB2E-6073-4C0D-BBBE-74F93F051A3E}" destId="{D9EF98FB-16A7-4C62-9DE9-06ACA8E8A63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8E077-36A4-4200-9ACF-F1DBC31EAA73}">
      <dsp:nvSpPr>
        <dsp:cNvPr id="0" name=""/>
        <dsp:cNvSpPr/>
      </dsp:nvSpPr>
      <dsp:spPr>
        <a:xfrm>
          <a:off x="2762247" y="2447782"/>
          <a:ext cx="2882370" cy="15316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b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bn-IN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b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তৈরির</a:t>
          </a:r>
          <a:r>
            <a:rPr lang="bn-IN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b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bn-IN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b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bn-IN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b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endParaRPr lang="en-US" sz="3200" b="0" kern="1200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7015" y="2522550"/>
        <a:ext cx="2732834" cy="1382084"/>
      </dsp:txXfrm>
    </dsp:sp>
    <dsp:sp modelId="{9329474C-5591-49EE-941B-5667CB1DD9E2}">
      <dsp:nvSpPr>
        <dsp:cNvPr id="0" name=""/>
        <dsp:cNvSpPr/>
      </dsp:nvSpPr>
      <dsp:spPr>
        <a:xfrm rot="16155382">
          <a:off x="3612529" y="1874311"/>
          <a:ext cx="11470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7039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67A36-C846-4EEF-9825-95E32B35AC2A}">
      <dsp:nvSpPr>
        <dsp:cNvPr id="0" name=""/>
        <dsp:cNvSpPr/>
      </dsp:nvSpPr>
      <dsp:spPr>
        <a:xfrm>
          <a:off x="3409941" y="274654"/>
          <a:ext cx="1524008" cy="1026185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3600" b="0" kern="1200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0035" y="324748"/>
        <a:ext cx="1423820" cy="925997"/>
      </dsp:txXfrm>
    </dsp:sp>
    <dsp:sp modelId="{5891FA06-BD1C-4F1B-8EC2-3C14C7C9E5CF}">
      <dsp:nvSpPr>
        <dsp:cNvPr id="0" name=""/>
        <dsp:cNvSpPr/>
      </dsp:nvSpPr>
      <dsp:spPr>
        <a:xfrm rot="1241718">
          <a:off x="5617795" y="3904939"/>
          <a:ext cx="831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1378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A6955-4D5A-4365-9A48-B55EC0926532}">
      <dsp:nvSpPr>
        <dsp:cNvPr id="0" name=""/>
        <dsp:cNvSpPr/>
      </dsp:nvSpPr>
      <dsp:spPr>
        <a:xfrm>
          <a:off x="6422350" y="3804552"/>
          <a:ext cx="1407197" cy="102618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600" b="0" kern="1200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72444" y="3854646"/>
        <a:ext cx="1307009" cy="925997"/>
      </dsp:txXfrm>
    </dsp:sp>
    <dsp:sp modelId="{7435B073-ECC1-4976-B885-49F3D55CF7F2}">
      <dsp:nvSpPr>
        <dsp:cNvPr id="0" name=""/>
        <dsp:cNvSpPr/>
      </dsp:nvSpPr>
      <dsp:spPr>
        <a:xfrm rot="9553084">
          <a:off x="2010552" y="3898366"/>
          <a:ext cx="7769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970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F98FB-16A7-4C62-9DE9-06ACA8E8A633}">
      <dsp:nvSpPr>
        <dsp:cNvPr id="0" name=""/>
        <dsp:cNvSpPr/>
      </dsp:nvSpPr>
      <dsp:spPr>
        <a:xfrm>
          <a:off x="552446" y="3804587"/>
          <a:ext cx="1483381" cy="102618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সূর্যের </a:t>
          </a:r>
          <a:r>
            <a:rPr lang="bn-IN" sz="2800" b="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আলো</a:t>
          </a:r>
          <a:endParaRPr lang="en-US" sz="2800" b="0" kern="1200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2540" y="3854681"/>
        <a:ext cx="1383193" cy="925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C615-647F-423B-BC56-67AC95255235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9A8D9-F840-4CC7-B928-2A9BC891A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9A8D9-F840-4CC7-B928-2A9BC891A6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10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09600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38"/>
            </a:avLst>
          </a:prstGeom>
          <a:gradFill>
            <a:gsLst>
              <a:gs pos="2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36000">
                <a:srgbClr val="9999FF"/>
              </a:gs>
              <a:gs pos="60001">
                <a:srgbClr val="2E6792"/>
              </a:gs>
              <a:gs pos="85000">
                <a:schemeClr val="accent6">
                  <a:lumMod val="75000"/>
                </a:schemeClr>
              </a:gs>
              <a:gs pos="81000">
                <a:srgbClr val="1170FF"/>
              </a:gs>
              <a:gs pos="64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03200" y="152400"/>
            <a:ext cx="11785600" cy="6553200"/>
          </a:xfrm>
          <a:prstGeom prst="frame">
            <a:avLst>
              <a:gd name="adj1" fmla="val 985"/>
            </a:avLst>
          </a:prstGeom>
          <a:gradFill>
            <a:gsLst>
              <a:gs pos="2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36000">
                <a:srgbClr val="9999FF"/>
              </a:gs>
              <a:gs pos="60001">
                <a:srgbClr val="2E6792"/>
              </a:gs>
              <a:gs pos="85000">
                <a:schemeClr val="accent6">
                  <a:lumMod val="75000"/>
                </a:schemeClr>
              </a:gs>
              <a:gs pos="81000">
                <a:srgbClr val="1170FF"/>
              </a:gs>
              <a:gs pos="64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0"/>
            <a:ext cx="1219200" cy="838200"/>
          </a:xfrm>
          <a:prstGeom prst="halfFrame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11176000" y="-101600"/>
            <a:ext cx="914400" cy="1117600"/>
          </a:xfrm>
          <a:prstGeom prst="halfFrame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101600" y="5842000"/>
            <a:ext cx="914400" cy="1117600"/>
          </a:xfrm>
          <a:prstGeom prst="halfFrame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10972800" y="6019799"/>
            <a:ext cx="1219200" cy="838200"/>
          </a:xfrm>
          <a:prstGeom prst="halfFrame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F5A6E9-7AB6-4F2C-8766-D3A1CF108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"/>
            <a:ext cx="11353800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trtttk.jpg"/>
          <p:cNvPicPr>
            <a:picLocks noChangeAspect="1"/>
          </p:cNvPicPr>
          <p:nvPr/>
        </p:nvPicPr>
        <p:blipFill>
          <a:blip r:embed="rId3" cstate="print"/>
          <a:srcRect l="13768" t="9058" r="9239"/>
          <a:stretch>
            <a:fillRect/>
          </a:stretch>
        </p:blipFill>
        <p:spPr>
          <a:xfrm>
            <a:off x="3733800" y="990600"/>
            <a:ext cx="45720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3339"/>
            <a:ext cx="73152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dirty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72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91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152400"/>
            <a:ext cx="2819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810000"/>
            <a:ext cx="647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উদ্ভিদের খাদ্য তৈরিতে কী কী প্রয়োজন?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9"/>
          <a:stretch/>
        </p:blipFill>
        <p:spPr>
          <a:xfrm flipH="1">
            <a:off x="609600" y="417742"/>
            <a:ext cx="2967353" cy="2071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1822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04800"/>
            <a:ext cx="6781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ছোলার চারাগাছসহ তিনটি টব তৈরি করি।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2197769" y="2019300"/>
            <a:ext cx="1395663" cy="2819400"/>
            <a:chOff x="4800600" y="2362200"/>
            <a:chExt cx="1395663" cy="2819400"/>
          </a:xfrm>
        </p:grpSpPr>
        <p:pic>
          <p:nvPicPr>
            <p:cNvPr id="5" name="Picture 4" descr="kuhhh.png"/>
            <p:cNvPicPr>
              <a:picLocks noChangeAspect="1"/>
            </p:cNvPicPr>
            <p:nvPr/>
          </p:nvPicPr>
          <p:blipFill>
            <a:blip r:embed="rId2" cstate="print"/>
            <a:srcRect l="55000" t="30211" r="25000" b="21954"/>
            <a:stretch>
              <a:fillRect/>
            </a:stretch>
          </p:blipFill>
          <p:spPr>
            <a:xfrm>
              <a:off x="4800600" y="2362200"/>
              <a:ext cx="1395663" cy="2209800"/>
            </a:xfrm>
            <a:prstGeom prst="rect">
              <a:avLst/>
            </a:prstGeom>
          </p:spPr>
        </p:pic>
        <p:pic>
          <p:nvPicPr>
            <p:cNvPr id="6" name="Picture 5" descr="kuhhh.png"/>
            <p:cNvPicPr>
              <a:picLocks noChangeAspect="1"/>
            </p:cNvPicPr>
            <p:nvPr/>
          </p:nvPicPr>
          <p:blipFill>
            <a:blip r:embed="rId2" cstate="print"/>
            <a:srcRect l="75000" t="65458" r="6667" b="10461"/>
            <a:stretch>
              <a:fillRect/>
            </a:stretch>
          </p:blipFill>
          <p:spPr>
            <a:xfrm>
              <a:off x="4800600" y="4038600"/>
              <a:ext cx="1143000" cy="1143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464468" y="4838700"/>
            <a:ext cx="11289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টব-১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5233737" y="2019300"/>
            <a:ext cx="1395663" cy="2819400"/>
            <a:chOff x="4800600" y="2362200"/>
            <a:chExt cx="1395663" cy="2819400"/>
          </a:xfrm>
        </p:grpSpPr>
        <p:pic>
          <p:nvPicPr>
            <p:cNvPr id="9" name="Picture 8" descr="kuhhh.png"/>
            <p:cNvPicPr>
              <a:picLocks noChangeAspect="1"/>
            </p:cNvPicPr>
            <p:nvPr/>
          </p:nvPicPr>
          <p:blipFill>
            <a:blip r:embed="rId2" cstate="print"/>
            <a:srcRect l="55000" t="30211" r="25000" b="21954"/>
            <a:stretch>
              <a:fillRect/>
            </a:stretch>
          </p:blipFill>
          <p:spPr>
            <a:xfrm>
              <a:off x="4800600" y="2362200"/>
              <a:ext cx="1395663" cy="2209800"/>
            </a:xfrm>
            <a:prstGeom prst="rect">
              <a:avLst/>
            </a:prstGeom>
          </p:spPr>
        </p:pic>
        <p:pic>
          <p:nvPicPr>
            <p:cNvPr id="10" name="Picture 9" descr="kuhhh.png"/>
            <p:cNvPicPr>
              <a:picLocks noChangeAspect="1"/>
            </p:cNvPicPr>
            <p:nvPr/>
          </p:nvPicPr>
          <p:blipFill>
            <a:blip r:embed="rId2" cstate="print"/>
            <a:srcRect l="75000" t="65458" r="6667" b="10461"/>
            <a:stretch>
              <a:fillRect/>
            </a:stretch>
          </p:blipFill>
          <p:spPr>
            <a:xfrm>
              <a:off x="4800600" y="4038600"/>
              <a:ext cx="1143000" cy="1143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301573" y="4838700"/>
            <a:ext cx="13278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টব-২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01959" y="2019300"/>
            <a:ext cx="1395663" cy="2819400"/>
            <a:chOff x="4800600" y="2362200"/>
            <a:chExt cx="1395663" cy="2819400"/>
          </a:xfrm>
        </p:grpSpPr>
        <p:pic>
          <p:nvPicPr>
            <p:cNvPr id="13" name="Picture 12" descr="kuhhh.png"/>
            <p:cNvPicPr>
              <a:picLocks noChangeAspect="1"/>
            </p:cNvPicPr>
            <p:nvPr/>
          </p:nvPicPr>
          <p:blipFill>
            <a:blip r:embed="rId2" cstate="print"/>
            <a:srcRect l="55000" t="30211" r="25000" b="21954"/>
            <a:stretch>
              <a:fillRect/>
            </a:stretch>
          </p:blipFill>
          <p:spPr>
            <a:xfrm>
              <a:off x="4800600" y="2362200"/>
              <a:ext cx="1395663" cy="2209800"/>
            </a:xfrm>
            <a:prstGeom prst="rect">
              <a:avLst/>
            </a:prstGeom>
          </p:spPr>
        </p:pic>
        <p:pic>
          <p:nvPicPr>
            <p:cNvPr id="14" name="Picture 13" descr="kuhhh.png"/>
            <p:cNvPicPr>
              <a:picLocks noChangeAspect="1"/>
            </p:cNvPicPr>
            <p:nvPr/>
          </p:nvPicPr>
          <p:blipFill>
            <a:blip r:embed="rId2" cstate="print"/>
            <a:srcRect l="75000" t="65458" r="6667" b="10461"/>
            <a:stretch>
              <a:fillRect/>
            </a:stretch>
          </p:blipFill>
          <p:spPr>
            <a:xfrm>
              <a:off x="4800600" y="4038600"/>
              <a:ext cx="1143000" cy="1143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106658" y="4838700"/>
            <a:ext cx="12909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টব-৩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55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9168" y="228601"/>
            <a:ext cx="9384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টব-২ কাঠের বা মোটা কাগজের তৈরি বাক্সের সাহায্যে ঢেকে দিই।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54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1" y="889575"/>
            <a:ext cx="1371600" cy="116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54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889575"/>
            <a:ext cx="1371600" cy="116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454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9569" y="889575"/>
            <a:ext cx="1371600" cy="116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19"/>
          <p:cNvGrpSpPr/>
          <p:nvPr/>
        </p:nvGrpSpPr>
        <p:grpSpPr>
          <a:xfrm>
            <a:off x="2212074" y="2352906"/>
            <a:ext cx="1395663" cy="2819400"/>
            <a:chOff x="4800600" y="2362200"/>
            <a:chExt cx="1395663" cy="2819400"/>
          </a:xfrm>
        </p:grpSpPr>
        <p:pic>
          <p:nvPicPr>
            <p:cNvPr id="8" name="Picture 7" descr="kuhhh.png"/>
            <p:cNvPicPr>
              <a:picLocks noChangeAspect="1"/>
            </p:cNvPicPr>
            <p:nvPr/>
          </p:nvPicPr>
          <p:blipFill>
            <a:blip r:embed="rId3" cstate="print"/>
            <a:srcRect l="55000" t="30211" r="25000" b="21954"/>
            <a:stretch>
              <a:fillRect/>
            </a:stretch>
          </p:blipFill>
          <p:spPr>
            <a:xfrm>
              <a:off x="4800600" y="2362200"/>
              <a:ext cx="1395663" cy="2209800"/>
            </a:xfrm>
            <a:prstGeom prst="rect">
              <a:avLst/>
            </a:prstGeom>
          </p:spPr>
        </p:pic>
        <p:pic>
          <p:nvPicPr>
            <p:cNvPr id="9" name="Picture 8" descr="kuhhh.png"/>
            <p:cNvPicPr>
              <a:picLocks noChangeAspect="1"/>
            </p:cNvPicPr>
            <p:nvPr/>
          </p:nvPicPr>
          <p:blipFill>
            <a:blip r:embed="rId3" cstate="print"/>
            <a:srcRect l="75000" t="65458" r="6667" b="10461"/>
            <a:stretch>
              <a:fillRect/>
            </a:stretch>
          </p:blipFill>
          <p:spPr>
            <a:xfrm>
              <a:off x="4800600" y="4038600"/>
              <a:ext cx="1143000" cy="1143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437078" y="5170251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টব-১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87437" y="1747952"/>
            <a:ext cx="2743200" cy="3810000"/>
            <a:chOff x="4800600" y="1905000"/>
            <a:chExt cx="2743200" cy="3810000"/>
          </a:xfrm>
        </p:grpSpPr>
        <p:grpSp>
          <p:nvGrpSpPr>
            <p:cNvPr id="15" name="Group 14"/>
            <p:cNvGrpSpPr/>
            <p:nvPr/>
          </p:nvGrpSpPr>
          <p:grpSpPr>
            <a:xfrm>
              <a:off x="4800600" y="1905000"/>
              <a:ext cx="2743200" cy="3810000"/>
              <a:chOff x="4648200" y="2082225"/>
              <a:chExt cx="2743200" cy="3810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648200" y="2729206"/>
                <a:ext cx="2274849" cy="27316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4648200" y="2729206"/>
                <a:ext cx="468351" cy="431321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648200" y="5460904"/>
                <a:ext cx="468351" cy="431321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23049" y="2729206"/>
                <a:ext cx="468351" cy="431321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Isosceles Triangle 20"/>
              <p:cNvSpPr/>
              <p:nvPr/>
            </p:nvSpPr>
            <p:spPr>
              <a:xfrm rot="2611855">
                <a:off x="4678218" y="5342933"/>
                <a:ext cx="591120" cy="32318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2477147" flipV="1">
                <a:off x="6704433" y="2889636"/>
                <a:ext cx="591120" cy="28224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651810" y="2801093"/>
                <a:ext cx="869795" cy="2875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317273" y="2082225"/>
                <a:ext cx="468351" cy="8626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116551" y="3160527"/>
                <a:ext cx="2274849" cy="27316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923049" y="5131279"/>
              <a:ext cx="620751" cy="583721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487266" y="2514238"/>
            <a:ext cx="1395663" cy="2895600"/>
            <a:chOff x="609600" y="1447800"/>
            <a:chExt cx="1395663" cy="2895600"/>
          </a:xfrm>
        </p:grpSpPr>
        <p:pic>
          <p:nvPicPr>
            <p:cNvPr id="27" name="Picture 26" descr="kuhhh.png"/>
            <p:cNvPicPr>
              <a:picLocks noChangeAspect="1"/>
            </p:cNvPicPr>
            <p:nvPr/>
          </p:nvPicPr>
          <p:blipFill>
            <a:blip r:embed="rId3" cstate="print"/>
            <a:srcRect l="55000" t="30211" r="25000" b="21954"/>
            <a:stretch>
              <a:fillRect/>
            </a:stretch>
          </p:blipFill>
          <p:spPr>
            <a:xfrm>
              <a:off x="609600" y="1447800"/>
              <a:ext cx="1395663" cy="2209800"/>
            </a:xfrm>
            <a:prstGeom prst="rect">
              <a:avLst/>
            </a:prstGeom>
          </p:spPr>
        </p:pic>
        <p:pic>
          <p:nvPicPr>
            <p:cNvPr id="28" name="Picture 27" descr="kuhhh.png"/>
            <p:cNvPicPr>
              <a:picLocks noChangeAspect="1"/>
            </p:cNvPicPr>
            <p:nvPr/>
          </p:nvPicPr>
          <p:blipFill>
            <a:blip r:embed="rId3" cstate="print"/>
            <a:srcRect l="75000" t="65458" r="6667" b="10461"/>
            <a:stretch>
              <a:fillRect/>
            </a:stretch>
          </p:blipFill>
          <p:spPr>
            <a:xfrm>
              <a:off x="609600" y="3200400"/>
              <a:ext cx="1143000" cy="114300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5704902" y="5530199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টব-২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0"/>
          <p:cNvGrpSpPr/>
          <p:nvPr/>
        </p:nvGrpSpPr>
        <p:grpSpPr>
          <a:xfrm>
            <a:off x="8704134" y="2446165"/>
            <a:ext cx="1395663" cy="2819400"/>
            <a:chOff x="4800600" y="2362200"/>
            <a:chExt cx="1395663" cy="2819400"/>
          </a:xfrm>
        </p:grpSpPr>
        <p:pic>
          <p:nvPicPr>
            <p:cNvPr id="31" name="Picture 30" descr="kuhhh.png"/>
            <p:cNvPicPr>
              <a:picLocks noChangeAspect="1"/>
            </p:cNvPicPr>
            <p:nvPr/>
          </p:nvPicPr>
          <p:blipFill>
            <a:blip r:embed="rId3" cstate="print"/>
            <a:srcRect l="55000" t="30211" r="25000" b="21954"/>
            <a:stretch>
              <a:fillRect/>
            </a:stretch>
          </p:blipFill>
          <p:spPr>
            <a:xfrm>
              <a:off x="4800600" y="2362200"/>
              <a:ext cx="1395663" cy="2209800"/>
            </a:xfrm>
            <a:prstGeom prst="rect">
              <a:avLst/>
            </a:prstGeom>
          </p:spPr>
        </p:pic>
        <p:pic>
          <p:nvPicPr>
            <p:cNvPr id="32" name="Picture 31" descr="kuhhh.png"/>
            <p:cNvPicPr>
              <a:picLocks noChangeAspect="1"/>
            </p:cNvPicPr>
            <p:nvPr/>
          </p:nvPicPr>
          <p:blipFill>
            <a:blip r:embed="rId3" cstate="print"/>
            <a:srcRect l="75000" t="65458" r="6667" b="10461"/>
            <a:stretch>
              <a:fillRect/>
            </a:stretch>
          </p:blipFill>
          <p:spPr>
            <a:xfrm>
              <a:off x="4800600" y="4038600"/>
              <a:ext cx="1143000" cy="114300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8944948" y="5198584"/>
            <a:ext cx="1243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টব-৩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5689" y="928709"/>
            <a:ext cx="1130912" cy="11075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8374" y="869120"/>
            <a:ext cx="1130912" cy="11075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11943" y="916258"/>
            <a:ext cx="1130912" cy="1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359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28601"/>
            <a:ext cx="80701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ও টব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এ প্রতিদিন পানি দেব। টব-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এ পানি দেব না।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54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1146" y="910357"/>
            <a:ext cx="1191540" cy="100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54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231" y="910357"/>
            <a:ext cx="1191540" cy="100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454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9316" y="910357"/>
            <a:ext cx="1191540" cy="100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 rot="290676" flipH="1">
            <a:off x="1735916" y="2997246"/>
            <a:ext cx="1708924" cy="2399014"/>
            <a:chOff x="5257800" y="381000"/>
            <a:chExt cx="2704314" cy="3352800"/>
          </a:xfrm>
        </p:grpSpPr>
        <p:pic>
          <p:nvPicPr>
            <p:cNvPr id="8" name="Picture 7" descr="trtrrtrtr.png"/>
            <p:cNvPicPr>
              <a:picLocks noChangeAspect="1"/>
            </p:cNvPicPr>
            <p:nvPr/>
          </p:nvPicPr>
          <p:blipFill>
            <a:blip r:embed="rId3" cstate="print"/>
            <a:srcRect l="15087" t="-1006" r="35816" b="3494"/>
            <a:stretch>
              <a:fillRect/>
            </a:stretch>
          </p:blipFill>
          <p:spPr>
            <a:xfrm flipH="1">
              <a:off x="5867400" y="381000"/>
              <a:ext cx="2094714" cy="3352800"/>
            </a:xfrm>
            <a:prstGeom prst="rect">
              <a:avLst/>
            </a:prstGeom>
          </p:spPr>
        </p:pic>
        <p:pic>
          <p:nvPicPr>
            <p:cNvPr id="9" name="Picture 8" descr="oklpo.png"/>
            <p:cNvPicPr>
              <a:picLocks noChangeAspect="1"/>
            </p:cNvPicPr>
            <p:nvPr/>
          </p:nvPicPr>
          <p:blipFill>
            <a:blip r:embed="rId4" cstate="print"/>
            <a:srcRect l="28417" t="38889" r="53552" b="40000"/>
            <a:stretch>
              <a:fillRect/>
            </a:stretch>
          </p:blipFill>
          <p:spPr>
            <a:xfrm>
              <a:off x="5257800" y="1905000"/>
              <a:ext cx="785175" cy="5334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514602" y="2667000"/>
            <a:ext cx="1395663" cy="2819400"/>
            <a:chOff x="4800600" y="2362200"/>
            <a:chExt cx="1395663" cy="2819400"/>
          </a:xfrm>
        </p:grpSpPr>
        <p:pic>
          <p:nvPicPr>
            <p:cNvPr id="11" name="Picture 10" descr="kuhhh.png"/>
            <p:cNvPicPr>
              <a:picLocks noChangeAspect="1"/>
            </p:cNvPicPr>
            <p:nvPr/>
          </p:nvPicPr>
          <p:blipFill>
            <a:blip r:embed="rId5" cstate="print"/>
            <a:srcRect l="55000" t="30211" r="25000" b="21954"/>
            <a:stretch>
              <a:fillRect/>
            </a:stretch>
          </p:blipFill>
          <p:spPr>
            <a:xfrm>
              <a:off x="4800600" y="2362200"/>
              <a:ext cx="1395663" cy="2209800"/>
            </a:xfrm>
            <a:prstGeom prst="rect">
              <a:avLst/>
            </a:prstGeom>
          </p:spPr>
        </p:pic>
        <p:pic>
          <p:nvPicPr>
            <p:cNvPr id="12" name="Picture 11" descr="kuhhh.png"/>
            <p:cNvPicPr>
              <a:picLocks noChangeAspect="1"/>
            </p:cNvPicPr>
            <p:nvPr/>
          </p:nvPicPr>
          <p:blipFill>
            <a:blip r:embed="rId5" cstate="print"/>
            <a:srcRect l="75000" t="65458" r="6667" b="10461"/>
            <a:stretch>
              <a:fillRect/>
            </a:stretch>
          </p:blipFill>
          <p:spPr>
            <a:xfrm>
              <a:off x="4800600" y="4038600"/>
              <a:ext cx="1143000" cy="11430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924365" y="5448489"/>
            <a:ext cx="8440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টব-১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00600" y="1752600"/>
            <a:ext cx="2743200" cy="3810000"/>
            <a:chOff x="4419600" y="1828800"/>
            <a:chExt cx="3124200" cy="4038600"/>
          </a:xfrm>
        </p:grpSpPr>
        <p:sp>
          <p:nvSpPr>
            <p:cNvPr id="15" name="Rectangle 14"/>
            <p:cNvSpPr/>
            <p:nvPr/>
          </p:nvSpPr>
          <p:spPr>
            <a:xfrm>
              <a:off x="4419600" y="2514600"/>
              <a:ext cx="2590800" cy="2895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3000" y="2971800"/>
              <a:ext cx="2590800" cy="2895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419600" y="2514600"/>
              <a:ext cx="533400" cy="45720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419600" y="5410200"/>
              <a:ext cx="533400" cy="45720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10400" y="2514600"/>
              <a:ext cx="533400" cy="45720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10400" y="5410200"/>
              <a:ext cx="533400" cy="45720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562600" y="2590800"/>
              <a:ext cx="9906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81600" y="1828800"/>
              <a:ext cx="533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Isosceles Triangle 22"/>
          <p:cNvSpPr/>
          <p:nvPr/>
        </p:nvSpPr>
        <p:spPr>
          <a:xfrm rot="2611855">
            <a:off x="4865262" y="5035931"/>
            <a:ext cx="591120" cy="3231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38802" y="2667000"/>
            <a:ext cx="1395663" cy="2819400"/>
            <a:chOff x="4800600" y="2362200"/>
            <a:chExt cx="1395663" cy="2819400"/>
          </a:xfrm>
        </p:grpSpPr>
        <p:pic>
          <p:nvPicPr>
            <p:cNvPr id="25" name="Picture 24" descr="kuhhh.png"/>
            <p:cNvPicPr>
              <a:picLocks noChangeAspect="1"/>
            </p:cNvPicPr>
            <p:nvPr/>
          </p:nvPicPr>
          <p:blipFill>
            <a:blip r:embed="rId5" cstate="print"/>
            <a:srcRect l="55000" t="30211" r="25000" b="21954"/>
            <a:stretch>
              <a:fillRect/>
            </a:stretch>
          </p:blipFill>
          <p:spPr>
            <a:xfrm>
              <a:off x="4800600" y="2362200"/>
              <a:ext cx="1395663" cy="2209800"/>
            </a:xfrm>
            <a:prstGeom prst="rect">
              <a:avLst/>
            </a:prstGeom>
          </p:spPr>
        </p:pic>
        <p:pic>
          <p:nvPicPr>
            <p:cNvPr id="26" name="Picture 25" descr="kuhhh.png"/>
            <p:cNvPicPr>
              <a:picLocks noChangeAspect="1"/>
            </p:cNvPicPr>
            <p:nvPr/>
          </p:nvPicPr>
          <p:blipFill>
            <a:blip r:embed="rId5" cstate="print"/>
            <a:srcRect l="75000" t="65458" r="6667" b="10461"/>
            <a:stretch>
              <a:fillRect/>
            </a:stretch>
          </p:blipFill>
          <p:spPr>
            <a:xfrm>
              <a:off x="4800600" y="4038600"/>
              <a:ext cx="1143000" cy="1143000"/>
            </a:xfrm>
            <a:prstGeom prst="rect">
              <a:avLst/>
            </a:prstGeom>
          </p:spPr>
        </p:pic>
      </p:grpSp>
      <p:sp>
        <p:nvSpPr>
          <p:cNvPr id="30" name="Isosceles Triangle 29"/>
          <p:cNvSpPr/>
          <p:nvPr/>
        </p:nvSpPr>
        <p:spPr>
          <a:xfrm rot="2477147" flipV="1">
            <a:off x="6917453" y="2561619"/>
            <a:ext cx="580980" cy="3365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126968" y="5574340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টব-২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076264" y="2590800"/>
            <a:ext cx="1395663" cy="2819400"/>
            <a:chOff x="4800600" y="2362200"/>
            <a:chExt cx="1395663" cy="2819400"/>
          </a:xfrm>
        </p:grpSpPr>
        <p:pic>
          <p:nvPicPr>
            <p:cNvPr id="36" name="Picture 35" descr="kuhhh.png"/>
            <p:cNvPicPr>
              <a:picLocks noChangeAspect="1"/>
            </p:cNvPicPr>
            <p:nvPr/>
          </p:nvPicPr>
          <p:blipFill>
            <a:blip r:embed="rId5" cstate="print"/>
            <a:srcRect l="55000" t="30211" r="25000" b="21954"/>
            <a:stretch>
              <a:fillRect/>
            </a:stretch>
          </p:blipFill>
          <p:spPr>
            <a:xfrm>
              <a:off x="4800600" y="2362200"/>
              <a:ext cx="1395663" cy="2209800"/>
            </a:xfrm>
            <a:prstGeom prst="rect">
              <a:avLst/>
            </a:prstGeom>
          </p:spPr>
        </p:pic>
        <p:pic>
          <p:nvPicPr>
            <p:cNvPr id="37" name="Picture 36" descr="kuhhh.png"/>
            <p:cNvPicPr>
              <a:picLocks noChangeAspect="1"/>
            </p:cNvPicPr>
            <p:nvPr/>
          </p:nvPicPr>
          <p:blipFill>
            <a:blip r:embed="rId5" cstate="print"/>
            <a:srcRect l="75000" t="65458" r="6667" b="10461"/>
            <a:stretch>
              <a:fillRect/>
            </a:stretch>
          </p:blipFill>
          <p:spPr>
            <a:xfrm>
              <a:off x="4800600" y="4038600"/>
              <a:ext cx="1143000" cy="1143000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9331010" y="5451553"/>
            <a:ext cx="10438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টব-৩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70011" y="6152496"/>
            <a:ext cx="7467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কয়েক সপ্তাহ পর তিনটি চারা গাছের বৃদ্ধির তুলনা ক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019800" y="914400"/>
            <a:ext cx="2590800" cy="3048000"/>
            <a:chOff x="5257800" y="381000"/>
            <a:chExt cx="2704312" cy="3352800"/>
          </a:xfrm>
        </p:grpSpPr>
        <p:pic>
          <p:nvPicPr>
            <p:cNvPr id="41" name="Picture 40" descr="trtrrtrtr.png"/>
            <p:cNvPicPr>
              <a:picLocks noChangeAspect="1"/>
            </p:cNvPicPr>
            <p:nvPr/>
          </p:nvPicPr>
          <p:blipFill>
            <a:blip r:embed="rId3" cstate="print"/>
            <a:srcRect l="15087" t="-1006" r="35816" b="3494"/>
            <a:stretch>
              <a:fillRect/>
            </a:stretch>
          </p:blipFill>
          <p:spPr>
            <a:xfrm flipH="1">
              <a:off x="5867399" y="381000"/>
              <a:ext cx="2094713" cy="3352800"/>
            </a:xfrm>
            <a:prstGeom prst="rect">
              <a:avLst/>
            </a:prstGeom>
          </p:spPr>
        </p:pic>
        <p:pic>
          <p:nvPicPr>
            <p:cNvPr id="42" name="Picture 41" descr="oklpo.png"/>
            <p:cNvPicPr>
              <a:picLocks noChangeAspect="1"/>
            </p:cNvPicPr>
            <p:nvPr/>
          </p:nvPicPr>
          <p:blipFill>
            <a:blip r:embed="rId6" cstate="print"/>
            <a:srcRect l="28417" t="38889" r="53552" b="40000"/>
            <a:stretch>
              <a:fillRect/>
            </a:stretch>
          </p:blipFill>
          <p:spPr>
            <a:xfrm>
              <a:off x="5257800" y="1905000"/>
              <a:ext cx="785175" cy="533400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483" y="926206"/>
            <a:ext cx="1130912" cy="11075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780" y="802087"/>
            <a:ext cx="1130912" cy="11075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69944" y="931971"/>
            <a:ext cx="1130912" cy="1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6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52400"/>
            <a:ext cx="3810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581400"/>
            <a:ext cx="9829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 পানি ছাড়া বাঁচতে পারে না। এটি একটি পরীক্ষার সাহায্যে প্রমাণ কর।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457200"/>
            <a:ext cx="2248860" cy="17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27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52400"/>
            <a:ext cx="899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-১ এবং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-২ এর মধ্যে কোনটিতে ছোলার চারা ভালো বৃদ্ধি পাবে?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54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1146" y="794070"/>
            <a:ext cx="1191540" cy="100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54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231" y="794070"/>
            <a:ext cx="1191540" cy="100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454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9316" y="794070"/>
            <a:ext cx="1191540" cy="100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 rot="290676" flipH="1">
            <a:off x="1735916" y="2880959"/>
            <a:ext cx="1708924" cy="2399014"/>
            <a:chOff x="5257800" y="381000"/>
            <a:chExt cx="2704314" cy="3352800"/>
          </a:xfrm>
        </p:grpSpPr>
        <p:pic>
          <p:nvPicPr>
            <p:cNvPr id="8" name="Picture 7" descr="trtrrtrtr.png"/>
            <p:cNvPicPr>
              <a:picLocks noChangeAspect="1"/>
            </p:cNvPicPr>
            <p:nvPr/>
          </p:nvPicPr>
          <p:blipFill>
            <a:blip r:embed="rId3" cstate="print"/>
            <a:srcRect l="15087" t="-1006" r="35816" b="3494"/>
            <a:stretch>
              <a:fillRect/>
            </a:stretch>
          </p:blipFill>
          <p:spPr>
            <a:xfrm flipH="1">
              <a:off x="5867400" y="381000"/>
              <a:ext cx="2094714" cy="3352800"/>
            </a:xfrm>
            <a:prstGeom prst="rect">
              <a:avLst/>
            </a:prstGeom>
          </p:spPr>
        </p:pic>
        <p:pic>
          <p:nvPicPr>
            <p:cNvPr id="9" name="Picture 8" descr="oklpo.png"/>
            <p:cNvPicPr>
              <a:picLocks noChangeAspect="1"/>
            </p:cNvPicPr>
            <p:nvPr/>
          </p:nvPicPr>
          <p:blipFill>
            <a:blip r:embed="rId4" cstate="print"/>
            <a:srcRect l="28417" t="38889" r="53552" b="40000"/>
            <a:stretch>
              <a:fillRect/>
            </a:stretch>
          </p:blipFill>
          <p:spPr>
            <a:xfrm>
              <a:off x="5257800" y="1905000"/>
              <a:ext cx="785175" cy="5334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514602" y="2550713"/>
            <a:ext cx="1395663" cy="2819400"/>
            <a:chOff x="4800600" y="2362200"/>
            <a:chExt cx="1395663" cy="2819400"/>
          </a:xfrm>
        </p:grpSpPr>
        <p:pic>
          <p:nvPicPr>
            <p:cNvPr id="11" name="Picture 10" descr="kuhhh.png"/>
            <p:cNvPicPr>
              <a:picLocks noChangeAspect="1"/>
            </p:cNvPicPr>
            <p:nvPr/>
          </p:nvPicPr>
          <p:blipFill>
            <a:blip r:embed="rId5" cstate="print"/>
            <a:srcRect l="55000" t="30211" r="25000" b="21954"/>
            <a:stretch>
              <a:fillRect/>
            </a:stretch>
          </p:blipFill>
          <p:spPr>
            <a:xfrm>
              <a:off x="4800600" y="2362200"/>
              <a:ext cx="1395663" cy="2209800"/>
            </a:xfrm>
            <a:prstGeom prst="rect">
              <a:avLst/>
            </a:prstGeom>
          </p:spPr>
        </p:pic>
        <p:pic>
          <p:nvPicPr>
            <p:cNvPr id="12" name="Picture 11" descr="kuhhh.png"/>
            <p:cNvPicPr>
              <a:picLocks noChangeAspect="1"/>
            </p:cNvPicPr>
            <p:nvPr/>
          </p:nvPicPr>
          <p:blipFill>
            <a:blip r:embed="rId5" cstate="print"/>
            <a:srcRect l="75000" t="65458" r="6667" b="10461"/>
            <a:stretch>
              <a:fillRect/>
            </a:stretch>
          </p:blipFill>
          <p:spPr>
            <a:xfrm>
              <a:off x="4800600" y="4038600"/>
              <a:ext cx="1143000" cy="11430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924365" y="5332202"/>
            <a:ext cx="8440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টব-১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00600" y="1636313"/>
            <a:ext cx="2743200" cy="3810000"/>
            <a:chOff x="4419600" y="1828800"/>
            <a:chExt cx="3124200" cy="4038600"/>
          </a:xfrm>
        </p:grpSpPr>
        <p:sp>
          <p:nvSpPr>
            <p:cNvPr id="15" name="Rectangle 14"/>
            <p:cNvSpPr/>
            <p:nvPr/>
          </p:nvSpPr>
          <p:spPr>
            <a:xfrm>
              <a:off x="4419600" y="2514600"/>
              <a:ext cx="2590800" cy="2895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3000" y="2971800"/>
              <a:ext cx="2590800" cy="2895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419600" y="2514600"/>
              <a:ext cx="533400" cy="45720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419600" y="5410200"/>
              <a:ext cx="533400" cy="45720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10400" y="2514600"/>
              <a:ext cx="533400" cy="45720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10400" y="5410200"/>
              <a:ext cx="533400" cy="45720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562600" y="2590800"/>
              <a:ext cx="9906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81600" y="1828800"/>
              <a:ext cx="533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Isosceles Triangle 22"/>
          <p:cNvSpPr/>
          <p:nvPr/>
        </p:nvSpPr>
        <p:spPr>
          <a:xfrm rot="2611855">
            <a:off x="4865262" y="4919644"/>
            <a:ext cx="591120" cy="3231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38802" y="2550713"/>
            <a:ext cx="1395663" cy="2819400"/>
            <a:chOff x="4800600" y="2362200"/>
            <a:chExt cx="1395663" cy="2819400"/>
          </a:xfrm>
        </p:grpSpPr>
        <p:pic>
          <p:nvPicPr>
            <p:cNvPr id="25" name="Picture 24" descr="kuhhh.png"/>
            <p:cNvPicPr>
              <a:picLocks noChangeAspect="1"/>
            </p:cNvPicPr>
            <p:nvPr/>
          </p:nvPicPr>
          <p:blipFill>
            <a:blip r:embed="rId5" cstate="print"/>
            <a:srcRect l="55000" t="30211" r="25000" b="21954"/>
            <a:stretch>
              <a:fillRect/>
            </a:stretch>
          </p:blipFill>
          <p:spPr>
            <a:xfrm>
              <a:off x="4800600" y="2362200"/>
              <a:ext cx="1395663" cy="2209800"/>
            </a:xfrm>
            <a:prstGeom prst="rect">
              <a:avLst/>
            </a:prstGeom>
          </p:spPr>
        </p:pic>
        <p:pic>
          <p:nvPicPr>
            <p:cNvPr id="26" name="Picture 25" descr="kuhhh.png"/>
            <p:cNvPicPr>
              <a:picLocks noChangeAspect="1"/>
            </p:cNvPicPr>
            <p:nvPr/>
          </p:nvPicPr>
          <p:blipFill>
            <a:blip r:embed="rId5" cstate="print"/>
            <a:srcRect l="75000" t="65458" r="6667" b="10461"/>
            <a:stretch>
              <a:fillRect/>
            </a:stretch>
          </p:blipFill>
          <p:spPr>
            <a:xfrm>
              <a:off x="4800600" y="4038600"/>
              <a:ext cx="1143000" cy="1143000"/>
            </a:xfrm>
            <a:prstGeom prst="rect">
              <a:avLst/>
            </a:prstGeom>
          </p:spPr>
        </p:pic>
      </p:grpSp>
      <p:sp>
        <p:nvSpPr>
          <p:cNvPr id="30" name="Isosceles Triangle 29"/>
          <p:cNvSpPr/>
          <p:nvPr/>
        </p:nvSpPr>
        <p:spPr>
          <a:xfrm rot="2477147" flipV="1">
            <a:off x="6917453" y="2445332"/>
            <a:ext cx="580980" cy="3365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126968" y="5458053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টব-২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076264" y="2474513"/>
            <a:ext cx="1395663" cy="2819400"/>
            <a:chOff x="4800600" y="2362200"/>
            <a:chExt cx="1395663" cy="2819400"/>
          </a:xfrm>
        </p:grpSpPr>
        <p:pic>
          <p:nvPicPr>
            <p:cNvPr id="36" name="Picture 35" descr="kuhhh.png"/>
            <p:cNvPicPr>
              <a:picLocks noChangeAspect="1"/>
            </p:cNvPicPr>
            <p:nvPr/>
          </p:nvPicPr>
          <p:blipFill>
            <a:blip r:embed="rId5" cstate="print"/>
            <a:srcRect l="55000" t="30211" r="25000" b="21954"/>
            <a:stretch>
              <a:fillRect/>
            </a:stretch>
          </p:blipFill>
          <p:spPr>
            <a:xfrm>
              <a:off x="4800600" y="2362200"/>
              <a:ext cx="1395663" cy="2209800"/>
            </a:xfrm>
            <a:prstGeom prst="rect">
              <a:avLst/>
            </a:prstGeom>
          </p:spPr>
        </p:pic>
        <p:pic>
          <p:nvPicPr>
            <p:cNvPr id="37" name="Picture 36" descr="kuhhh.png"/>
            <p:cNvPicPr>
              <a:picLocks noChangeAspect="1"/>
            </p:cNvPicPr>
            <p:nvPr/>
          </p:nvPicPr>
          <p:blipFill>
            <a:blip r:embed="rId5" cstate="print"/>
            <a:srcRect l="75000" t="65458" r="6667" b="10461"/>
            <a:stretch>
              <a:fillRect/>
            </a:stretch>
          </p:blipFill>
          <p:spPr>
            <a:xfrm>
              <a:off x="4800600" y="4038600"/>
              <a:ext cx="1143000" cy="1143000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9331010" y="5335266"/>
            <a:ext cx="10438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টব-৩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0600" y="6110843"/>
            <a:ext cx="39020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টব -১ এ ভালো বৃদ্ধি পাবে।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019800" y="798113"/>
            <a:ext cx="2590800" cy="3048000"/>
            <a:chOff x="5257800" y="381000"/>
            <a:chExt cx="2704312" cy="3352800"/>
          </a:xfrm>
        </p:grpSpPr>
        <p:pic>
          <p:nvPicPr>
            <p:cNvPr id="41" name="Picture 40" descr="trtrrtrtr.png"/>
            <p:cNvPicPr>
              <a:picLocks noChangeAspect="1"/>
            </p:cNvPicPr>
            <p:nvPr/>
          </p:nvPicPr>
          <p:blipFill>
            <a:blip r:embed="rId3" cstate="print"/>
            <a:srcRect l="15087" t="-1006" r="35816" b="3494"/>
            <a:stretch>
              <a:fillRect/>
            </a:stretch>
          </p:blipFill>
          <p:spPr>
            <a:xfrm flipH="1">
              <a:off x="5867399" y="381000"/>
              <a:ext cx="2094713" cy="3352800"/>
            </a:xfrm>
            <a:prstGeom prst="rect">
              <a:avLst/>
            </a:prstGeom>
          </p:spPr>
        </p:pic>
        <p:pic>
          <p:nvPicPr>
            <p:cNvPr id="42" name="Picture 41" descr="oklpo.png"/>
            <p:cNvPicPr>
              <a:picLocks noChangeAspect="1"/>
            </p:cNvPicPr>
            <p:nvPr/>
          </p:nvPicPr>
          <p:blipFill>
            <a:blip r:embed="rId6" cstate="print"/>
            <a:srcRect l="28417" t="38889" r="53552" b="40000"/>
            <a:stretch>
              <a:fillRect/>
            </a:stretch>
          </p:blipFill>
          <p:spPr>
            <a:xfrm>
              <a:off x="5257800" y="1905000"/>
              <a:ext cx="785175" cy="533400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483" y="809919"/>
            <a:ext cx="1130912" cy="11075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3651" y="809919"/>
            <a:ext cx="1130912" cy="11075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69944" y="815684"/>
            <a:ext cx="1130912" cy="110753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110395" y="159401"/>
            <a:ext cx="68751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-১ ছোলার চারা ভালো বৃদ্ধি পাবার কারণ কী? 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75708" y="6110843"/>
            <a:ext cx="592843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সূর্যের আলো ও পানি থাকার কারণে।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227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9" grpId="0"/>
      <p:bldP spid="39" grpId="1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8225148"/>
              </p:ext>
            </p:extLst>
          </p:nvPr>
        </p:nvGraphicFramePr>
        <p:xfrm>
          <a:off x="1814947" y="3011877"/>
          <a:ext cx="8305800" cy="3388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74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3391"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পর্যবেক্ষণ থেকে</a:t>
                      </a:r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প্রাপ্ত তথ্য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391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rgbClr val="C0000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solidFill>
                          <a:srgbClr val="C0000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5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rgbClr val="C0000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rgbClr val="C0000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3112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rgbClr val="C0000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rgbClr val="C0000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05000" y="3648975"/>
            <a:ext cx="3841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সূর্যের আলো ও পানি থাকবে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4258575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সূর্যের আলো থাকবে না </a:t>
            </a:r>
          </a:p>
          <a:p>
            <a:pP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কিন্তু পানি থাকবে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5389952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সূর্যের আলো থাকবে কিন্তু পানি থাকবে 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3133" y="5406692"/>
            <a:ext cx="423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চারাটি শুকিয়ে গেছে বা মরে গেছে।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4297272"/>
            <a:ext cx="4322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চারাটি ভালোভাবে বৃদ্ধি পাচ্ছে না। কান্ড ও পাতার রং হলুদ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70864" y="3696515"/>
            <a:ext cx="4149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চারাটি ভালোভাবে বৃদ্ধি পাচ্ছে।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1" y="275440"/>
            <a:ext cx="3962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9147" y="2248650"/>
            <a:ext cx="967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উদ্ভিদের বৃদ্ধির জন্য কী কী উপাদান প্রয়োজন তার একটি তালিকা তৈরি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ownload.png">
            <a:extLst>
              <a:ext uri="{FF2B5EF4-FFF2-40B4-BE49-F238E27FC236}">
                <a16:creationId xmlns:a16="http://schemas.microsoft.com/office/drawing/2014/main" xmlns="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417170"/>
            <a:ext cx="1866549" cy="1392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6747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4518" y="381000"/>
            <a:ext cx="6172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এর ৪ ও ৫ পৃষ্ঠা বের করো।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Primary - 2018 - (B.Version.) - Class-4 Science PDF Web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0" t="31176" r="36666" b="6078"/>
          <a:stretch/>
        </p:blipFill>
        <p:spPr>
          <a:xfrm>
            <a:off x="1524000" y="1226127"/>
            <a:ext cx="4610100" cy="532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rimary - 2018 - (B.Version.) - Class-4 Science PDF Web.pdf - Foxit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0" t="28039" r="36666" b="9217"/>
          <a:stretch/>
        </p:blipFill>
        <p:spPr>
          <a:xfrm>
            <a:off x="6248400" y="1219200"/>
            <a:ext cx="4495800" cy="532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76016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8966" y="381000"/>
            <a:ext cx="21778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806750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460775"/>
            <a:ext cx="1005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114800"/>
            <a:ext cx="1005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70987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 l="3125" r="3125" b="3125"/>
          <a:stretch>
            <a:fillRect/>
          </a:stretch>
        </p:blipFill>
        <p:spPr bwMode="auto">
          <a:xfrm>
            <a:off x="9079832" y="4419600"/>
            <a:ext cx="2273968" cy="160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399" y="166254"/>
            <a:ext cx="4143375" cy="1323439"/>
          </a:xfrm>
          <a:prstGeom prst="rect">
            <a:avLst/>
          </a:prstGeom>
          <a:noFill/>
          <a:ln w="28575">
            <a:noFill/>
            <a:prstDash val="dash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80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dirty="0">
              <a:ln w="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7" y="3429000"/>
            <a:ext cx="1089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ইট সবুজ ঘাসের উপর কয়েক দিন রেখে দিলে চাপা পড়া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ঘাসের কী ঘটবে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 কেন ঘটবে?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69887"/>
            <a:ext cx="1905000" cy="20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70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038600"/>
            <a:ext cx="44160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শিক্ষক,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১৮৪নং মালেক দেওয়ান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সপ্রাবি।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মতলব দক্ষিণ, চাঁদপুর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নং-০১৭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২৩৪৯০২৩০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cbsumon999@gmail.com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865981" y="3330714"/>
            <a:ext cx="332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সুমন চক্রবর্ত্তী</a:t>
            </a:r>
            <a:endParaRPr lang="bn-IN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33528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1-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জীব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পরিবেশে জীব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F:\School\New folder (2)\IMG_20160109_121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01200" y="1014249"/>
            <a:ext cx="1593875" cy="1728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arallelogram 8"/>
          <p:cNvSpPr/>
          <p:nvPr/>
        </p:nvSpPr>
        <p:spPr>
          <a:xfrm rot="993142">
            <a:off x="6202370" y="1251477"/>
            <a:ext cx="1131474" cy="1981200"/>
          </a:xfrm>
          <a:prstGeom prst="parallelogram">
            <a:avLst>
              <a:gd name="adj" fmla="val 67531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rot="20388990" flipH="1">
            <a:off x="4709602" y="1171379"/>
            <a:ext cx="1135485" cy="2127043"/>
          </a:xfrm>
          <a:prstGeom prst="parallelogram">
            <a:avLst>
              <a:gd name="adj" fmla="val 67531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838200"/>
            <a:ext cx="2133600" cy="893755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62800" y="838200"/>
            <a:ext cx="2133600" cy="893755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5867400"/>
            <a:ext cx="2133600" cy="762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2971800"/>
            <a:ext cx="533400" cy="304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8056318">
            <a:off x="5057101" y="229449"/>
            <a:ext cx="1885018" cy="1940947"/>
          </a:xfrm>
          <a:prstGeom prst="teardrop">
            <a:avLst>
              <a:gd name="adj" fmla="val 118112"/>
            </a:avLst>
          </a:prstGeom>
          <a:blipFill>
            <a:blip r:embed="rId6" cstate="print"/>
            <a:tile tx="0" ty="0" sx="100000" sy="100000" flip="none" algn="tl"/>
          </a:blip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37859" y="66365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1256" y="94803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6235" y="912861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14400"/>
            <a:ext cx="173546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02687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438400"/>
            <a:ext cx="10972800" cy="411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0"/>
            <a:ext cx="2742724" cy="6933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524" y="1153034"/>
            <a:ext cx="6553200" cy="2286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6755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6000" b="1" dirty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ভালো থেকো সবাই </a:t>
            </a:r>
            <a:endParaRPr lang="en-US" sz="6000" b="1" dirty="0">
              <a:ln w="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700" y="1828800"/>
            <a:ext cx="2057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1500" b="1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 </a:t>
            </a:r>
            <a:endParaRPr lang="en-US" sz="11500" b="1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5100" y="1828800"/>
            <a:ext cx="2057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1500" b="1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বাদ  </a:t>
            </a:r>
            <a:endParaRPr lang="en-US" sz="11500" b="1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800" y="609600"/>
            <a:ext cx="2181350" cy="16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15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6413" y="1918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2" y="3554896"/>
            <a:ext cx="3816901" cy="22797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2" y="3554896"/>
            <a:ext cx="3595229" cy="22797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2" y="954057"/>
            <a:ext cx="3595229" cy="22326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2" y="954057"/>
            <a:ext cx="3823828" cy="22326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3886200" y="6019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দেখে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নিজে নিজে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918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 কী কী  দেখতে পাচ্ছি?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6026727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চারাগাছে পানি ও সূর্যের ব্যবহার।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34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2743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খাদ্য তৈরির জন্য উদ্ভিদের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08937"/>
            <a:ext cx="5619750" cy="129837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25"/>
          <a:stretch/>
        </p:blipFill>
        <p:spPr>
          <a:xfrm>
            <a:off x="457200" y="5675531"/>
            <a:ext cx="11353800" cy="884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62200"/>
            <a:ext cx="8686800" cy="3283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851191"/>
            <a:ext cx="4953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488" y="228600"/>
            <a:ext cx="2630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21400" y="2572267"/>
            <a:ext cx="304800" cy="304800"/>
          </a:xfrm>
          <a:prstGeom prst="star5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27442" y="3474382"/>
            <a:ext cx="304800" cy="304800"/>
          </a:xfrm>
          <a:prstGeom prst="star5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27442" y="4614143"/>
            <a:ext cx="304800" cy="304800"/>
          </a:xfrm>
          <a:prstGeom prst="star5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6545" y="2432279"/>
            <a:ext cx="714303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6200" y="3400287"/>
            <a:ext cx="10122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বেঁচে থাকার জন্য উদ্ভিদ সূর্যের আলো ও পানির উপর নির্ভরশীল তা বলতে পারবে।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6545" y="4492356"/>
            <a:ext cx="796807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উদ্ভিদ কীভাবে খাদ্য তৈরি করে তা ব্যাখ্যা করতে পারবে।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2769" y="221001"/>
            <a:ext cx="488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404162"/>
            <a:ext cx="4191001" cy="32717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1411089"/>
            <a:ext cx="4267200" cy="32717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121569" y="5334000"/>
            <a:ext cx="893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তার খাদ্য তৈরিতে সুর্যের আলো ও মাটি থেকে পানি সংগ্রহ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2792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36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243861"/>
            <a:ext cx="411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8152" y="5562600"/>
            <a:ext cx="655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পানি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ছাড়া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বাঁচতে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276989"/>
            <a:ext cx="4695569" cy="3615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0" y="20466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76989"/>
            <a:ext cx="4509630" cy="3615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4963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9100" y="5463494"/>
            <a:ext cx="381000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উদ্ভিদের খাদ্য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তৈরি প্রক্রিয়া। 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544454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3152" y="838200"/>
            <a:ext cx="4501897" cy="442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454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048" y="304800"/>
            <a:ext cx="1371600" cy="116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2971800" y="1135798"/>
            <a:ext cx="2286000" cy="107400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43100" y="1465702"/>
            <a:ext cx="21717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সূর্যালোক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6176" y="968247"/>
            <a:ext cx="30540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কার্বন-ডাইঅক্সাইড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432012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পানি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57500" y="4724400"/>
            <a:ext cx="2476500" cy="372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rved Left Arrow 3"/>
          <p:cNvSpPr/>
          <p:nvPr/>
        </p:nvSpPr>
        <p:spPr>
          <a:xfrm rot="2489165">
            <a:off x="7137963" y="1422337"/>
            <a:ext cx="491285" cy="1078380"/>
          </a:xfrm>
          <a:prstGeom prst="curved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547737"/>
            <a:ext cx="1120140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5257" y="234673"/>
            <a:ext cx="388620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নিচের চিত্রে কী দেখতে পাচ্ছ? 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8392" y="330036"/>
            <a:ext cx="1130912" cy="11075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64843" y="1036072"/>
            <a:ext cx="16167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অক্সিজেন 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1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 animBg="1"/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981200" y="8382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han-khet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381000"/>
            <a:ext cx="316338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400" y="4426056"/>
            <a:ext cx="1549574" cy="1517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2216963"/>
            <a:ext cx="3200400" cy="2347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5317125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29474C-5591-49EE-941B-5667CB1DD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9329474C-5591-49EE-941B-5667CB1DD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567A36-C846-4EEF-9825-95E32B35A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A7567A36-C846-4EEF-9825-95E32B35A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91FA06-BD1C-4F1B-8EC2-3C14C7C9E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5891FA06-BD1C-4F1B-8EC2-3C14C7C9E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DA6955-4D5A-4365-9A48-B55EC0926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2EDA6955-4D5A-4365-9A48-B55EC0926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35B073-ECC1-4976-B885-49F3D55CF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7435B073-ECC1-4976-B885-49F3D55CF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EF98FB-16A7-4C62-9DE9-06ACA8E8A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D9EF98FB-16A7-4C62-9DE9-06ACA8E8A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498</Words>
  <Application>Microsoft Office PowerPoint</Application>
  <PresentationFormat>Custom</PresentationFormat>
  <Paragraphs>89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Shreyas</cp:lastModifiedBy>
  <cp:revision>320</cp:revision>
  <dcterms:created xsi:type="dcterms:W3CDTF">2006-08-16T00:00:00Z</dcterms:created>
  <dcterms:modified xsi:type="dcterms:W3CDTF">2020-03-14T16:24:27Z</dcterms:modified>
</cp:coreProperties>
</file>