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9928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D0F25-B7B4-41D2-A25B-0AD9A195C7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1CEE6-17B7-4225-AA11-C9B0C94F54FE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দাদা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আবদুল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মুত্তালিব</a:t>
          </a:r>
          <a:endParaRPr lang="en-US" sz="2000" dirty="0">
            <a:latin typeface="+mj-lt"/>
          </a:endParaRPr>
        </a:p>
      </dgm:t>
    </dgm:pt>
    <dgm:pt modelId="{DFDD3596-74DF-44F6-8697-FB67227C614A}" type="par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FB2714-105A-4CDE-8B85-D72E773F0D20}" type="sib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98095B-7AAC-4E49-833D-C8EFDCC3B46D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জন্ম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৫৭০ </a:t>
          </a:r>
          <a:r>
            <a:rPr lang="en-US" sz="2000" dirty="0" err="1" smtClean="0">
              <a:latin typeface="+mj-lt"/>
            </a:rPr>
            <a:t>খ্রিঃ</a:t>
          </a:r>
          <a:endParaRPr lang="en-US" sz="2000" dirty="0">
            <a:latin typeface="+mj-lt"/>
          </a:endParaRPr>
        </a:p>
      </dgm:t>
    </dgm:pt>
    <dgm:pt modelId="{27A083FE-2122-4543-9748-7DEB830562F3}" type="par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8A8B6D5-490F-4E15-B4BE-7AC971B72FC3}" type="sib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C2083D4-3F3B-4126-9885-69FAC2BD5AFA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পিতার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নাম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আবদুল্লাহ</a:t>
          </a:r>
          <a:endParaRPr lang="en-US" dirty="0">
            <a:latin typeface="+mj-lt"/>
          </a:endParaRPr>
        </a:p>
      </dgm:t>
    </dgm:pt>
    <dgm:pt modelId="{A3F635A8-DC39-4A4E-8511-937214062660}" type="par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1D51D82-5B81-402F-98FE-32D438A94AF8}" type="sib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BC25A5-EE59-4CA8-BBB6-309BE5F257A2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মায়ের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নাম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আমেনা</a:t>
          </a:r>
          <a:endParaRPr lang="en-US" sz="2000" dirty="0">
            <a:latin typeface="+mj-lt"/>
          </a:endParaRPr>
        </a:p>
      </dgm:t>
    </dgm:pt>
    <dgm:pt modelId="{8B7E273A-58C1-45C0-8D33-4542409C7753}" type="par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7EE9D1D-0A46-488A-8DC1-E62BCF16C6D9}" type="sib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F3219F2-2E86-4BF3-84B9-167CE22CFF68}">
      <dgm:prSet/>
      <dgm:spPr/>
      <dgm:t>
        <a:bodyPr/>
        <a:lstStyle/>
        <a:p>
          <a:r>
            <a:rPr lang="en-US" dirty="0" err="1" smtClean="0"/>
            <a:t>আরবের</a:t>
          </a:r>
          <a:r>
            <a:rPr lang="en-US" dirty="0" smtClean="0"/>
            <a:t> </a:t>
          </a:r>
          <a:r>
            <a:rPr lang="en-US" dirty="0" err="1" smtClean="0"/>
            <a:t>কুরাইশ</a:t>
          </a:r>
          <a:r>
            <a:rPr lang="en-US" dirty="0" smtClean="0"/>
            <a:t> </a:t>
          </a:r>
          <a:r>
            <a:rPr lang="en-US" dirty="0" err="1" smtClean="0"/>
            <a:t>বংশে</a:t>
          </a:r>
          <a:endParaRPr lang="en-US" dirty="0"/>
        </a:p>
      </dgm:t>
    </dgm:pt>
    <dgm:pt modelId="{CA772F02-83B4-4452-BC12-5B28AD4F19CC}" type="parTrans" cxnId="{5CCAF011-59A0-43B5-B4A0-9E82ED784D9B}">
      <dgm:prSet/>
      <dgm:spPr/>
      <dgm:t>
        <a:bodyPr/>
        <a:lstStyle/>
        <a:p>
          <a:endParaRPr lang="en-US"/>
        </a:p>
      </dgm:t>
    </dgm:pt>
    <dgm:pt modelId="{692A3139-E3F7-4CE4-8032-3EDFF73F9B76}" type="sibTrans" cxnId="{5CCAF011-59A0-43B5-B4A0-9E82ED784D9B}">
      <dgm:prSet/>
      <dgm:spPr/>
      <dgm:t>
        <a:bodyPr/>
        <a:lstStyle/>
        <a:p>
          <a:endParaRPr lang="en-US"/>
        </a:p>
      </dgm:t>
    </dgm:pt>
    <dgm:pt modelId="{C3B2BADC-1DBD-455B-95EF-7CD10942C96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+mj-lt"/>
            </a:rPr>
            <a:t>হযরত</a:t>
          </a:r>
          <a:endParaRPr lang="en-US" dirty="0" smtClean="0">
            <a:latin typeface="+mj-lt"/>
          </a:endParaRPr>
        </a:p>
        <a:p>
          <a:r>
            <a:rPr lang="en-US" dirty="0" err="1" smtClean="0">
              <a:latin typeface="+mj-lt"/>
            </a:rPr>
            <a:t>মুহাম্মাদ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সাঃ</a:t>
          </a:r>
          <a:endParaRPr lang="en-US" dirty="0">
            <a:latin typeface="+mj-lt"/>
          </a:endParaRPr>
        </a:p>
      </dgm:t>
    </dgm:pt>
    <dgm:pt modelId="{5A45DBFC-DED7-4E5E-9368-3D2B22591336}" type="sib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D6BC8A9-AD2B-4E1F-AE72-A68EC5324B29}" type="par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047F672-A6D5-4EFC-9695-B046366C4FCD}" type="pres">
      <dgm:prSet presAssocID="{C5ED0F25-B7B4-41D2-A25B-0AD9A195C7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4BE8A-2B18-497F-9388-2F579B59BB27}" type="pres">
      <dgm:prSet presAssocID="{C3B2BADC-1DBD-455B-95EF-7CD10942C96F}" presName="centerShape" presStyleLbl="node0" presStyleIdx="0" presStyleCnt="1" custLinFactNeighborX="-13371" custLinFactNeighborY="-4444"/>
      <dgm:spPr/>
      <dgm:t>
        <a:bodyPr/>
        <a:lstStyle/>
        <a:p>
          <a:endParaRPr lang="en-US"/>
        </a:p>
      </dgm:t>
    </dgm:pt>
    <dgm:pt modelId="{8163D954-2583-4709-B479-74BCA3114EB9}" type="pres">
      <dgm:prSet presAssocID="{F7F1CEE6-17B7-4225-AA11-C9B0C94F54FE}" presName="node" presStyleLbl="node1" presStyleIdx="0" presStyleCnt="5" custRadScaleRad="110198" custRadScaleInc="-60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9E47-3119-4ADF-9534-2103521CC0DB}" type="pres">
      <dgm:prSet presAssocID="{F7F1CEE6-17B7-4225-AA11-C9B0C94F54FE}" presName="dummy" presStyleCnt="0"/>
      <dgm:spPr/>
    </dgm:pt>
    <dgm:pt modelId="{84E9E7DD-E0CC-4051-9550-48868599DDF3}" type="pres">
      <dgm:prSet presAssocID="{55FB2714-105A-4CDE-8B85-D72E773F0D2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8E9F535-59E0-4A8A-9081-C036CD229699}" type="pres">
      <dgm:prSet presAssocID="{CF3219F2-2E86-4BF3-84B9-167CE22CFF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66C8A-A751-4FE3-B212-0BA334FEA12F}" type="pres">
      <dgm:prSet presAssocID="{CF3219F2-2E86-4BF3-84B9-167CE22CFF68}" presName="dummy" presStyleCnt="0"/>
      <dgm:spPr/>
    </dgm:pt>
    <dgm:pt modelId="{08E4DFB7-764F-48A6-8C44-2EFF3D175743}" type="pres">
      <dgm:prSet presAssocID="{692A3139-E3F7-4CE4-8032-3EDFF73F9B7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F2EC930-BF37-45BF-BE91-744B36348E3E}" type="pres">
      <dgm:prSet presAssocID="{8198095B-7AAC-4E49-833D-C8EFDCC3B4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7F36-DA83-4817-9F11-2CD611E3ADC3}" type="pres">
      <dgm:prSet presAssocID="{8198095B-7AAC-4E49-833D-C8EFDCC3B46D}" presName="dummy" presStyleCnt="0"/>
      <dgm:spPr/>
    </dgm:pt>
    <dgm:pt modelId="{E44DC9A5-4415-40AD-B7C4-5A95D302C58D}" type="pres">
      <dgm:prSet presAssocID="{38A8B6D5-490F-4E15-B4BE-7AC971B72FC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EBA989B-2E6D-416C-96BF-72420E5E8FF9}" type="pres">
      <dgm:prSet presAssocID="{CC2083D4-3F3B-4126-9885-69FAC2BD5A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46C33-305D-461C-A287-5780E72A55EA}" type="pres">
      <dgm:prSet presAssocID="{CC2083D4-3F3B-4126-9885-69FAC2BD5AFA}" presName="dummy" presStyleCnt="0"/>
      <dgm:spPr/>
    </dgm:pt>
    <dgm:pt modelId="{1DF6D5B3-E3A3-4407-976F-3831137EE073}" type="pres">
      <dgm:prSet presAssocID="{11D51D82-5B81-402F-98FE-32D438A94AF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9B1A69C-BA69-4395-B1C0-490FCF2027FC}" type="pres">
      <dgm:prSet presAssocID="{ECBC25A5-EE59-4CA8-BBB6-309BE5F257A2}" presName="node" presStyleLbl="node1" presStyleIdx="4" presStyleCnt="5" custRadScaleRad="144972" custRadScaleInc="-59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C935F-0E31-4A21-AF97-CFC2EE210851}" type="pres">
      <dgm:prSet presAssocID="{ECBC25A5-EE59-4CA8-BBB6-309BE5F257A2}" presName="dummy" presStyleCnt="0"/>
      <dgm:spPr/>
    </dgm:pt>
    <dgm:pt modelId="{1459A92B-C877-4914-8267-6C897E7EFC3A}" type="pres">
      <dgm:prSet presAssocID="{27EE9D1D-0A46-488A-8DC1-E62BCF16C6D9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64BDFED-1A37-4D44-ADAB-4843F2127573}" srcId="{C3B2BADC-1DBD-455B-95EF-7CD10942C96F}" destId="{ECBC25A5-EE59-4CA8-BBB6-309BE5F257A2}" srcOrd="4" destOrd="0" parTransId="{8B7E273A-58C1-45C0-8D33-4542409C7753}" sibTransId="{27EE9D1D-0A46-488A-8DC1-E62BCF16C6D9}"/>
    <dgm:cxn modelId="{5A85098C-7BCD-41E2-B18C-920E80654CE4}" type="presOf" srcId="{11D51D82-5B81-402F-98FE-32D438A94AF8}" destId="{1DF6D5B3-E3A3-4407-976F-3831137EE073}" srcOrd="0" destOrd="0" presId="urn:microsoft.com/office/officeart/2005/8/layout/radial6"/>
    <dgm:cxn modelId="{1B9DF17B-457E-4E13-8E4A-838B470A7C29}" srcId="{C3B2BADC-1DBD-455B-95EF-7CD10942C96F}" destId="{8198095B-7AAC-4E49-833D-C8EFDCC3B46D}" srcOrd="2" destOrd="0" parTransId="{27A083FE-2122-4543-9748-7DEB830562F3}" sibTransId="{38A8B6D5-490F-4E15-B4BE-7AC971B72FC3}"/>
    <dgm:cxn modelId="{DBA7B419-4F2E-442A-80A6-5C96152C270F}" srcId="{C5ED0F25-B7B4-41D2-A25B-0AD9A195C7AF}" destId="{C3B2BADC-1DBD-455B-95EF-7CD10942C96F}" srcOrd="0" destOrd="0" parTransId="{3D6BC8A9-AD2B-4E1F-AE72-A68EC5324B29}" sibTransId="{5A45DBFC-DED7-4E5E-9368-3D2B22591336}"/>
    <dgm:cxn modelId="{4084D1BB-AEF4-482E-B237-0D44634FA188}" type="presOf" srcId="{CF3219F2-2E86-4BF3-84B9-167CE22CFF68}" destId="{28E9F535-59E0-4A8A-9081-C036CD229699}" srcOrd="0" destOrd="0" presId="urn:microsoft.com/office/officeart/2005/8/layout/radial6"/>
    <dgm:cxn modelId="{FF2C3FAF-A458-42A0-A926-3AAE957EF649}" type="presOf" srcId="{F7F1CEE6-17B7-4225-AA11-C9B0C94F54FE}" destId="{8163D954-2583-4709-B479-74BCA3114EB9}" srcOrd="0" destOrd="0" presId="urn:microsoft.com/office/officeart/2005/8/layout/radial6"/>
    <dgm:cxn modelId="{585B94D1-B8AE-4815-9413-8E2E0C470EB9}" type="presOf" srcId="{27EE9D1D-0A46-488A-8DC1-E62BCF16C6D9}" destId="{1459A92B-C877-4914-8267-6C897E7EFC3A}" srcOrd="0" destOrd="0" presId="urn:microsoft.com/office/officeart/2005/8/layout/radial6"/>
    <dgm:cxn modelId="{480E2D87-7C42-4B0F-8DE1-4B3935A11B30}" type="presOf" srcId="{C5ED0F25-B7B4-41D2-A25B-0AD9A195C7AF}" destId="{5047F672-A6D5-4EFC-9695-B046366C4FCD}" srcOrd="0" destOrd="0" presId="urn:microsoft.com/office/officeart/2005/8/layout/radial6"/>
    <dgm:cxn modelId="{5CCAF011-59A0-43B5-B4A0-9E82ED784D9B}" srcId="{C3B2BADC-1DBD-455B-95EF-7CD10942C96F}" destId="{CF3219F2-2E86-4BF3-84B9-167CE22CFF68}" srcOrd="1" destOrd="0" parTransId="{CA772F02-83B4-4452-BC12-5B28AD4F19CC}" sibTransId="{692A3139-E3F7-4CE4-8032-3EDFF73F9B76}"/>
    <dgm:cxn modelId="{15D8B896-52F4-4789-B48D-8FC127543011}" type="presOf" srcId="{55FB2714-105A-4CDE-8B85-D72E773F0D20}" destId="{84E9E7DD-E0CC-4051-9550-48868599DDF3}" srcOrd="0" destOrd="0" presId="urn:microsoft.com/office/officeart/2005/8/layout/radial6"/>
    <dgm:cxn modelId="{F27E8D3B-32CD-4764-B5B5-61C016A41C4C}" type="presOf" srcId="{38A8B6D5-490F-4E15-B4BE-7AC971B72FC3}" destId="{E44DC9A5-4415-40AD-B7C4-5A95D302C58D}" srcOrd="0" destOrd="0" presId="urn:microsoft.com/office/officeart/2005/8/layout/radial6"/>
    <dgm:cxn modelId="{4C2158CD-9138-4A91-A681-B919001E3461}" srcId="{C3B2BADC-1DBD-455B-95EF-7CD10942C96F}" destId="{CC2083D4-3F3B-4126-9885-69FAC2BD5AFA}" srcOrd="3" destOrd="0" parTransId="{A3F635A8-DC39-4A4E-8511-937214062660}" sibTransId="{11D51D82-5B81-402F-98FE-32D438A94AF8}"/>
    <dgm:cxn modelId="{EFB67AC1-32F1-4974-A14C-FD0EC4C1C04C}" type="presOf" srcId="{CC2083D4-3F3B-4126-9885-69FAC2BD5AFA}" destId="{FEBA989B-2E6D-416C-96BF-72420E5E8FF9}" srcOrd="0" destOrd="0" presId="urn:microsoft.com/office/officeart/2005/8/layout/radial6"/>
    <dgm:cxn modelId="{B81AEEB5-0A5A-4C29-BA8E-FAC002FE3A3F}" type="presOf" srcId="{8198095B-7AAC-4E49-833D-C8EFDCC3B46D}" destId="{5F2EC930-BF37-45BF-BE91-744B36348E3E}" srcOrd="0" destOrd="0" presId="urn:microsoft.com/office/officeart/2005/8/layout/radial6"/>
    <dgm:cxn modelId="{7B0FDE28-2FAC-4BB3-B3B3-A7752BEABB79}" type="presOf" srcId="{692A3139-E3F7-4CE4-8032-3EDFF73F9B76}" destId="{08E4DFB7-764F-48A6-8C44-2EFF3D175743}" srcOrd="0" destOrd="0" presId="urn:microsoft.com/office/officeart/2005/8/layout/radial6"/>
    <dgm:cxn modelId="{FE51777B-99EA-42D1-8D10-1B4DD8F224B2}" type="presOf" srcId="{C3B2BADC-1DBD-455B-95EF-7CD10942C96F}" destId="{6D24BE8A-2B18-497F-9388-2F579B59BB27}" srcOrd="0" destOrd="0" presId="urn:microsoft.com/office/officeart/2005/8/layout/radial6"/>
    <dgm:cxn modelId="{021D2891-4045-4A0C-B672-5E2236DD9E9F}" type="presOf" srcId="{ECBC25A5-EE59-4CA8-BBB6-309BE5F257A2}" destId="{29B1A69C-BA69-4395-B1C0-490FCF2027FC}" srcOrd="0" destOrd="0" presId="urn:microsoft.com/office/officeart/2005/8/layout/radial6"/>
    <dgm:cxn modelId="{FC379768-7D8F-40C7-812A-4C76D18C622A}" srcId="{C3B2BADC-1DBD-455B-95EF-7CD10942C96F}" destId="{F7F1CEE6-17B7-4225-AA11-C9B0C94F54FE}" srcOrd="0" destOrd="0" parTransId="{DFDD3596-74DF-44F6-8697-FB67227C614A}" sibTransId="{55FB2714-105A-4CDE-8B85-D72E773F0D20}"/>
    <dgm:cxn modelId="{A7907001-1BA6-4FB0-ADC8-D0A450E77EBC}" type="presParOf" srcId="{5047F672-A6D5-4EFC-9695-B046366C4FCD}" destId="{6D24BE8A-2B18-497F-9388-2F579B59BB27}" srcOrd="0" destOrd="0" presId="urn:microsoft.com/office/officeart/2005/8/layout/radial6"/>
    <dgm:cxn modelId="{8FE794F1-9449-41B6-BA67-797F3B7AA3E3}" type="presParOf" srcId="{5047F672-A6D5-4EFC-9695-B046366C4FCD}" destId="{8163D954-2583-4709-B479-74BCA3114EB9}" srcOrd="1" destOrd="0" presId="urn:microsoft.com/office/officeart/2005/8/layout/radial6"/>
    <dgm:cxn modelId="{46962838-ACA7-47F0-98F1-7F55746C8194}" type="presParOf" srcId="{5047F672-A6D5-4EFC-9695-B046366C4FCD}" destId="{AD439E47-3119-4ADF-9534-2103521CC0DB}" srcOrd="2" destOrd="0" presId="urn:microsoft.com/office/officeart/2005/8/layout/radial6"/>
    <dgm:cxn modelId="{F8A94B1B-AB3E-4105-A955-6216FB8AE9F5}" type="presParOf" srcId="{5047F672-A6D5-4EFC-9695-B046366C4FCD}" destId="{84E9E7DD-E0CC-4051-9550-48868599DDF3}" srcOrd="3" destOrd="0" presId="urn:microsoft.com/office/officeart/2005/8/layout/radial6"/>
    <dgm:cxn modelId="{E27A142B-A75D-46C7-83D8-13500149A6C5}" type="presParOf" srcId="{5047F672-A6D5-4EFC-9695-B046366C4FCD}" destId="{28E9F535-59E0-4A8A-9081-C036CD229699}" srcOrd="4" destOrd="0" presId="urn:microsoft.com/office/officeart/2005/8/layout/radial6"/>
    <dgm:cxn modelId="{EC0E8E65-DB8D-432B-9A4D-17C3EB909B8B}" type="presParOf" srcId="{5047F672-A6D5-4EFC-9695-B046366C4FCD}" destId="{AF766C8A-A751-4FE3-B212-0BA334FEA12F}" srcOrd="5" destOrd="0" presId="urn:microsoft.com/office/officeart/2005/8/layout/radial6"/>
    <dgm:cxn modelId="{97F98B77-48F1-4008-BC25-83429B486E74}" type="presParOf" srcId="{5047F672-A6D5-4EFC-9695-B046366C4FCD}" destId="{08E4DFB7-764F-48A6-8C44-2EFF3D175743}" srcOrd="6" destOrd="0" presId="urn:microsoft.com/office/officeart/2005/8/layout/radial6"/>
    <dgm:cxn modelId="{0A7E8698-37F8-4384-8A0A-24E9E09A62EE}" type="presParOf" srcId="{5047F672-A6D5-4EFC-9695-B046366C4FCD}" destId="{5F2EC930-BF37-45BF-BE91-744B36348E3E}" srcOrd="7" destOrd="0" presId="urn:microsoft.com/office/officeart/2005/8/layout/radial6"/>
    <dgm:cxn modelId="{F398FD0A-6BBF-4D60-8ED9-A62F2EF34871}" type="presParOf" srcId="{5047F672-A6D5-4EFC-9695-B046366C4FCD}" destId="{10267F36-DA83-4817-9F11-2CD611E3ADC3}" srcOrd="8" destOrd="0" presId="urn:microsoft.com/office/officeart/2005/8/layout/radial6"/>
    <dgm:cxn modelId="{99889BC1-0DD6-4DAC-863A-55B365FD7A03}" type="presParOf" srcId="{5047F672-A6D5-4EFC-9695-B046366C4FCD}" destId="{E44DC9A5-4415-40AD-B7C4-5A95D302C58D}" srcOrd="9" destOrd="0" presId="urn:microsoft.com/office/officeart/2005/8/layout/radial6"/>
    <dgm:cxn modelId="{3859FE5E-2FF2-419A-A06A-27413BA84181}" type="presParOf" srcId="{5047F672-A6D5-4EFC-9695-B046366C4FCD}" destId="{FEBA989B-2E6D-416C-96BF-72420E5E8FF9}" srcOrd="10" destOrd="0" presId="urn:microsoft.com/office/officeart/2005/8/layout/radial6"/>
    <dgm:cxn modelId="{12CF8C8F-6097-4F09-8F48-26FE456F9D74}" type="presParOf" srcId="{5047F672-A6D5-4EFC-9695-B046366C4FCD}" destId="{F9346C33-305D-461C-A287-5780E72A55EA}" srcOrd="11" destOrd="0" presId="urn:microsoft.com/office/officeart/2005/8/layout/radial6"/>
    <dgm:cxn modelId="{C81E754C-1F05-49E6-BC2B-6BBA5D3A5E30}" type="presParOf" srcId="{5047F672-A6D5-4EFC-9695-B046366C4FCD}" destId="{1DF6D5B3-E3A3-4407-976F-3831137EE073}" srcOrd="12" destOrd="0" presId="urn:microsoft.com/office/officeart/2005/8/layout/radial6"/>
    <dgm:cxn modelId="{2662C7CE-6A50-491C-8FD0-A5EB7CBF36F3}" type="presParOf" srcId="{5047F672-A6D5-4EFC-9695-B046366C4FCD}" destId="{29B1A69C-BA69-4395-B1C0-490FCF2027FC}" srcOrd="13" destOrd="0" presId="urn:microsoft.com/office/officeart/2005/8/layout/radial6"/>
    <dgm:cxn modelId="{59F3C984-8361-4BAF-9197-4EA65F5D43C4}" type="presParOf" srcId="{5047F672-A6D5-4EFC-9695-B046366C4FCD}" destId="{A32C935F-0E31-4A21-AF97-CFC2EE210851}" srcOrd="14" destOrd="0" presId="urn:microsoft.com/office/officeart/2005/8/layout/radial6"/>
    <dgm:cxn modelId="{DFC33726-5508-45DD-80FC-918214199DC7}" type="presParOf" srcId="{5047F672-A6D5-4EFC-9695-B046366C4FCD}" destId="{1459A92B-C877-4914-8267-6C897E7EFC3A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71662-479D-42CB-B3FA-1549951842C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AFF2-BC6C-46EA-BB06-4D083386D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pPr/>
              <a:t>10:40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02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pPr/>
              <a:t>10:40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0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</a:t>
            </a:r>
            <a:r>
              <a:rPr lang="bn-IN" baseline="0" dirty="0" smtClean="0"/>
              <a:t>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pPr/>
              <a:t>10:40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715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pPr/>
              <a:t>10:40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360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</a:t>
            </a:r>
            <a:r>
              <a:rPr lang="bn-BD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pPr/>
              <a:t>10:40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89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rumijan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1648" y="685800"/>
            <a:ext cx="87337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2400" b="1" dirty="0">
              <a:ln w="28575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252846"/>
            <a:ext cx="1631852" cy="365125"/>
          </a:xfrm>
        </p:spPr>
        <p:txBody>
          <a:bodyPr/>
          <a:lstStyle/>
          <a:p>
            <a:r>
              <a:rPr lang="bn-BD" sz="1800" dirty="0" smtClean="0">
                <a:latin typeface="+mj-lt"/>
              </a:rPr>
              <a:t>১৩/০৩/২০২০</a:t>
            </a:r>
            <a:endParaRPr lang="en-US" sz="1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765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00997" y="6625883"/>
            <a:ext cx="7906043" cy="1069145"/>
          </a:xfrm>
        </p:spPr>
        <p:txBody>
          <a:bodyPr/>
          <a:lstStyle/>
          <a:p>
            <a:r>
              <a:rPr lang="en-US" dirty="0" err="1" smtClean="0"/>
              <a:t>Maulana</a:t>
            </a:r>
            <a:r>
              <a:rPr lang="en-US" dirty="0" smtClean="0"/>
              <a:t> </a:t>
            </a:r>
            <a:r>
              <a:rPr lang="en-US" dirty="0" err="1" smtClean="0"/>
              <a:t>Hasan</a:t>
            </a:r>
            <a:r>
              <a:rPr lang="en-US" dirty="0" smtClean="0"/>
              <a:t> ,Assistant Teacher. </a:t>
            </a:r>
            <a:r>
              <a:rPr lang="en-US" dirty="0" err="1" smtClean="0"/>
              <a:t>Kabi</a:t>
            </a:r>
            <a:r>
              <a:rPr lang="en-US" dirty="0" smtClean="0"/>
              <a:t> Sheikh </a:t>
            </a:r>
            <a:r>
              <a:rPr lang="en-US" dirty="0" err="1" smtClean="0"/>
              <a:t>Fazlal</a:t>
            </a:r>
            <a:r>
              <a:rPr lang="en-US" dirty="0" smtClean="0"/>
              <a:t> </a:t>
            </a:r>
            <a:r>
              <a:rPr lang="en-US" dirty="0" err="1" smtClean="0"/>
              <a:t>Karim</a:t>
            </a:r>
            <a:r>
              <a:rPr lang="en-US" dirty="0" smtClean="0"/>
              <a:t> Girls High School </a:t>
            </a:r>
            <a:endParaRPr lang="bn-BD" dirty="0" smtClean="0"/>
          </a:p>
          <a:p>
            <a:r>
              <a:rPr lang="en-US" dirty="0" err="1" smtClean="0"/>
              <a:t>Lalmonirhat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137" y="866700"/>
            <a:ext cx="17605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67" r="18639" b="42126"/>
          <a:stretch/>
        </p:blipFill>
        <p:spPr>
          <a:xfrm>
            <a:off x="2881745" y="544115"/>
            <a:ext cx="2729346" cy="132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700201" y="866700"/>
            <a:ext cx="210566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মরুভুমির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30" y="2609402"/>
            <a:ext cx="199257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কষ্টিপাথর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2252519"/>
            <a:ext cx="2729346" cy="1326250"/>
          </a:xfrm>
          <a:prstGeom prst="roundRect">
            <a:avLst>
              <a:gd name="adj" fmla="val 8594"/>
            </a:avLst>
          </a:prstGeom>
          <a:solidFill>
            <a:schemeClr val="accent2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616512" y="2078182"/>
            <a:ext cx="2167270" cy="16084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30" y="4522564"/>
            <a:ext cx="199257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সুরাহি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4100945"/>
            <a:ext cx="2729346" cy="1856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6616511" y="4447309"/>
            <a:ext cx="2208833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377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8" grpId="0" animBg="1"/>
      <p:bldP spid="9" grpId="0" animBg="1"/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180" y="4820230"/>
            <a:ext cx="187656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লহু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0200" y="4788912"/>
            <a:ext cx="218935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80" y="1824571"/>
            <a:ext cx="17605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পরিত্রান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2045" y="1915178"/>
            <a:ext cx="210566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0" y="793848"/>
            <a:ext cx="3435927" cy="264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0" y="4017818"/>
            <a:ext cx="3435927" cy="217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2851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8437966" y="6441744"/>
            <a:ext cx="616612" cy="32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9674" y="397081"/>
            <a:ext cx="4159047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421" y="2065613"/>
            <a:ext cx="8707272" cy="415498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 প্রত্যেকটি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একটি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রচনা কর। </a:t>
            </a:r>
            <a:endParaRPr lang="en-US" sz="8800" dirty="0"/>
          </a:p>
        </p:txBody>
      </p:sp>
    </p:spTree>
    <p:extLst>
      <p:ext uri="{BB962C8B-B14F-4D97-AF65-F5344CB8AC3E}">
        <p14:creationId xmlns="" xmlns:p14="http://schemas.microsoft.com/office/powerpoint/2010/main" val="666187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8" t="22850" b="-1"/>
          <a:stretch/>
        </p:blipFill>
        <p:spPr>
          <a:xfrm>
            <a:off x="110837" y="110836"/>
            <a:ext cx="8933150" cy="6096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157762445"/>
              </p:ext>
            </p:extLst>
          </p:nvPr>
        </p:nvGraphicFramePr>
        <p:xfrm>
          <a:off x="110837" y="761999"/>
          <a:ext cx="8933149" cy="566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2313709" y="110836"/>
            <a:ext cx="4114800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+mj-lt"/>
              </a:rPr>
              <a:t>বংশ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+mj-lt"/>
              </a:rPr>
              <a:t>পরিচয়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57386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8" t="22850" b="-1"/>
          <a:stretch/>
        </p:blipFill>
        <p:spPr>
          <a:xfrm>
            <a:off x="110837" y="110836"/>
            <a:ext cx="8933150" cy="60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8212" y="338767"/>
            <a:ext cx="3411940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600" b="1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556" y="2466109"/>
            <a:ext cx="8701644" cy="34163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প্রতি মহানবী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আচরণ কীরূপ ছিল?ব্যাখ্যা কর।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2806554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ouble Wave 4"/>
          <p:cNvSpPr/>
          <p:nvPr/>
        </p:nvSpPr>
        <p:spPr>
          <a:xfrm>
            <a:off x="3681448" y="438392"/>
            <a:ext cx="1939529" cy="760810"/>
          </a:xfrm>
          <a:prstGeom prst="doubleWave">
            <a:avLst>
              <a:gd name="adj1" fmla="val 6250"/>
              <a:gd name="adj2" fmla="val -276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95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211" y="1935766"/>
            <a:ext cx="7957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প্রবন্ধটির প্রাবন্ধিকের নাম বল?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211" y="2903864"/>
            <a:ext cx="8507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211" y="3871962"/>
            <a:ext cx="6603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কষ্টিপাথর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211" y="4771575"/>
            <a:ext cx="709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701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57443" y="1034298"/>
            <a:ext cx="3440655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7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7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72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8489632" cy="390106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মরূ- ভাস্কর গল্পের আলোকে মহানবী [সাঃ]</a:t>
            </a:r>
          </a:p>
          <a:p>
            <a:pPr algn="ctr"/>
            <a:r>
              <a:rPr lang="bn-BD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কোন গুনাবলীগুলো অর্জন করলে,</a:t>
            </a:r>
          </a:p>
          <a:p>
            <a:pPr algn="ctr"/>
            <a:r>
              <a:rPr lang="bn-BD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সৎচরিত্রবান ছাত্র হতে পারবে বলে</a:t>
            </a:r>
          </a:p>
          <a:p>
            <a:r>
              <a:rPr lang="bn-BD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মনে কর। ১০ বাক্য লিখে আনবে।</a:t>
            </a:r>
          </a:p>
          <a:p>
            <a:pPr algn="ctr"/>
            <a:endParaRPr lang="bn-IN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667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4" y="665514"/>
            <a:ext cx="7135927" cy="5048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5296" y="1790090"/>
            <a:ext cx="724332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5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035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035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flowera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800600"/>
            <a:ext cx="1371600" cy="1676400"/>
          </a:xfrm>
          <a:prstGeom prst="rect">
            <a:avLst/>
          </a:prstGeom>
        </p:spPr>
      </p:pic>
      <p:pic>
        <p:nvPicPr>
          <p:cNvPr id="10" name="Picture 9" descr="flowera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953000"/>
            <a:ext cx="1371600" cy="167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9321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7" y="6246056"/>
            <a:ext cx="1566102" cy="554796"/>
          </a:xfrm>
        </p:spPr>
        <p:txBody>
          <a:bodyPr/>
          <a:lstStyle/>
          <a:p>
            <a:r>
              <a:rPr lang="en-US" dirty="0" smtClean="0"/>
              <a:t>13/03/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16" y="1100335"/>
            <a:ext cx="3857737" cy="499676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49654" y="1496070"/>
            <a:ext cx="33062" cy="32266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23904" y="1871063"/>
            <a:ext cx="18463" cy="247670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74699" y="1871063"/>
            <a:ext cx="18463" cy="24767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3352800"/>
            <a:ext cx="45431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হাছান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ফজলল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মুঠোফোন-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01৭২৬৪৫৬৬২১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mdhasanalitqi2</a:t>
            </a:r>
            <a:r>
              <a:rPr lang="en-US" sz="2800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@gmail.com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Ribbon 12"/>
          <p:cNvSpPr/>
          <p:nvPr/>
        </p:nvSpPr>
        <p:spPr>
          <a:xfrm>
            <a:off x="2971800" y="0"/>
            <a:ext cx="3240861" cy="619357"/>
          </a:xfrm>
          <a:prstGeom prst="ribbon">
            <a:avLst>
              <a:gd name="adj1" fmla="val 12709"/>
              <a:gd name="adj2" fmla="val 48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u="sng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5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2600" y="152400"/>
            <a:ext cx="20008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300" b="1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648" y="0"/>
            <a:ext cx="23759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65011" y="3598718"/>
            <a:ext cx="2802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১ম পত্র </a:t>
            </a:r>
          </a:p>
          <a:p>
            <a:pPr lvl="0" algn="ctr"/>
            <a:r>
              <a:rPr lang="bn-IN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bn-BD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মিনিট </a:t>
            </a:r>
          </a:p>
        </p:txBody>
      </p:sp>
      <p:pic>
        <p:nvPicPr>
          <p:cNvPr id="18" name="Picture 17" descr="IMG_20200121_163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914400"/>
            <a:ext cx="2616591" cy="2454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55668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0" y="0"/>
            <a:ext cx="9144000" cy="6858000"/>
            <a:chOff x="-20637" y="-2"/>
            <a:chExt cx="9157855" cy="6423026"/>
          </a:xfrm>
        </p:grpSpPr>
        <p:sp>
          <p:nvSpPr>
            <p:cNvPr id="9" name="Rectangle 8"/>
            <p:cNvSpPr/>
            <p:nvPr/>
          </p:nvSpPr>
          <p:spPr>
            <a:xfrm>
              <a:off x="0" y="-1"/>
              <a:ext cx="9043987" cy="642302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52" r="1" b="42592"/>
            <a:stretch/>
          </p:blipFill>
          <p:spPr>
            <a:xfrm>
              <a:off x="-20637" y="-2"/>
              <a:ext cx="9157855" cy="266007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4800600"/>
            <a:ext cx="91440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142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 smtClean="0"/>
              <a:t>১৩/৩/২০২০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8" t="5752"/>
          <a:stretch/>
        </p:blipFill>
        <p:spPr>
          <a:xfrm>
            <a:off x="-5257800" y="0"/>
            <a:ext cx="19659600" cy="708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18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 smtClean="0"/>
              <a:t>১৩/৩/২০২০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2977392" y="0"/>
            <a:ext cx="2382668" cy="805774"/>
            <a:chOff x="2999569" y="40943"/>
            <a:chExt cx="2382668" cy="805774"/>
          </a:xfrm>
        </p:grpSpPr>
        <p:sp>
          <p:nvSpPr>
            <p:cNvPr id="6" name="Rounded Rectangle 5"/>
            <p:cNvSpPr/>
            <p:nvPr/>
          </p:nvSpPr>
          <p:spPr>
            <a:xfrm>
              <a:off x="2999569" y="40943"/>
              <a:ext cx="2382668" cy="8057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7111" y="40943"/>
              <a:ext cx="2206907" cy="7146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2223552" y="839023"/>
            <a:ext cx="3858132" cy="851505"/>
            <a:chOff x="838200" y="1236733"/>
            <a:chExt cx="3858132" cy="851505"/>
          </a:xfrm>
        </p:grpSpPr>
        <p:sp>
          <p:nvSpPr>
            <p:cNvPr id="9" name="Rounded Rectangle 8"/>
            <p:cNvSpPr/>
            <p:nvPr/>
          </p:nvSpPr>
          <p:spPr>
            <a:xfrm>
              <a:off x="838200" y="1236733"/>
              <a:ext cx="3858132" cy="851505"/>
            </a:xfrm>
            <a:prstGeom prst="roundRect">
              <a:avLst>
                <a:gd name="adj" fmla="val 1346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6631" y="1330522"/>
              <a:ext cx="3797201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464865" y="2021263"/>
            <a:ext cx="8420100" cy="3351966"/>
            <a:chOff x="433318" y="870452"/>
            <a:chExt cx="11508474" cy="4611079"/>
          </a:xfrm>
        </p:grpSpPr>
        <p:sp>
          <p:nvSpPr>
            <p:cNvPr id="12" name="Rounded Rectangle 11"/>
            <p:cNvSpPr/>
            <p:nvPr/>
          </p:nvSpPr>
          <p:spPr>
            <a:xfrm>
              <a:off x="433318" y="1336431"/>
              <a:ext cx="11508474" cy="4145100"/>
            </a:xfrm>
            <a:prstGeom prst="roundRect">
              <a:avLst>
                <a:gd name="adj" fmla="val 14278"/>
              </a:avLst>
            </a:prstGeom>
            <a:solidFill>
              <a:schemeClr val="accent4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7672" y="870452"/>
              <a:ext cx="11464120" cy="419154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endPara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হবীবুল্লাহ্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বাহার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এর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উল্লেখ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মরু-ভাস্কর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প্রবন্ধ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শুদ্ধ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পড়তে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রচনা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হযরত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সাঃ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বংশ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চারিত্রিক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45231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3400425" y="547688"/>
            <a:ext cx="2100263" cy="920750"/>
            <a:chOff x="3400425" y="547688"/>
            <a:chExt cx="2100263" cy="920750"/>
          </a:xfrm>
        </p:grpSpPr>
        <p:sp>
          <p:nvSpPr>
            <p:cNvPr id="7" name="Down Arrow Callout 6"/>
            <p:cNvSpPr/>
            <p:nvPr/>
          </p:nvSpPr>
          <p:spPr>
            <a:xfrm>
              <a:off x="3400425" y="547688"/>
              <a:ext cx="2100263" cy="92075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471863" y="566738"/>
              <a:ext cx="18954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alt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alt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920492"/>
            <a:ext cx="2533650" cy="2636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3"/>
          <p:cNvGrpSpPr/>
          <p:nvPr/>
        </p:nvGrpSpPr>
        <p:grpSpPr>
          <a:xfrm>
            <a:off x="5486400" y="3082926"/>
            <a:ext cx="3295651" cy="3082348"/>
            <a:chOff x="5486400" y="3082926"/>
            <a:chExt cx="3295651" cy="3082348"/>
          </a:xfrm>
        </p:grpSpPr>
        <p:sp>
          <p:nvSpPr>
            <p:cNvPr id="15" name="Oval 14"/>
            <p:cNvSpPr/>
            <p:nvPr/>
          </p:nvSpPr>
          <p:spPr bwMode="auto">
            <a:xfrm>
              <a:off x="5715008" y="4198708"/>
              <a:ext cx="3067042" cy="19665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5" name="Group 32"/>
            <p:cNvGrpSpPr/>
            <p:nvPr/>
          </p:nvGrpSpPr>
          <p:grpSpPr>
            <a:xfrm>
              <a:off x="5486400" y="3082926"/>
              <a:ext cx="3295651" cy="2555709"/>
              <a:chOff x="5486400" y="3082926"/>
              <a:chExt cx="3295651" cy="2555709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5486400" y="3082926"/>
                <a:ext cx="1447800" cy="104139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31"/>
              <p:cNvSpPr txBox="1">
                <a:spLocks noChangeArrowheads="1"/>
              </p:cNvSpPr>
              <p:nvPr/>
            </p:nvSpPr>
            <p:spPr bwMode="auto">
              <a:xfrm>
                <a:off x="5791201" y="4253640"/>
                <a:ext cx="299085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নজরুলের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ভক্ত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শিষ্য</a:t>
                </a:r>
                <a:endParaRPr lang="en-US" altLang="en-US" sz="28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চিন্তা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কর্মে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মানবতাবাদী</a:t>
                </a:r>
                <a:endParaRPr lang="en-US" alt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6" name="TextBox 41"/>
          <p:cNvSpPr txBox="1">
            <a:spLocks noChangeArrowheads="1"/>
          </p:cNvSpPr>
          <p:nvPr/>
        </p:nvSpPr>
        <p:spPr bwMode="auto">
          <a:xfrm>
            <a:off x="3124200" y="45974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হবীবুল্লাহ্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00688" y="228600"/>
            <a:ext cx="3338512" cy="2854325"/>
            <a:chOff x="5500688" y="228600"/>
            <a:chExt cx="3338512" cy="2854325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5500688" y="228600"/>
              <a:ext cx="3338512" cy="2854325"/>
              <a:chOff x="5500688" y="228600"/>
              <a:chExt cx="3338512" cy="2854325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5756275" y="267406"/>
                <a:ext cx="3082925" cy="186619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5500688" y="2057400"/>
                <a:ext cx="1052512" cy="1025525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24"/>
              <p:cNvSpPr txBox="1">
                <a:spLocks noChangeArrowheads="1"/>
              </p:cNvSpPr>
              <p:nvPr/>
            </p:nvSpPr>
            <p:spPr bwMode="auto">
              <a:xfrm>
                <a:off x="6781800" y="228600"/>
                <a:ext cx="914400" cy="639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জন্ম-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477000" y="773256"/>
              <a:ext cx="2090737" cy="6951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১৯০৬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+mj-lt"/>
                </a:rPr>
                <a:t>সালে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54120" y="188606"/>
            <a:ext cx="3124200" cy="2778125"/>
            <a:chOff x="54120" y="188606"/>
            <a:chExt cx="3124200" cy="2778125"/>
          </a:xfrm>
        </p:grpSpPr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54120" y="188606"/>
              <a:ext cx="3124200" cy="2778125"/>
              <a:chOff x="76200" y="304800"/>
              <a:chExt cx="3124200" cy="2778125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6200" y="304800"/>
                <a:ext cx="3124200" cy="2057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cxnSp>
            <p:nvCxnSpPr>
              <p:cNvPr id="20" name="Straight Arrow Connector 19"/>
              <p:cNvCxnSpPr>
                <a:endCxn id="19" idx="4"/>
              </p:cNvCxnSpPr>
              <p:nvPr/>
            </p:nvCxnSpPr>
            <p:spPr bwMode="auto">
              <a:xfrm rot="10800000">
                <a:off x="1638300" y="2362200"/>
                <a:ext cx="1509713" cy="720725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38"/>
              <p:cNvSpPr txBox="1">
                <a:spLocks noChangeArrowheads="1"/>
              </p:cNvSpPr>
              <p:nvPr/>
            </p:nvSpPr>
            <p:spPr bwMode="auto">
              <a:xfrm>
                <a:off x="838200" y="304800"/>
                <a:ext cx="1447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মৃত্যু</a:t>
                </a:r>
                <a:endParaRPr lang="en-US" altLang="en-US" sz="2800" b="1" dirty="0">
                  <a:solidFill>
                    <a:srgbClr val="00B05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49007" y="941995"/>
              <a:ext cx="16001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১৯৬৬ </a:t>
              </a:r>
              <a:r>
                <a:rPr lang="en-US" sz="2000" b="1" dirty="0" err="1">
                  <a:latin typeface="+mj-lt"/>
                </a:rPr>
                <a:t>সালে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22" name="Group 31"/>
          <p:cNvGrpSpPr/>
          <p:nvPr/>
        </p:nvGrpSpPr>
        <p:grpSpPr>
          <a:xfrm>
            <a:off x="228599" y="2937165"/>
            <a:ext cx="3054927" cy="3228109"/>
            <a:chOff x="228599" y="2937165"/>
            <a:chExt cx="3054927" cy="3228109"/>
          </a:xfrm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28599" y="2937165"/>
              <a:ext cx="3054927" cy="3228109"/>
              <a:chOff x="228600" y="3429000"/>
              <a:chExt cx="3176588" cy="325755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28600" y="4648200"/>
                <a:ext cx="3176588" cy="20383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cxnSp>
            <p:nvCxnSpPr>
              <p:cNvPr id="24" name="Straight Arrow Connector 23"/>
              <p:cNvCxnSpPr/>
              <p:nvPr/>
            </p:nvCxnSpPr>
            <p:spPr bwMode="auto">
              <a:xfrm rot="10800000" flipV="1">
                <a:off x="1817688" y="3429000"/>
                <a:ext cx="1382712" cy="11430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5"/>
              <p:cNvSpPr txBox="1">
                <a:spLocks noChangeArrowheads="1"/>
              </p:cNvSpPr>
              <p:nvPr/>
            </p:nvSpPr>
            <p:spPr bwMode="auto">
              <a:xfrm>
                <a:off x="838200" y="4724400"/>
                <a:ext cx="19812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উল্লেখযোগ্য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গ্রন্থ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bn-BD" alt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894524" y="5033723"/>
              <a:ext cx="16706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ওমর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err="1" smtClean="0">
                  <a:latin typeface="+mj-lt"/>
                </a:rPr>
                <a:t>ফারুক</a:t>
              </a:r>
              <a:endParaRPr lang="en-US" sz="2000" b="1" dirty="0" smtClean="0">
                <a:latin typeface="+mj-lt"/>
              </a:endParaRPr>
            </a:p>
            <a:p>
              <a:pPr algn="ctr"/>
              <a:r>
                <a:rPr lang="en-US" sz="2000" b="1" dirty="0" err="1" smtClean="0">
                  <a:latin typeface="+mj-lt"/>
                </a:rPr>
                <a:t>আমীর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err="1" smtClean="0">
                  <a:latin typeface="+mj-lt"/>
                </a:rPr>
                <a:t>আলী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34" name="Up Arrow 33"/>
          <p:cNvSpPr/>
          <p:nvPr/>
        </p:nvSpPr>
        <p:spPr>
          <a:xfrm>
            <a:off x="2819400" y="5105400"/>
            <a:ext cx="3276600" cy="1752600"/>
          </a:xfrm>
          <a:prstGeom prst="upArrow">
            <a:avLst>
              <a:gd name="adj1" fmla="val 50000"/>
              <a:gd name="adj2" fmla="val 52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ফেনি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673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1464" y="827577"/>
            <a:ext cx="3979014" cy="1419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625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625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751" y="3047953"/>
            <a:ext cx="7904194" cy="1477328"/>
          </a:xfrm>
          <a:prstGeom prst="rect">
            <a:avLst/>
          </a:prstGeom>
          <a:gradFill>
            <a:gsLst>
              <a:gs pos="55000">
                <a:schemeClr val="accent2">
                  <a:lumMod val="40000"/>
                  <a:lumOff val="60000"/>
                </a:schemeClr>
              </a:gs>
              <a:gs pos="72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জন্মস্থান,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জন্মসাল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,জেলার 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ও দুটি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নাম লিখ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464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43000" y="838200"/>
            <a:ext cx="4852366" cy="23430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724400"/>
            <a:ext cx="52578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cmpd="sng">
            <a:solidFill>
              <a:srgbClr val="7030A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নির্বাচিত অংশ আদর্শ পাঠরূপে পড়ব।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786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990600"/>
            <a:ext cx="4852366" cy="23430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4958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কয়েকজন শিক্ষার্থীর সাহার্যে সরব পাঠ পরিচালনা করব এবং ভুল উচ্চারিত শব্দ বোর্ডে লিখে উচ্চারণ সংশোধন করে দিব।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79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403</Words>
  <Application>Microsoft Office PowerPoint</Application>
  <PresentationFormat>On-screen Show (4:3)</PresentationFormat>
  <Paragraphs>111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lab123</dc:creator>
  <cp:lastModifiedBy>lab123</cp:lastModifiedBy>
  <cp:revision>14</cp:revision>
  <dcterms:created xsi:type="dcterms:W3CDTF">2006-08-16T00:00:00Z</dcterms:created>
  <dcterms:modified xsi:type="dcterms:W3CDTF">2020-03-14T08:32:52Z</dcterms:modified>
</cp:coreProperties>
</file>