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21"/>
  </p:notesMasterIdLst>
  <p:sldIdLst>
    <p:sldId id="275" r:id="rId2"/>
    <p:sldId id="258" r:id="rId3"/>
    <p:sldId id="285" r:id="rId4"/>
    <p:sldId id="287" r:id="rId5"/>
    <p:sldId id="263" r:id="rId6"/>
    <p:sldId id="259" r:id="rId7"/>
    <p:sldId id="279" r:id="rId8"/>
    <p:sldId id="280" r:id="rId9"/>
    <p:sldId id="281" r:id="rId10"/>
    <p:sldId id="282" r:id="rId11"/>
    <p:sldId id="283" r:id="rId12"/>
    <p:sldId id="276" r:id="rId13"/>
    <p:sldId id="277" r:id="rId14"/>
    <p:sldId id="284" r:id="rId15"/>
    <p:sldId id="278" r:id="rId16"/>
    <p:sldId id="264" r:id="rId17"/>
    <p:sldId id="265" r:id="rId18"/>
    <p:sldId id="269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8FC0C8-B9D4-43B4-A3FA-51F0984A5A1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7FF99E-7813-4B0D-87BC-7C7B747EEB5D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bn-BD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১।রাষ্ট্র ভাষা হিসেবে</a:t>
          </a:r>
        </a:p>
        <a:p>
          <a:r>
            <a:rPr lang="bn-BD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স্বীকৃতি লাভ।</a:t>
          </a:r>
          <a:endParaRPr lang="en-US" sz="24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94C6AF-65FA-41C0-A9C8-E0B33C403406}" type="parTrans" cxnId="{C61076A7-62FD-427C-9798-94A5483B90A9}">
      <dgm:prSet/>
      <dgm:spPr/>
      <dgm:t>
        <a:bodyPr/>
        <a:lstStyle/>
        <a:p>
          <a:endParaRPr lang="en-US"/>
        </a:p>
      </dgm:t>
    </dgm:pt>
    <dgm:pt modelId="{43B45F40-A1F3-47CB-978B-4A5B2192F502}" type="sibTrans" cxnId="{C61076A7-62FD-427C-9798-94A5483B90A9}">
      <dgm:prSet/>
      <dgm:spPr/>
      <dgm:t>
        <a:bodyPr/>
        <a:lstStyle/>
        <a:p>
          <a:endParaRPr lang="en-US"/>
        </a:p>
      </dgm:t>
    </dgm:pt>
    <dgm:pt modelId="{DEE42AEC-803A-48FC-B372-BA914D630A95}">
      <dgm:prSet phldrT="[Text]" custT="1"/>
      <dgm:spPr/>
      <dgm:t>
        <a:bodyPr/>
        <a:lstStyle/>
        <a:p>
          <a:r>
            <a:rPr lang="bn-BD" sz="24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জাতীয়তাবাদের</a:t>
          </a:r>
        </a:p>
        <a:p>
          <a:r>
            <a:rPr lang="bn-BD" sz="24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বিকাশ।</a:t>
          </a:r>
          <a:endParaRPr lang="en-US" sz="2400" dirty="0">
            <a:solidFill>
              <a:schemeClr val="accent3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DD768A-8E4E-4536-81A1-A32D286342C9}" type="parTrans" cxnId="{FF4DC3DB-E64B-46DF-B374-6C9C21E90B5C}">
      <dgm:prSet/>
      <dgm:spPr/>
      <dgm:t>
        <a:bodyPr/>
        <a:lstStyle/>
        <a:p>
          <a:endParaRPr lang="en-US"/>
        </a:p>
      </dgm:t>
    </dgm:pt>
    <dgm:pt modelId="{D6EB3023-9791-483B-93C9-E0E6ABF45097}" type="sibTrans" cxnId="{FF4DC3DB-E64B-46DF-B374-6C9C21E90B5C}">
      <dgm:prSet/>
      <dgm:spPr/>
      <dgm:t>
        <a:bodyPr/>
        <a:lstStyle/>
        <a:p>
          <a:endParaRPr lang="en-US"/>
        </a:p>
      </dgm:t>
    </dgm:pt>
    <dgm:pt modelId="{4B06A517-1591-4E81-B70C-6C6959FA97F9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2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১৯৫৪ ও ৭০ এর</a:t>
          </a:r>
        </a:p>
        <a:p>
          <a:r>
            <a:rPr lang="bn-BD" sz="2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নির্বাচনে জয় লাভ।</a:t>
          </a:r>
          <a:endParaRPr lang="en-US" sz="24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1ACB98-3753-4682-93A3-9A94490F5CCE}" type="parTrans" cxnId="{4041A76F-C898-42D7-A04D-E07FC532822D}">
      <dgm:prSet/>
      <dgm:spPr/>
      <dgm:t>
        <a:bodyPr/>
        <a:lstStyle/>
        <a:p>
          <a:endParaRPr lang="en-US"/>
        </a:p>
      </dgm:t>
    </dgm:pt>
    <dgm:pt modelId="{FA950F5E-57EC-44D4-93B2-CAEE305EFE8F}" type="sibTrans" cxnId="{4041A76F-C898-42D7-A04D-E07FC532822D}">
      <dgm:prSet/>
      <dgm:spPr/>
      <dgm:t>
        <a:bodyPr/>
        <a:lstStyle/>
        <a:p>
          <a:endParaRPr lang="en-US"/>
        </a:p>
      </dgm:t>
    </dgm:pt>
    <dgm:pt modelId="{BD380691-8815-4384-AA3F-EC4CDC2988E1}">
      <dgm:prSet phldrT="[Text]" custT="1"/>
      <dgm:spPr>
        <a:solidFill>
          <a:schemeClr val="tx1"/>
        </a:solidFill>
      </dgm:spPr>
      <dgm:t>
        <a:bodyPr/>
        <a:lstStyle/>
        <a:p>
          <a:r>
            <a:rPr lang="bn-BD" sz="2400" dirty="0" smtClean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৫।মুক্তিযুদ্ধ ও স্বাধীনতা</a:t>
          </a:r>
        </a:p>
        <a:p>
          <a:r>
            <a:rPr lang="bn-BD" sz="2400" dirty="0" smtClean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লাভ।</a:t>
          </a:r>
          <a:endParaRPr lang="en-US" sz="2400" dirty="0">
            <a:solidFill>
              <a:schemeClr val="accent6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133937-6FF3-4BFB-9541-62D0310E1340}" type="parTrans" cxnId="{4AC8265E-4F0D-4B8D-8D22-6A7F10157A9E}">
      <dgm:prSet/>
      <dgm:spPr/>
      <dgm:t>
        <a:bodyPr/>
        <a:lstStyle/>
        <a:p>
          <a:endParaRPr lang="en-US"/>
        </a:p>
      </dgm:t>
    </dgm:pt>
    <dgm:pt modelId="{C325D8CD-45D9-49CE-BDDC-513463065943}" type="sibTrans" cxnId="{4AC8265E-4F0D-4B8D-8D22-6A7F10157A9E}">
      <dgm:prSet/>
      <dgm:spPr/>
      <dgm:t>
        <a:bodyPr/>
        <a:lstStyle/>
        <a:p>
          <a:endParaRPr lang="en-US"/>
        </a:p>
      </dgm:t>
    </dgm:pt>
    <dgm:pt modelId="{70BBD94A-C45D-4A2E-AA28-903A7032298E}" type="pres">
      <dgm:prSet presAssocID="{948FC0C8-B9D4-43B4-A3FA-51F0984A5A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64A11C-7544-45CC-9A94-509B9F2D8DC1}" type="pres">
      <dgm:prSet presAssocID="{3A7FF99E-7813-4B0D-87BC-7C7B747EEB5D}" presName="node" presStyleLbl="node1" presStyleIdx="0" presStyleCnt="4" custScaleX="62362" custScaleY="44660" custLinFactNeighborX="-8183" custLinFactNeighborY="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25718-47E2-47DE-954A-AFD6B0C08878}" type="pres">
      <dgm:prSet presAssocID="{43B45F40-A1F3-47CB-978B-4A5B2192F502}" presName="sibTrans" presStyleCnt="0"/>
      <dgm:spPr/>
    </dgm:pt>
    <dgm:pt modelId="{7E87A9A6-726B-4269-8618-2036575EB1DE}" type="pres">
      <dgm:prSet presAssocID="{DEE42AEC-803A-48FC-B372-BA914D630A95}" presName="node" presStyleLbl="node1" presStyleIdx="1" presStyleCnt="4" custScaleX="63471" custScaleY="29938" custLinFactNeighborX="-80155" custLinFactNeighborY="51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5824F-C81F-4D95-AF58-3BB06F3917A6}" type="pres">
      <dgm:prSet presAssocID="{D6EB3023-9791-483B-93C9-E0E6ABF45097}" presName="sibTrans" presStyleCnt="0"/>
      <dgm:spPr/>
    </dgm:pt>
    <dgm:pt modelId="{8579F86C-FE29-481F-8D2E-6F37DB99607E}" type="pres">
      <dgm:prSet presAssocID="{4B06A517-1591-4E81-B70C-6C6959FA97F9}" presName="node" presStyleLbl="node1" presStyleIdx="2" presStyleCnt="4" custScaleX="47013" custScaleY="80720" custLinFactNeighborX="61588" custLinFactNeighborY="-63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B3D1D-8837-4378-A14F-881ED19589EB}" type="pres">
      <dgm:prSet presAssocID="{FA950F5E-57EC-44D4-93B2-CAEE305EFE8F}" presName="sibTrans" presStyleCnt="0"/>
      <dgm:spPr/>
    </dgm:pt>
    <dgm:pt modelId="{37AA360A-D4B8-4182-AAED-26E7E775E012}" type="pres">
      <dgm:prSet presAssocID="{BD380691-8815-4384-AA3F-EC4CDC2988E1}" presName="node" presStyleLbl="node1" presStyleIdx="3" presStyleCnt="4" custScaleX="51051" custScaleY="46615" custLinFactNeighborX="4329" custLinFactNeighborY="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C8265E-4F0D-4B8D-8D22-6A7F10157A9E}" srcId="{948FC0C8-B9D4-43B4-A3FA-51F0984A5A11}" destId="{BD380691-8815-4384-AA3F-EC4CDC2988E1}" srcOrd="3" destOrd="0" parTransId="{8D133937-6FF3-4BFB-9541-62D0310E1340}" sibTransId="{C325D8CD-45D9-49CE-BDDC-513463065943}"/>
    <dgm:cxn modelId="{FF4DC3DB-E64B-46DF-B374-6C9C21E90B5C}" srcId="{948FC0C8-B9D4-43B4-A3FA-51F0984A5A11}" destId="{DEE42AEC-803A-48FC-B372-BA914D630A95}" srcOrd="1" destOrd="0" parTransId="{6EDD768A-8E4E-4536-81A1-A32D286342C9}" sibTransId="{D6EB3023-9791-483B-93C9-E0E6ABF45097}"/>
    <dgm:cxn modelId="{4041A76F-C898-42D7-A04D-E07FC532822D}" srcId="{948FC0C8-B9D4-43B4-A3FA-51F0984A5A11}" destId="{4B06A517-1591-4E81-B70C-6C6959FA97F9}" srcOrd="2" destOrd="0" parTransId="{A71ACB98-3753-4682-93A3-9A94490F5CCE}" sibTransId="{FA950F5E-57EC-44D4-93B2-CAEE305EFE8F}"/>
    <dgm:cxn modelId="{9F4AD5C1-440B-4F46-9A53-52598A9F2A35}" type="presOf" srcId="{DEE42AEC-803A-48FC-B372-BA914D630A95}" destId="{7E87A9A6-726B-4269-8618-2036575EB1DE}" srcOrd="0" destOrd="0" presId="urn:microsoft.com/office/officeart/2005/8/layout/default"/>
    <dgm:cxn modelId="{064B945D-8F01-4306-B6FA-1269B529813D}" type="presOf" srcId="{BD380691-8815-4384-AA3F-EC4CDC2988E1}" destId="{37AA360A-D4B8-4182-AAED-26E7E775E012}" srcOrd="0" destOrd="0" presId="urn:microsoft.com/office/officeart/2005/8/layout/default"/>
    <dgm:cxn modelId="{21A02165-9CA7-4E12-9875-4D853CBE4CCC}" type="presOf" srcId="{4B06A517-1591-4E81-B70C-6C6959FA97F9}" destId="{8579F86C-FE29-481F-8D2E-6F37DB99607E}" srcOrd="0" destOrd="0" presId="urn:microsoft.com/office/officeart/2005/8/layout/default"/>
    <dgm:cxn modelId="{C61076A7-62FD-427C-9798-94A5483B90A9}" srcId="{948FC0C8-B9D4-43B4-A3FA-51F0984A5A11}" destId="{3A7FF99E-7813-4B0D-87BC-7C7B747EEB5D}" srcOrd="0" destOrd="0" parTransId="{2494C6AF-65FA-41C0-A9C8-E0B33C403406}" sibTransId="{43B45F40-A1F3-47CB-978B-4A5B2192F502}"/>
    <dgm:cxn modelId="{2F560FFF-A8D4-4C5F-8CB7-E7D38EC9B2D3}" type="presOf" srcId="{948FC0C8-B9D4-43B4-A3FA-51F0984A5A11}" destId="{70BBD94A-C45D-4A2E-AA28-903A7032298E}" srcOrd="0" destOrd="0" presId="urn:microsoft.com/office/officeart/2005/8/layout/default"/>
    <dgm:cxn modelId="{16C24AD0-4C4A-4FC3-BB4A-F835EC6D3D92}" type="presOf" srcId="{3A7FF99E-7813-4B0D-87BC-7C7B747EEB5D}" destId="{EB64A11C-7544-45CC-9A94-509B9F2D8DC1}" srcOrd="0" destOrd="0" presId="urn:microsoft.com/office/officeart/2005/8/layout/default"/>
    <dgm:cxn modelId="{BF0424DE-0083-4FFF-8658-879DDBF03B89}" type="presParOf" srcId="{70BBD94A-C45D-4A2E-AA28-903A7032298E}" destId="{EB64A11C-7544-45CC-9A94-509B9F2D8DC1}" srcOrd="0" destOrd="0" presId="urn:microsoft.com/office/officeart/2005/8/layout/default"/>
    <dgm:cxn modelId="{AAD32F19-8F92-45DD-8D0D-E515FD4EBA42}" type="presParOf" srcId="{70BBD94A-C45D-4A2E-AA28-903A7032298E}" destId="{68225718-47E2-47DE-954A-AFD6B0C08878}" srcOrd="1" destOrd="0" presId="urn:microsoft.com/office/officeart/2005/8/layout/default"/>
    <dgm:cxn modelId="{7314E946-E997-4579-8FCE-78CFD10C3796}" type="presParOf" srcId="{70BBD94A-C45D-4A2E-AA28-903A7032298E}" destId="{7E87A9A6-726B-4269-8618-2036575EB1DE}" srcOrd="2" destOrd="0" presId="urn:microsoft.com/office/officeart/2005/8/layout/default"/>
    <dgm:cxn modelId="{18A58C59-9ECA-4871-843F-FE76A7AC66AF}" type="presParOf" srcId="{70BBD94A-C45D-4A2E-AA28-903A7032298E}" destId="{9905824F-C81F-4D95-AF58-3BB06F3917A6}" srcOrd="3" destOrd="0" presId="urn:microsoft.com/office/officeart/2005/8/layout/default"/>
    <dgm:cxn modelId="{C00DB4BE-7E96-4ED6-BC49-F38CA7D7B199}" type="presParOf" srcId="{70BBD94A-C45D-4A2E-AA28-903A7032298E}" destId="{8579F86C-FE29-481F-8D2E-6F37DB99607E}" srcOrd="4" destOrd="0" presId="urn:microsoft.com/office/officeart/2005/8/layout/default"/>
    <dgm:cxn modelId="{395C632A-D60C-4860-B280-E00A0B094922}" type="presParOf" srcId="{70BBD94A-C45D-4A2E-AA28-903A7032298E}" destId="{213B3D1D-8837-4378-A14F-881ED19589EB}" srcOrd="5" destOrd="0" presId="urn:microsoft.com/office/officeart/2005/8/layout/default"/>
    <dgm:cxn modelId="{364F6101-3E07-4F98-9D29-6ACC79A234FD}" type="presParOf" srcId="{70BBD94A-C45D-4A2E-AA28-903A7032298E}" destId="{37AA360A-D4B8-4182-AAED-26E7E775E01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3F25C-5E5F-4A40-9D0D-50D6E9F2A22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D831D-202D-4996-A440-69BADE75D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9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D831D-202D-4996-A440-69BADE75DB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8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D831D-202D-4996-A440-69BADE75DB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692F-4404-4698-9EDB-54FE03DC6A0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F20-9ED8-4A0B-A385-58D3FB32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5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692F-4404-4698-9EDB-54FE03DC6A0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F20-9ED8-4A0B-A385-58D3FB32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3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692F-4404-4698-9EDB-54FE03DC6A0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F20-9ED8-4A0B-A385-58D3FB32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3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692F-4404-4698-9EDB-54FE03DC6A0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F20-9ED8-4A0B-A385-58D3FB32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1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692F-4404-4698-9EDB-54FE03DC6A0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F20-9ED8-4A0B-A385-58D3FB32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6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692F-4404-4698-9EDB-54FE03DC6A0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F20-9ED8-4A0B-A385-58D3FB32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692F-4404-4698-9EDB-54FE03DC6A0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F20-9ED8-4A0B-A385-58D3FB32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4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692F-4404-4698-9EDB-54FE03DC6A0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F20-9ED8-4A0B-A385-58D3FB32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0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692F-4404-4698-9EDB-54FE03DC6A0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F20-9ED8-4A0B-A385-58D3FB328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0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692F-4404-4698-9EDB-54FE03DC6A0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F20-9ED8-4A0B-A385-58D3FB32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4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692F-4404-4698-9EDB-54FE03DC6A0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1F20-9ED8-4A0B-A385-58D3FB32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9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F692F-4404-4698-9EDB-54FE03DC6A0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1F20-9ED8-4A0B-A385-58D3FB32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5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861" y="5607875"/>
            <a:ext cx="10796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 ক্লাসে সবাইকে স্বাগতম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68" y="171449"/>
            <a:ext cx="10328028" cy="54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10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1878" y="526673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ভাস্কর্যটি কাদের স্মৃতি বহন করে ? 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78" y="252413"/>
            <a:ext cx="8005796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69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2137" y="199788"/>
            <a:ext cx="8170985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850" y="1644428"/>
            <a:ext cx="11471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ভাষা আন্দোলনের গুরুত্ব কি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8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৫ মিনিটের মধ্যে উত্তর দাও 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0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0753" y="328247"/>
            <a:ext cx="8659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আন্দোলনঃ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735" y="1553841"/>
            <a:ext cx="117694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১৯৪৭ সালের ১ ডিসেম্বর পাকিস্তানের শিক্ষা সম্মেলনে উর্দুকে পাকিস্তানের রাষ্ট্র ভাষা করার প্রস্তাব গৃহিত হয়। ১৯৪৮ সালের ২৩ ফ্রেরুয়ারী পাকিস্তানের গনপরিষদের প্রথম অধিবেশনে ধীরেন্দ্রনাথ দত্ত প্রস্তাব করেন যে, উর্দু ও ইংরেজীর সাথে বাংলাকে ও গনপরিষদের ভাষা হিসেবে গ্রহন করা হোক। অবশে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নানা গঠনা প্রবাহের পর ১৯৫২ সালের ২১ ফ্রেরুয়ারী পূর্ব-বাংলার ছাত্রদের আন্দোলনের চাপের মুখে বাংলাকে পূর্ব- বাংলার রাষ্ট্র ভাষা হিসেবে স্বীকার করে ,১৯৫</a:t>
            </a:r>
            <a:r>
              <a:rPr lang="en-US" sz="320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bn-BD" sz="320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 সংবিধানে বাংলাকে পূর্ব-বাংলার রাষ্ট্র ভাষা হিসেবে স্বীকৃতি প্রদান করেন।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১৯৯৯ 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নভেম্বর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ইউনেস্কো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29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619" y="306932"/>
            <a:ext cx="10917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আন্দোলনের গঠনা প্রবাহঃ-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619" y="2310511"/>
            <a:ext cx="109173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নাজিম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উদ্দীনের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ঘোষণা।</a:t>
            </a:r>
          </a:p>
          <a:p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২।রাষ্ট্র ভাষা সংগ্রাম কমিটি।</a:t>
            </a:r>
          </a:p>
          <a:p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১৪৪ ধারা ভঙ্গ।</a:t>
            </a:r>
          </a:p>
          <a:p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রাষ্ট্র ভাষার মর্যাদা লাভ।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97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9876" y="262171"/>
            <a:ext cx="8299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60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973" y="1754199"/>
            <a:ext cx="116516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দলে বিভক্ত হয়ে নিন্মের প্রশ্নের উত্তর দাও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দলঃ- ভাষা আন্দোলন বলতে কি বুঝ ?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 দলঃ- তমদ্দুন মজলিস বলতে কি বুঝ ?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 দলঃ- রাষ্ট্র ভাষা সংগ্রাম পরিষদ বলতে কি বুঝ ? </a:t>
            </a:r>
          </a:p>
          <a:p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5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4129" y="360880"/>
            <a:ext cx="878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আন্দোলনের গুরুত্বঃ-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99901950"/>
              </p:ext>
            </p:extLst>
          </p:nvPr>
        </p:nvGraphicFramePr>
        <p:xfrm>
          <a:off x="387927" y="1052945"/>
          <a:ext cx="11651673" cy="5652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08364" y="5070762"/>
            <a:ext cx="4073235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                                          ৩।    বাংলা একাডেমি</a:t>
            </a:r>
          </a:p>
          <a:p>
            <a:r>
              <a:rPr lang="bn-BD" sz="2400" dirty="0" smtClean="0"/>
              <a:t>প্রতিষ্ঠা 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872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608" y="220540"/>
            <a:ext cx="6557962" cy="1582449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bn-BD" sz="8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কাজঃ-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89" y="2096067"/>
            <a:ext cx="11277601" cy="281463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দলঃ ভাষা আন্দোলন বলতে কি বুঝ?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দলঃভাষা আন্দোলনের গুরুত্ব মূল্যায়ন কর?</a:t>
            </a:r>
          </a:p>
          <a:p>
            <a:pPr marL="0" indent="0">
              <a:buNone/>
            </a:pP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৩মিনিটে উত্তর দাও।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53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32185" y="199292"/>
            <a:ext cx="7408984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মূল্যায়নঃ-</a:t>
            </a:r>
            <a:endParaRPr lang="en-US" sz="8000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817" y="1893810"/>
            <a:ext cx="118456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সর্বদলীয় রাষ্ট্রভাষা সংগ্রাম পরিষদ ১৯৪৮ সালের কত তারিখ গঠিত </a:t>
            </a:r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0</a:t>
            </a:r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২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৩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endParaRPr lang="bn-IN" sz="2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0</a:t>
            </a:r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৪ </a:t>
            </a:r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                   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৫ </a:t>
            </a:r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বাংলাকে কত সালের সংবিধানে পূর্ব-বাংলার রাষ্ট্র ভাষার মর্যাদা </a:t>
            </a:r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 সরকার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0</a:t>
            </a:r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১৯৫৪               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১৯৫৫</a:t>
            </a:r>
            <a:endParaRPr lang="bn-IN" sz="2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0</a:t>
            </a:r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১৯৫৬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0</a:t>
            </a:r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40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১৯৫৮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21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7971" y="228069"/>
            <a:ext cx="6206836" cy="162098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কাজঃ-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7" y="2252962"/>
            <a:ext cx="11790218" cy="193314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ভাষা আন্দোলনে কি প্রভাব বিস্তার করে, তা লিখে জমা দিবা।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0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30435" y="4987637"/>
            <a:ext cx="35398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415635"/>
            <a:ext cx="9434945" cy="554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45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48000" y="255183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2073" y="841158"/>
            <a:ext cx="919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Content Placeholder 10"/>
          <p:cNvSpPr txBox="1">
            <a:spLocks/>
          </p:cNvSpPr>
          <p:nvPr/>
        </p:nvSpPr>
        <p:spPr>
          <a:xfrm>
            <a:off x="1171575" y="600074"/>
            <a:ext cx="10171391" cy="5243513"/>
          </a:xfrm>
          <a:prstGeom prst="rect">
            <a:avLst/>
          </a:prstGeom>
          <a:ln w="66675">
            <a:solidFill>
              <a:srgbClr val="FF0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শিক্ষক পরিচিতি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56031" y="1824860"/>
            <a:ext cx="4677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en-US" sz="3600" dirty="0">
              <a:ln w="22225">
                <a:solidFill>
                  <a:srgbClr val="EA6312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rgbClr val="54849A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92" y="1617785"/>
            <a:ext cx="3822108" cy="34483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27785" y="237246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bn-BD" sz="2400" b="1" i="1" kern="0" dirty="0">
                <a:solidFill>
                  <a:prstClr val="black"/>
                </a:solidFill>
              </a:rPr>
              <a:t>মোঃ লিয়াকত হোসেন</a:t>
            </a:r>
            <a:endParaRPr lang="en-US" sz="2400" b="1" i="1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bn-BD" sz="2400" b="1" i="1" kern="0" dirty="0">
                <a:solidFill>
                  <a:prstClr val="black"/>
                </a:solidFill>
              </a:rPr>
              <a:t>প্রভাষক, ইতিহাস বিভাগ</a:t>
            </a:r>
            <a:endParaRPr lang="en-US" sz="2400" b="1" i="1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bn-BD" sz="2400" b="1" i="1" kern="0" dirty="0">
                <a:solidFill>
                  <a:prstClr val="black"/>
                </a:solidFill>
              </a:rPr>
              <a:t>শরণখোলা সরকারি কলেজ</a:t>
            </a:r>
            <a:endParaRPr lang="en-US" sz="2400" b="1" i="1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bn-BD" sz="2400" b="1" i="1" kern="0" dirty="0">
                <a:solidFill>
                  <a:prstClr val="black"/>
                </a:solidFill>
              </a:rPr>
              <a:t>শরণখোলা, বাগেরহাট।</a:t>
            </a:r>
            <a:endParaRPr lang="en-US" sz="2400" b="1" i="1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bn-BD" sz="2400" b="1" i="1" kern="0" dirty="0">
                <a:solidFill>
                  <a:prstClr val="black"/>
                </a:solidFill>
              </a:rPr>
              <a:t>  </a:t>
            </a:r>
            <a:r>
              <a:rPr lang="en-US" sz="2400" b="1" i="1" kern="0" dirty="0">
                <a:solidFill>
                  <a:prstClr val="black"/>
                </a:solidFill>
              </a:rPr>
              <a:t>Mobile no : 01725647650</a:t>
            </a:r>
          </a:p>
        </p:txBody>
      </p:sp>
    </p:spTree>
    <p:extLst>
      <p:ext uri="{BB962C8B-B14F-4D97-AF65-F5344CB8AC3E}">
        <p14:creationId xmlns:p14="http://schemas.microsoft.com/office/powerpoint/2010/main" val="3860429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2"/>
          <p:cNvSpPr txBox="1">
            <a:spLocks/>
          </p:cNvSpPr>
          <p:nvPr/>
        </p:nvSpPr>
        <p:spPr>
          <a:xfrm>
            <a:off x="1343025" y="1171575"/>
            <a:ext cx="9729788" cy="4841298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44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পাঠ পরিচিতি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bn-BD" sz="4400" b="1" dirty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শ্রেণীঃ </a:t>
            </a:r>
            <a:r>
              <a:rPr lang="en-US" sz="4400" b="1" dirty="0" err="1" smtClean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একাদশ</a:t>
            </a:r>
            <a:endParaRPr lang="bn-BD" sz="4400" b="1" dirty="0">
              <a:ln/>
              <a:solidFill>
                <a:srgbClr val="4F032E"/>
              </a:solidFill>
              <a:latin typeface="SutonnyOMJ" pitchFamily="2" charset="0"/>
              <a:cs typeface="SutonnyOMJ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bn-BD" sz="4400" b="1" dirty="0" smtClean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বিষয়ঃ </a:t>
            </a:r>
            <a:r>
              <a:rPr lang="en-US" sz="4400" b="1" dirty="0" err="1" smtClean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ইতিহাস</a:t>
            </a:r>
            <a:r>
              <a:rPr lang="en-US" sz="4400" b="1" dirty="0" smtClean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 (</a:t>
            </a:r>
            <a:r>
              <a:rPr lang="en-US" sz="4400" b="1" dirty="0" err="1" smtClean="0">
                <a:ln/>
                <a:solidFill>
                  <a:srgbClr val="4F032E"/>
                </a:solidFill>
                <a:latin typeface="NikoshBAN"/>
                <a:cs typeface="SutonnyOMJ" pitchFamily="2" charset="0"/>
              </a:rPr>
              <a:t>প্রথম</a:t>
            </a:r>
            <a:r>
              <a:rPr lang="en-US" sz="4400" b="1" dirty="0" smtClean="0">
                <a:ln/>
                <a:solidFill>
                  <a:srgbClr val="4F032E"/>
                </a:solidFill>
                <a:latin typeface="Sutonny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4F032E"/>
                </a:solidFill>
                <a:latin typeface="SutonnyMJ" pitchFamily="2" charset="0"/>
                <a:cs typeface="SutonnyOMJ" pitchFamily="2" charset="0"/>
              </a:rPr>
              <a:t>পত্র</a:t>
            </a:r>
            <a:r>
              <a:rPr lang="en-US" sz="4400" b="1" dirty="0" smtClean="0">
                <a:ln/>
                <a:solidFill>
                  <a:srgbClr val="4F032E"/>
                </a:solidFill>
                <a:latin typeface="SutonnyMJ" pitchFamily="2" charset="0"/>
                <a:cs typeface="SutonnyOMJ" pitchFamily="2" charset="0"/>
              </a:rPr>
              <a:t>)</a:t>
            </a:r>
            <a:endParaRPr lang="en-US" sz="4400" b="1" dirty="0">
              <a:ln/>
              <a:solidFill>
                <a:srgbClr val="4F032E"/>
              </a:solidFill>
              <a:latin typeface="SutonnyOMJ" pitchFamily="2" charset="0"/>
              <a:cs typeface="SutonnyOMJ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4400" b="1" dirty="0" err="1" smtClean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অধ্যায়ঃ</a:t>
            </a:r>
            <a:r>
              <a:rPr lang="en-US" sz="4400" b="1" dirty="0" smtClean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চতুর্থ</a:t>
            </a:r>
            <a:r>
              <a:rPr lang="en-US" sz="4400" b="1" dirty="0" smtClean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4400" b="1" dirty="0" err="1" smtClean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তারিখঃ</a:t>
            </a:r>
            <a:r>
              <a:rPr lang="bn-BD" sz="4400" b="1" dirty="0" smtClean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smtClean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১০/০৩/২০২০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4400" b="1" dirty="0" err="1" smtClean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সময়ঃ</a:t>
            </a:r>
            <a:r>
              <a:rPr lang="bn-BD" sz="4400" b="1" dirty="0" smtClean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 ৫০</a:t>
            </a:r>
            <a:r>
              <a:rPr lang="en-US" sz="4400" b="1" dirty="0" smtClean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4F032E"/>
                </a:solidFill>
                <a:latin typeface="SutonnyOMJ" pitchFamily="2" charset="0"/>
                <a:cs typeface="SutonnyOMJ" pitchFamily="2" charset="0"/>
              </a:rPr>
              <a:t>মিনিট</a:t>
            </a:r>
            <a:endParaRPr lang="bn-BD" sz="4400" b="1" dirty="0">
              <a:ln/>
              <a:solidFill>
                <a:srgbClr val="4F032E"/>
              </a:solidFill>
              <a:latin typeface="SutonnyOMJ" pitchFamily="2" charset="0"/>
              <a:cs typeface="SutonnyOMJ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4400" b="1" u="sng" dirty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100" b="1" u="sng" dirty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7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1490" y="2387768"/>
            <a:ext cx="10002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err="1" smtClean="0">
                <a:solidFill>
                  <a:srgbClr val="0070C0"/>
                </a:solidFill>
              </a:rPr>
              <a:t>ভাষা</a:t>
            </a:r>
            <a:r>
              <a:rPr lang="en-US" sz="6000" u="sng" dirty="0" smtClean="0">
                <a:solidFill>
                  <a:srgbClr val="0070C0"/>
                </a:solidFill>
              </a:rPr>
              <a:t> </a:t>
            </a:r>
            <a:r>
              <a:rPr lang="bn-BD" sz="6000" u="sng" dirty="0" smtClean="0">
                <a:solidFill>
                  <a:srgbClr val="0070C0"/>
                </a:solidFill>
              </a:rPr>
              <a:t>আ</a:t>
            </a:r>
            <a:r>
              <a:rPr lang="en-US" sz="6000" u="sng" dirty="0" err="1" smtClean="0">
                <a:solidFill>
                  <a:srgbClr val="0070C0"/>
                </a:solidFill>
              </a:rPr>
              <a:t>ন্দোলন</a:t>
            </a:r>
            <a:r>
              <a:rPr lang="en-US" sz="6000" u="sng" dirty="0" smtClean="0">
                <a:solidFill>
                  <a:srgbClr val="0070C0"/>
                </a:solidFill>
              </a:rPr>
              <a:t> ও </a:t>
            </a:r>
            <a:r>
              <a:rPr lang="en-US" sz="6000" u="sng" dirty="0" err="1" smtClean="0">
                <a:solidFill>
                  <a:srgbClr val="0070C0"/>
                </a:solidFill>
              </a:rPr>
              <a:t>এর</a:t>
            </a:r>
            <a:r>
              <a:rPr lang="en-US" sz="6000" u="sng" dirty="0" smtClean="0">
                <a:solidFill>
                  <a:srgbClr val="0070C0"/>
                </a:solidFill>
              </a:rPr>
              <a:t> </a:t>
            </a:r>
            <a:r>
              <a:rPr lang="en-US" sz="6000" u="sng" dirty="0" err="1" smtClean="0">
                <a:solidFill>
                  <a:srgbClr val="0070C0"/>
                </a:solidFill>
              </a:rPr>
              <a:t>গুর</a:t>
            </a:r>
            <a:r>
              <a:rPr lang="bn-BD" sz="6000" u="sng" dirty="0" smtClean="0">
                <a:solidFill>
                  <a:srgbClr val="0070C0"/>
                </a:solidFill>
              </a:rPr>
              <a:t>ুত্ব </a:t>
            </a:r>
            <a:endParaRPr lang="en-US" sz="6000" u="sng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4327" y="1025236"/>
            <a:ext cx="8257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</a:rPr>
              <a:t>পাঠের বিষয় -   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6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83010" y="276258"/>
            <a:ext cx="4612308" cy="1141165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6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ফলঃ-</a:t>
            </a:r>
            <a:endParaRPr lang="en-US" sz="6600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1054" y="1716992"/>
            <a:ext cx="11374582" cy="31053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 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 কি তা বলতে পারবে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আন্দোলনের ঘটনা সমূহ ব্যাখ্যা করতে পারবে । 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আন্দোলনের গুরুত্ব কি তা মূল্যায়ন করতে পারবে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10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5011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আমরা  কি দেখতে পাই ?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6" y="95250"/>
            <a:ext cx="8839200" cy="593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24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1817" y="5715907"/>
            <a:ext cx="9878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 দুজন কারা ? 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70" y="236480"/>
            <a:ext cx="3272257" cy="3930926"/>
          </a:xfrm>
          <a:prstGeom prst="round2Diag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7" r="4265"/>
          <a:stretch/>
        </p:blipFill>
        <p:spPr>
          <a:xfrm>
            <a:off x="7654634" y="306815"/>
            <a:ext cx="3479184" cy="3790255"/>
          </a:xfrm>
          <a:prstGeom prst="round2Diag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840070" y="4577386"/>
            <a:ext cx="3057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 আলী জিন্নাহ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39528" y="4586315"/>
            <a:ext cx="2709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খাজা নাজিম উদ্দীন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806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0246" y="6020688"/>
            <a:ext cx="9249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আমরা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পাচ্ছি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43" y="487422"/>
            <a:ext cx="8853713" cy="526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97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3" y="173818"/>
            <a:ext cx="8793726" cy="50546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1877" y="6103460"/>
            <a:ext cx="682283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ছবিগুলোর পরিচয় কি তোমরা জানো ?  </a:t>
            </a:r>
            <a:endParaRPr lang="en-US" sz="2400" dirty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8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461</Words>
  <Application>Microsoft Office PowerPoint</Application>
  <PresentationFormat>Custom</PresentationFormat>
  <Paragraphs>78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শিখন ফলঃ-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কাজঃ-</vt:lpstr>
      <vt:lpstr>PowerPoint Presentation</vt:lpstr>
      <vt:lpstr>বাড়ির কাজঃ-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78L6N72</dc:creator>
  <cp:lastModifiedBy>Dell</cp:lastModifiedBy>
  <cp:revision>179</cp:revision>
  <dcterms:created xsi:type="dcterms:W3CDTF">2019-07-20T09:47:55Z</dcterms:created>
  <dcterms:modified xsi:type="dcterms:W3CDTF">2020-03-14T15:17:09Z</dcterms:modified>
</cp:coreProperties>
</file>