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6" r:id="rId4"/>
    <p:sldId id="267" r:id="rId5"/>
    <p:sldId id="262" r:id="rId6"/>
    <p:sldId id="268" r:id="rId7"/>
    <p:sldId id="270" r:id="rId8"/>
    <p:sldId id="258" r:id="rId9"/>
    <p:sldId id="272" r:id="rId10"/>
    <p:sldId id="269" r:id="rId11"/>
    <p:sldId id="265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2" r:id="rId24"/>
    <p:sldId id="259" r:id="rId25"/>
    <p:sldId id="26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90F3A3-8533-41B1-88F9-47A634B2035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B4FA53DA-0C2E-483D-B28A-3970098EE1B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ম্যাক্রো উপাদান-৯ টিঃ 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নাইট্রোজেন, পটাশিয়াম,ফসফরাস,ক্যালসিয়াম,ম্যাগনেসিয়াম, কার্বন , হাইড্রোজেন,অক্সিজেন,সালফার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A608F75-856D-4EF2-8472-B1C182516253}" type="parTrans" cxnId="{2CFB46DD-C96B-4433-83BE-C405EA8B1E20}">
      <dgm:prSet/>
      <dgm:spPr/>
      <dgm:t>
        <a:bodyPr/>
        <a:lstStyle/>
        <a:p>
          <a:endParaRPr lang="en-US"/>
        </a:p>
      </dgm:t>
    </dgm:pt>
    <dgm:pt modelId="{72BCB6B8-BDD8-4D52-8F65-09BEB7115D33}" type="sibTrans" cxnId="{2CFB46DD-C96B-4433-83BE-C405EA8B1E20}">
      <dgm:prSet/>
      <dgm:spPr/>
      <dgm:t>
        <a:bodyPr/>
        <a:lstStyle/>
        <a:p>
          <a:endParaRPr lang="en-US"/>
        </a:p>
      </dgm:t>
    </dgm:pt>
    <dgm:pt modelId="{C38188C1-2B78-4492-A739-AA81AB0BA17C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মাইক্রো উপাদান-৭ টিঃ দস্তা,ম্যাংগানিজ,আয়রন,</a:t>
          </a:r>
        </a:p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মলিবডেনাম,বোরন,কপার,ক্লোরিন।</a:t>
          </a:r>
          <a:endParaRPr lang="en-US" sz="3600" dirty="0"/>
        </a:p>
      </dgm:t>
    </dgm:pt>
    <dgm:pt modelId="{21B25626-F3E6-4E74-998D-D10F5902B366}" type="parTrans" cxnId="{9A9D476A-B011-4375-9381-2F566708D546}">
      <dgm:prSet/>
      <dgm:spPr/>
      <dgm:t>
        <a:bodyPr/>
        <a:lstStyle/>
        <a:p>
          <a:endParaRPr lang="en-US"/>
        </a:p>
      </dgm:t>
    </dgm:pt>
    <dgm:pt modelId="{6963A172-5E82-4CFD-9B64-A076B175AC8D}" type="sibTrans" cxnId="{9A9D476A-B011-4375-9381-2F566708D546}">
      <dgm:prSet/>
      <dgm:spPr/>
      <dgm:t>
        <a:bodyPr/>
        <a:lstStyle/>
        <a:p>
          <a:endParaRPr lang="en-US"/>
        </a:p>
      </dgm:t>
    </dgm:pt>
    <dgm:pt modelId="{F35419EB-F5FB-4F8A-82B9-6A86938FB0DF}" type="pres">
      <dgm:prSet presAssocID="{4B90F3A3-8533-41B1-88F9-47A634B2035D}" presName="linearFlow" presStyleCnt="0">
        <dgm:presLayoutVars>
          <dgm:dir/>
          <dgm:resizeHandles val="exact"/>
        </dgm:presLayoutVars>
      </dgm:prSet>
      <dgm:spPr/>
    </dgm:pt>
    <dgm:pt modelId="{64A2B31F-F26A-4E9C-867A-81B58E4C0991}" type="pres">
      <dgm:prSet presAssocID="{B4FA53DA-0C2E-483D-B28A-3970098EE1B6}" presName="composite" presStyleCnt="0"/>
      <dgm:spPr/>
    </dgm:pt>
    <dgm:pt modelId="{076820B2-1CFF-4688-BFCA-BA50D9894D59}" type="pres">
      <dgm:prSet presAssocID="{B4FA53DA-0C2E-483D-B28A-3970098EE1B6}" presName="imgShp" presStyleLbl="fgImgPlace1" presStyleIdx="0" presStyleCnt="2" custScaleX="73947" custLinFactNeighborX="-25087" custLinFactNeighborY="8655"/>
      <dgm:spPr/>
    </dgm:pt>
    <dgm:pt modelId="{4F7AEC69-9F86-481F-838C-15A67B6C222A}" type="pres">
      <dgm:prSet presAssocID="{B4FA53DA-0C2E-483D-B28A-3970098EE1B6}" presName="txShp" presStyleLbl="node1" presStyleIdx="0" presStyleCnt="2" custScaleX="150376" custScaleY="117079" custLinFactNeighborY="16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26331-0357-459F-9FB3-A12F4B12DA18}" type="pres">
      <dgm:prSet presAssocID="{72BCB6B8-BDD8-4D52-8F65-09BEB7115D33}" presName="spacing" presStyleCnt="0"/>
      <dgm:spPr/>
    </dgm:pt>
    <dgm:pt modelId="{613B2B17-DB13-4C02-BCB7-90E6147EB4F7}" type="pres">
      <dgm:prSet presAssocID="{C38188C1-2B78-4492-A739-AA81AB0BA17C}" presName="composite" presStyleCnt="0"/>
      <dgm:spPr/>
    </dgm:pt>
    <dgm:pt modelId="{02B9D08C-83F2-4030-9104-637A0B0B77D4}" type="pres">
      <dgm:prSet presAssocID="{C38188C1-2B78-4492-A739-AA81AB0BA17C}" presName="imgShp" presStyleLbl="fgImgPlace1" presStyleIdx="1" presStyleCnt="2" custScaleX="56311" custLinFactNeighborX="-17947"/>
      <dgm:spPr/>
    </dgm:pt>
    <dgm:pt modelId="{9929116A-E091-474D-BA0F-B8EF51427AB7}" type="pres">
      <dgm:prSet presAssocID="{C38188C1-2B78-4492-A739-AA81AB0BA17C}" presName="txShp" presStyleLbl="node1" presStyleIdx="1" presStyleCnt="2" custScaleX="138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6D0024-251D-4505-87F5-89231EF6BAF7}" type="presOf" srcId="{B4FA53DA-0C2E-483D-B28A-3970098EE1B6}" destId="{4F7AEC69-9F86-481F-838C-15A67B6C222A}" srcOrd="0" destOrd="0" presId="urn:microsoft.com/office/officeart/2005/8/layout/vList3#1"/>
    <dgm:cxn modelId="{5FF7D9D2-2CE7-4A85-B376-15D917F82FD7}" type="presOf" srcId="{4B90F3A3-8533-41B1-88F9-47A634B2035D}" destId="{F35419EB-F5FB-4F8A-82B9-6A86938FB0DF}" srcOrd="0" destOrd="0" presId="urn:microsoft.com/office/officeart/2005/8/layout/vList3#1"/>
    <dgm:cxn modelId="{2CFB46DD-C96B-4433-83BE-C405EA8B1E20}" srcId="{4B90F3A3-8533-41B1-88F9-47A634B2035D}" destId="{B4FA53DA-0C2E-483D-B28A-3970098EE1B6}" srcOrd="0" destOrd="0" parTransId="{0A608F75-856D-4EF2-8472-B1C182516253}" sibTransId="{72BCB6B8-BDD8-4D52-8F65-09BEB7115D33}"/>
    <dgm:cxn modelId="{62DE6407-3D9E-499F-A209-BF059DAEACAB}" type="presOf" srcId="{C38188C1-2B78-4492-A739-AA81AB0BA17C}" destId="{9929116A-E091-474D-BA0F-B8EF51427AB7}" srcOrd="0" destOrd="0" presId="urn:microsoft.com/office/officeart/2005/8/layout/vList3#1"/>
    <dgm:cxn modelId="{9A9D476A-B011-4375-9381-2F566708D546}" srcId="{4B90F3A3-8533-41B1-88F9-47A634B2035D}" destId="{C38188C1-2B78-4492-A739-AA81AB0BA17C}" srcOrd="1" destOrd="0" parTransId="{21B25626-F3E6-4E74-998D-D10F5902B366}" sibTransId="{6963A172-5E82-4CFD-9B64-A076B175AC8D}"/>
    <dgm:cxn modelId="{F8117C9A-0172-4D9E-9D09-8A9EA4486E66}" type="presParOf" srcId="{F35419EB-F5FB-4F8A-82B9-6A86938FB0DF}" destId="{64A2B31F-F26A-4E9C-867A-81B58E4C0991}" srcOrd="0" destOrd="0" presId="urn:microsoft.com/office/officeart/2005/8/layout/vList3#1"/>
    <dgm:cxn modelId="{14766E9F-047E-4C25-8732-84F2C480F22F}" type="presParOf" srcId="{64A2B31F-F26A-4E9C-867A-81B58E4C0991}" destId="{076820B2-1CFF-4688-BFCA-BA50D9894D59}" srcOrd="0" destOrd="0" presId="urn:microsoft.com/office/officeart/2005/8/layout/vList3#1"/>
    <dgm:cxn modelId="{29ACEE00-88D9-404C-8CEA-D64D16EBEEE6}" type="presParOf" srcId="{64A2B31F-F26A-4E9C-867A-81B58E4C0991}" destId="{4F7AEC69-9F86-481F-838C-15A67B6C222A}" srcOrd="1" destOrd="0" presId="urn:microsoft.com/office/officeart/2005/8/layout/vList3#1"/>
    <dgm:cxn modelId="{33FC8C8A-7F8C-4B5D-A315-F83A7EA35697}" type="presParOf" srcId="{F35419EB-F5FB-4F8A-82B9-6A86938FB0DF}" destId="{7C326331-0357-459F-9FB3-A12F4B12DA18}" srcOrd="1" destOrd="0" presId="urn:microsoft.com/office/officeart/2005/8/layout/vList3#1"/>
    <dgm:cxn modelId="{B495D130-3A53-402F-B494-9F1D5F4571CD}" type="presParOf" srcId="{F35419EB-F5FB-4F8A-82B9-6A86938FB0DF}" destId="{613B2B17-DB13-4C02-BCB7-90E6147EB4F7}" srcOrd="2" destOrd="0" presId="urn:microsoft.com/office/officeart/2005/8/layout/vList3#1"/>
    <dgm:cxn modelId="{39A8B5E7-E596-4650-AE83-1243A4BE1E9C}" type="presParOf" srcId="{613B2B17-DB13-4C02-BCB7-90E6147EB4F7}" destId="{02B9D08C-83F2-4030-9104-637A0B0B77D4}" srcOrd="0" destOrd="0" presId="urn:microsoft.com/office/officeart/2005/8/layout/vList3#1"/>
    <dgm:cxn modelId="{44607886-AE7C-4B93-BEEC-3EEAD80EB175}" type="presParOf" srcId="{613B2B17-DB13-4C02-BCB7-90E6147EB4F7}" destId="{9929116A-E091-474D-BA0F-B8EF51427AB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AEC69-9F86-481F-838C-15A67B6C222A}">
      <dsp:nvSpPr>
        <dsp:cNvPr id="0" name=""/>
        <dsp:cNvSpPr/>
      </dsp:nvSpPr>
      <dsp:spPr>
        <a:xfrm rot="10800000">
          <a:off x="-1" y="312633"/>
          <a:ext cx="8001059" cy="2200369"/>
        </a:xfrm>
        <a:prstGeom prst="homePlat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28758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ম্যাক্রো উপাদান-৯ টিঃ </a:t>
          </a: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নাইট্রোজেন, পটাশিয়াম,ফসফরাস,ক্যালসিয়াম,ম্যাগনেসিয়াম, কার্বন , হাইড্রোজেন,অক্সিজেন,সালফার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550091" y="312633"/>
        <a:ext cx="7450967" cy="2200369"/>
      </dsp:txXfrm>
    </dsp:sp>
    <dsp:sp modelId="{076820B2-1CFF-4688-BFCA-BA50D9894D59}">
      <dsp:nvSpPr>
        <dsp:cNvPr id="0" name=""/>
        <dsp:cNvSpPr/>
      </dsp:nvSpPr>
      <dsp:spPr>
        <a:xfrm>
          <a:off x="173818" y="324501"/>
          <a:ext cx="1389751" cy="18793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9116A-E091-474D-BA0F-B8EF51427AB7}">
      <dsp:nvSpPr>
        <dsp:cNvPr id="0" name=""/>
        <dsp:cNvSpPr/>
      </dsp:nvSpPr>
      <dsp:spPr>
        <a:xfrm rot="10800000">
          <a:off x="327141" y="2762731"/>
          <a:ext cx="7346772" cy="1879388"/>
        </a:xfrm>
        <a:prstGeom prst="homePlat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28758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মাইক্রো উপাদান-৭ টিঃ দস্তা,ম্যাংগানিজ,আয়রন,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মলিবডেনাম,বোরন,কপার,ক্লোরিন।</a:t>
          </a:r>
          <a:endParaRPr lang="en-US" sz="3600" kern="1200" dirty="0"/>
        </a:p>
      </dsp:txBody>
      <dsp:txXfrm rot="10800000">
        <a:off x="796988" y="2762731"/>
        <a:ext cx="6876925" cy="1879388"/>
      </dsp:txXfrm>
    </dsp:sp>
    <dsp:sp modelId="{02B9D08C-83F2-4030-9104-637A0B0B77D4}">
      <dsp:nvSpPr>
        <dsp:cNvPr id="0" name=""/>
        <dsp:cNvSpPr/>
      </dsp:nvSpPr>
      <dsp:spPr>
        <a:xfrm>
          <a:off x="473731" y="2762731"/>
          <a:ext cx="1058302" cy="18793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9F694-8169-46C6-980E-3281E4A833D2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4939-922C-4034-958A-F7F05F806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8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4939-922C-4034-958A-F7F05F80659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8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4800" y="-381000"/>
            <a:ext cx="85344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C:\Users\DELL\Pictures\cky85l5b_111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0" y="1447800"/>
            <a:ext cx="8653300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7935" y="4251850"/>
            <a:ext cx="3612418" cy="2101754"/>
            <a:chOff x="4429147" y="3714781"/>
            <a:chExt cx="3612418" cy="2101754"/>
          </a:xfrm>
        </p:grpSpPr>
        <p:sp>
          <p:nvSpPr>
            <p:cNvPr id="24" name="Rounded Rectangle 23"/>
            <p:cNvSpPr/>
            <p:nvPr/>
          </p:nvSpPr>
          <p:spPr>
            <a:xfrm>
              <a:off x="4429147" y="3714781"/>
              <a:ext cx="3612418" cy="210175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5559042" y="4286389"/>
              <a:ext cx="2436354" cy="14839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b="1" kern="1200" dirty="0">
                <a:latin typeface="NikoshBAN" pitchFamily="2" charset="0"/>
                <a:cs typeface="NikoshBAN" pitchFamily="2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b="1" kern="1200" dirty="0">
                <a:latin typeface="NikoshBAN" pitchFamily="2" charset="0"/>
                <a:cs typeface="NikoshBAN" pitchFamily="2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1800" b="1" kern="1200" dirty="0" smtClean="0">
                  <a:latin typeface="NikoshBAN" pitchFamily="2" charset="0"/>
                  <a:cs typeface="NikoshBAN" pitchFamily="2" charset="0"/>
                </a:rPr>
                <a:t>পাতার শীর্ষ  ও কিনারা  হলুদ  হয়।</a:t>
              </a:r>
              <a:endParaRPr lang="en-US" sz="1800" b="1" kern="1200" dirty="0">
                <a:latin typeface="NikoshBAN" pitchFamily="2" charset="0"/>
                <a:cs typeface="NikoshBAN" pitchFamily="2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1800" b="1" kern="1200" dirty="0" smtClean="0">
                  <a:latin typeface="NikoshBAN" pitchFamily="2" charset="0"/>
                  <a:cs typeface="NikoshBAN" pitchFamily="2" charset="0"/>
                </a:rPr>
                <a:t>পাতায় মৃত অঞ্চল সৃষ্টি হয়।</a:t>
              </a:r>
              <a:endParaRPr lang="en-US" sz="18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6051" y="4463540"/>
            <a:ext cx="2823414" cy="1828932"/>
            <a:chOff x="247263" y="3926471"/>
            <a:chExt cx="2823414" cy="1828932"/>
          </a:xfrm>
        </p:grpSpPr>
        <p:sp>
          <p:nvSpPr>
            <p:cNvPr id="22" name="Rounded Rectangle 21"/>
            <p:cNvSpPr/>
            <p:nvPr/>
          </p:nvSpPr>
          <p:spPr>
            <a:xfrm>
              <a:off x="247263" y="3926471"/>
              <a:ext cx="2823414" cy="182893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6"/>
            <p:cNvSpPr/>
            <p:nvPr/>
          </p:nvSpPr>
          <p:spPr>
            <a:xfrm>
              <a:off x="287439" y="4423880"/>
              <a:ext cx="1896038" cy="1291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2000" b="1" kern="1200" dirty="0" smtClean="0">
                  <a:latin typeface="NikoshBAN" pitchFamily="2" charset="0"/>
                  <a:cs typeface="NikoshBAN" pitchFamily="2" charset="0"/>
                </a:rPr>
                <a:t>কচি পাতায়  ক্লোরোসিস  হয়।</a:t>
              </a:r>
              <a:endParaRPr lang="en-US" sz="2000" b="1" kern="1200" dirty="0">
                <a:latin typeface="NikoshBAN" pitchFamily="2" charset="0"/>
                <a:cs typeface="NikoshBAN" pitchFamily="2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2000" b="1" kern="1200" dirty="0" smtClean="0">
                  <a:latin typeface="NikoshBAN" pitchFamily="2" charset="0"/>
                  <a:cs typeface="NikoshBAN" pitchFamily="2" charset="0"/>
                </a:rPr>
                <a:t>বর্ধনশীল  শীর্ষ  অঞ্চল  মরে  যায়। </a:t>
              </a:r>
              <a:endParaRPr lang="en-US" sz="20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22092" y="504396"/>
            <a:ext cx="3800627" cy="1828932"/>
            <a:chOff x="4343304" y="-32673"/>
            <a:chExt cx="3800627" cy="1828932"/>
          </a:xfrm>
        </p:grpSpPr>
        <p:sp>
          <p:nvSpPr>
            <p:cNvPr id="20" name="Rounded Rectangle 19"/>
            <p:cNvSpPr/>
            <p:nvPr/>
          </p:nvSpPr>
          <p:spPr>
            <a:xfrm>
              <a:off x="4343304" y="-32673"/>
              <a:ext cx="3800627" cy="182893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ed Rectangle 8"/>
            <p:cNvSpPr/>
            <p:nvPr/>
          </p:nvSpPr>
          <p:spPr>
            <a:xfrm>
              <a:off x="5523669" y="7503"/>
              <a:ext cx="2580086" cy="1291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28600" lvl="1" indent="-22860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2000" b="1" kern="1200" dirty="0" smtClean="0">
                  <a:latin typeface="NikoshBAN" pitchFamily="2" charset="0"/>
                  <a:cs typeface="NikoshBAN" pitchFamily="2" charset="0"/>
                </a:rPr>
                <a:t>পাতা বেগুনি  রং  ধারণ করে। </a:t>
              </a:r>
              <a:endParaRPr lang="en-US" sz="2000" b="1" kern="1200" dirty="0">
                <a:latin typeface="NikoshBAN" pitchFamily="2" charset="0"/>
                <a:cs typeface="NikoshBAN" pitchFamily="2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2000" b="1" kern="1200" dirty="0" smtClean="0">
                  <a:latin typeface="NikoshBAN" pitchFamily="2" charset="0"/>
                  <a:cs typeface="NikoshBAN" pitchFamily="2" charset="0"/>
                </a:rPr>
                <a:t>পাতায় মৃত অঞ্চল সৃষ্টি হয়।</a:t>
              </a:r>
              <a:endParaRPr lang="en-US" sz="2000" b="1" kern="1200" dirty="0">
                <a:latin typeface="NikoshBAN" pitchFamily="2" charset="0"/>
                <a:cs typeface="NikoshBAN" pitchFamily="2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1280" y="504396"/>
            <a:ext cx="2823414" cy="1828932"/>
            <a:chOff x="242492" y="-32673"/>
            <a:chExt cx="2823414" cy="1828932"/>
          </a:xfrm>
        </p:grpSpPr>
        <p:sp>
          <p:nvSpPr>
            <p:cNvPr id="18" name="Rounded Rectangle 17"/>
            <p:cNvSpPr/>
            <p:nvPr/>
          </p:nvSpPr>
          <p:spPr>
            <a:xfrm>
              <a:off x="242492" y="-32673"/>
              <a:ext cx="2823414" cy="182893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10"/>
            <p:cNvSpPr/>
            <p:nvPr/>
          </p:nvSpPr>
          <p:spPr>
            <a:xfrm>
              <a:off x="282668" y="7503"/>
              <a:ext cx="1896038" cy="1291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2000" b="1" kern="1200" dirty="0" smtClean="0">
                  <a:latin typeface="NikoshBAN" pitchFamily="2" charset="0"/>
                  <a:cs typeface="NikoshBAN" pitchFamily="2" charset="0"/>
                </a:rPr>
                <a:t>পাতা  হলদে  হয়ে  যায়।</a:t>
              </a:r>
              <a:endParaRPr lang="en-US" sz="2000" b="1" kern="1200" dirty="0">
                <a:latin typeface="NikoshBAN" pitchFamily="2" charset="0"/>
                <a:cs typeface="NikoshBAN" pitchFamily="2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2000" b="1" kern="1200" dirty="0" smtClean="0">
                  <a:latin typeface="NikoshBAN" pitchFamily="2" charset="0"/>
                  <a:cs typeface="NikoshBAN" pitchFamily="2" charset="0"/>
                </a:rPr>
                <a:t>কোষের  বৃদ্ধি  ও বিভাজন  হ্রাস  পায়। </a:t>
              </a:r>
              <a:endParaRPr lang="en-US" sz="20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48676" y="857001"/>
            <a:ext cx="2474774" cy="2474774"/>
            <a:chOff x="1669888" y="319932"/>
            <a:chExt cx="2474774" cy="2474774"/>
          </a:xfrm>
        </p:grpSpPr>
        <p:sp>
          <p:nvSpPr>
            <p:cNvPr id="16" name="Pie 15"/>
            <p:cNvSpPr/>
            <p:nvPr/>
          </p:nvSpPr>
          <p:spPr>
            <a:xfrm>
              <a:off x="1669888" y="319932"/>
              <a:ext cx="2474774" cy="2474774"/>
            </a:xfrm>
            <a:prstGeom prst="pieWedg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17" name="Pie 12"/>
            <p:cNvSpPr/>
            <p:nvPr/>
          </p:nvSpPr>
          <p:spPr>
            <a:xfrm>
              <a:off x="2394735" y="1044774"/>
              <a:ext cx="1749927" cy="1749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1400" b="1" kern="1200" dirty="0" smtClean="0">
                <a:solidFill>
                  <a:srgbClr val="FFFF00"/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1400" b="1" kern="1200" dirty="0" smtClean="0">
                <a:solidFill>
                  <a:srgbClr val="FFFF00"/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 dirty="0" smtClean="0">
                  <a:solidFill>
                    <a:srgbClr val="FFFF00"/>
                  </a:solidFill>
                </a:rPr>
                <a:t>নাইট্রোজেন</a:t>
              </a:r>
              <a:endParaRPr lang="en-US" sz="14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37759" y="857001"/>
            <a:ext cx="2474774" cy="2474774"/>
            <a:chOff x="4258971" y="319932"/>
            <a:chExt cx="2474774" cy="2474774"/>
          </a:xfrm>
        </p:grpSpPr>
        <p:sp>
          <p:nvSpPr>
            <p:cNvPr id="14" name="Pie 13"/>
            <p:cNvSpPr/>
            <p:nvPr/>
          </p:nvSpPr>
          <p:spPr>
            <a:xfrm rot="5400000">
              <a:off x="4258971" y="319932"/>
              <a:ext cx="2474774" cy="2474774"/>
            </a:xfrm>
            <a:prstGeom prst="pieWedg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15" name="Pie 14"/>
            <p:cNvSpPr/>
            <p:nvPr/>
          </p:nvSpPr>
          <p:spPr>
            <a:xfrm>
              <a:off x="4258972" y="1044779"/>
              <a:ext cx="1749932" cy="1749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solidFill>
                    <a:srgbClr val="FFFF00"/>
                  </a:solidFill>
                </a:rPr>
                <a:t>ফসফরাস</a:t>
              </a:r>
              <a:endParaRPr lang="en-US" sz="24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12294" y="3484838"/>
            <a:ext cx="2474774" cy="2474774"/>
            <a:chOff x="4233506" y="2947769"/>
            <a:chExt cx="2474774" cy="2474774"/>
          </a:xfrm>
        </p:grpSpPr>
        <p:sp>
          <p:nvSpPr>
            <p:cNvPr id="12" name="Pie 11"/>
            <p:cNvSpPr/>
            <p:nvPr/>
          </p:nvSpPr>
          <p:spPr>
            <a:xfrm rot="10800000">
              <a:off x="4233506" y="2947769"/>
              <a:ext cx="2474774" cy="2474774"/>
            </a:xfrm>
            <a:prstGeom prst="pieWedg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3" name="Pie 16"/>
            <p:cNvSpPr/>
            <p:nvPr/>
          </p:nvSpPr>
          <p:spPr>
            <a:xfrm rot="21600000">
              <a:off x="4233506" y="2947769"/>
              <a:ext cx="1749927" cy="1749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800" b="1" kern="1200" dirty="0" smtClean="0"/>
                <a:t>পটাশিয়াম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b="1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68920" y="3489392"/>
            <a:ext cx="2474775" cy="2474774"/>
            <a:chOff x="1690132" y="2952323"/>
            <a:chExt cx="2474775" cy="2474774"/>
          </a:xfrm>
        </p:grpSpPr>
        <p:sp>
          <p:nvSpPr>
            <p:cNvPr id="10" name="Pie 9"/>
            <p:cNvSpPr/>
            <p:nvPr/>
          </p:nvSpPr>
          <p:spPr>
            <a:xfrm rot="16200000">
              <a:off x="1690132" y="2952323"/>
              <a:ext cx="2474774" cy="2474774"/>
            </a:xfrm>
            <a:prstGeom prst="pieWedg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ie 18"/>
            <p:cNvSpPr/>
            <p:nvPr/>
          </p:nvSpPr>
          <p:spPr>
            <a:xfrm rot="21600000">
              <a:off x="2414975" y="2952323"/>
              <a:ext cx="1749932" cy="1749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bn-BD" sz="1600" b="1" kern="1200" dirty="0" smtClean="0"/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bn-BD" sz="1600" b="1" kern="1200" dirty="0" smtClean="0"/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BD" sz="1600" b="1" kern="1200" dirty="0" smtClean="0"/>
                <a:t>ক্যালসিয়াম</a:t>
              </a:r>
              <a:endParaRPr lang="en-US" sz="1600" b="1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/>
            </a:p>
          </p:txBody>
        </p:sp>
      </p:grp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63845" y="4573436"/>
            <a:ext cx="3140843" cy="2034554"/>
            <a:chOff x="5420985" y="4323427"/>
            <a:chExt cx="3140843" cy="2034554"/>
          </a:xfrm>
        </p:grpSpPr>
        <p:sp>
          <p:nvSpPr>
            <p:cNvPr id="24" name="Rounded Rectangle 23"/>
            <p:cNvSpPr/>
            <p:nvPr/>
          </p:nvSpPr>
          <p:spPr>
            <a:xfrm>
              <a:off x="5420985" y="4323427"/>
              <a:ext cx="3140843" cy="203455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6407931" y="4876759"/>
              <a:ext cx="2109204" cy="14365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1800" b="1" kern="1200" dirty="0" smtClean="0">
                  <a:latin typeface="NikoshBAN" pitchFamily="2" charset="0"/>
                  <a:cs typeface="NikoshBAN" pitchFamily="2" charset="0"/>
                </a:rPr>
                <a:t>কচি পাতার রং হালকা  হয়ে যায়।</a:t>
              </a:r>
              <a:endParaRPr lang="en-US" sz="1800" b="1" kern="1200" dirty="0">
                <a:latin typeface="NikoshBAN" pitchFamily="2" charset="0"/>
                <a:cs typeface="NikoshBAN" pitchFamily="2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1800" b="1" kern="1200" dirty="0" smtClean="0">
                  <a:latin typeface="NikoshBAN" pitchFamily="2" charset="0"/>
                  <a:cs typeface="NikoshBAN" pitchFamily="2" charset="0"/>
                </a:rPr>
                <a:t>কাণ্ড দুর্বল  ও  ছোট  হয়।</a:t>
              </a:r>
              <a:endParaRPr lang="en-US" sz="18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9311" y="4573436"/>
            <a:ext cx="3140843" cy="2034554"/>
            <a:chOff x="296451" y="4323427"/>
            <a:chExt cx="3140843" cy="2034554"/>
          </a:xfrm>
        </p:grpSpPr>
        <p:sp>
          <p:nvSpPr>
            <p:cNvPr id="22" name="Rounded Rectangle 21"/>
            <p:cNvSpPr/>
            <p:nvPr/>
          </p:nvSpPr>
          <p:spPr>
            <a:xfrm>
              <a:off x="296451" y="4323427"/>
              <a:ext cx="3140843" cy="203455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6"/>
            <p:cNvSpPr/>
            <p:nvPr/>
          </p:nvSpPr>
          <p:spPr>
            <a:xfrm>
              <a:off x="341144" y="4876759"/>
              <a:ext cx="2109204" cy="14365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1800" b="1" kern="1200" dirty="0" smtClean="0">
                  <a:latin typeface="NikoshBAN" pitchFamily="2" charset="0"/>
                  <a:cs typeface="NikoshBAN" pitchFamily="2" charset="0"/>
                </a:rPr>
                <a:t>পাতায়  লাল  ও  বেগুনি  দাগ দেখা যায়।</a:t>
              </a:r>
              <a:endParaRPr lang="en-US" sz="1800" b="1" kern="1200" dirty="0">
                <a:latin typeface="NikoshBAN" pitchFamily="2" charset="0"/>
                <a:cs typeface="NikoshBAN" pitchFamily="2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1800" b="1" kern="1200" dirty="0" smtClean="0">
                  <a:latin typeface="NikoshBAN" pitchFamily="2" charset="0"/>
                  <a:cs typeface="NikoshBAN" pitchFamily="2" charset="0"/>
                </a:rPr>
                <a:t>কাণ্ডের  শীর্ষ  মরে যায়। </a:t>
              </a:r>
              <a:endParaRPr lang="en-US" sz="1800" b="1" kern="1200" dirty="0">
                <a:latin typeface="NikoshBAN" pitchFamily="2" charset="0"/>
                <a:cs typeface="NikoshBAN" pitchFamily="2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1800" b="1" kern="1200" dirty="0" smtClean="0">
                  <a:latin typeface="NikoshBAN" pitchFamily="2" charset="0"/>
                  <a:cs typeface="NikoshBAN" pitchFamily="2" charset="0"/>
                </a:rPr>
                <a:t>উদ্ভিদ  খর্বাকৃতি  হয়।</a:t>
              </a:r>
              <a:endParaRPr lang="en-US" sz="18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63845" y="250009"/>
            <a:ext cx="3140843" cy="2034554"/>
            <a:chOff x="5420985" y="0"/>
            <a:chExt cx="3140843" cy="2034554"/>
          </a:xfrm>
        </p:grpSpPr>
        <p:sp>
          <p:nvSpPr>
            <p:cNvPr id="20" name="Rounded Rectangle 19"/>
            <p:cNvSpPr/>
            <p:nvPr/>
          </p:nvSpPr>
          <p:spPr>
            <a:xfrm>
              <a:off x="5420985" y="0"/>
              <a:ext cx="3140843" cy="203455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ed Rectangle 8"/>
            <p:cNvSpPr/>
            <p:nvPr/>
          </p:nvSpPr>
          <p:spPr>
            <a:xfrm>
              <a:off x="6407931" y="44693"/>
              <a:ext cx="2109204" cy="14365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1800" b="1" kern="1200" dirty="0" smtClean="0">
                  <a:latin typeface="NikoshBAN" pitchFamily="2" charset="0"/>
                  <a:cs typeface="NikoshBAN" pitchFamily="2" charset="0"/>
                </a:rPr>
                <a:t>সবুজ রং হালকা হয়ে  যায়।</a:t>
              </a:r>
              <a:endParaRPr lang="en-US" sz="1800" b="1" kern="1200" dirty="0">
                <a:latin typeface="NikoshBAN" pitchFamily="2" charset="0"/>
                <a:cs typeface="NikoshBAN" pitchFamily="2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1800" b="1" kern="1200" dirty="0" smtClean="0">
                  <a:latin typeface="NikoshBAN" pitchFamily="2" charset="0"/>
                  <a:cs typeface="NikoshBAN" pitchFamily="2" charset="0"/>
                </a:rPr>
                <a:t>সালোকসংশ্লেষণের  হার  কমে যায়। </a:t>
              </a:r>
              <a:endParaRPr lang="en-US" sz="1800" b="1" kern="1200" dirty="0">
                <a:latin typeface="NikoshBAN" pitchFamily="2" charset="0"/>
                <a:cs typeface="NikoshBAN" pitchFamily="2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1800" b="1" kern="1200" dirty="0" smtClean="0">
                  <a:latin typeface="NikoshBAN" pitchFamily="2" charset="0"/>
                  <a:cs typeface="NikoshBAN" pitchFamily="2" charset="0"/>
                </a:rPr>
                <a:t>অধিক হারে ক্লোরোসিস  হয়।</a:t>
              </a:r>
              <a:endParaRPr lang="en-US" sz="18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39311" y="250009"/>
            <a:ext cx="3140843" cy="2034554"/>
            <a:chOff x="296451" y="0"/>
            <a:chExt cx="3140843" cy="2034554"/>
          </a:xfrm>
        </p:grpSpPr>
        <p:sp>
          <p:nvSpPr>
            <p:cNvPr id="18" name="Rounded Rectangle 17"/>
            <p:cNvSpPr/>
            <p:nvPr/>
          </p:nvSpPr>
          <p:spPr>
            <a:xfrm>
              <a:off x="296451" y="0"/>
              <a:ext cx="3140843" cy="203455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10"/>
            <p:cNvSpPr/>
            <p:nvPr/>
          </p:nvSpPr>
          <p:spPr>
            <a:xfrm>
              <a:off x="341144" y="44693"/>
              <a:ext cx="2109204" cy="14365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1800" b="1" kern="1200" dirty="0" smtClean="0">
                  <a:latin typeface="NikoshBAN" pitchFamily="2" charset="0"/>
                  <a:cs typeface="NikoshBAN" pitchFamily="2" charset="0"/>
                </a:rPr>
                <a:t>বর্ধনশীল  অগ্রভাগ মরে  যায় ।   </a:t>
              </a:r>
              <a:endParaRPr lang="en-US" sz="1800" b="1" kern="1200" dirty="0">
                <a:latin typeface="NikoshBAN" pitchFamily="2" charset="0"/>
                <a:cs typeface="NikoshBAN" pitchFamily="2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1800" b="1" kern="1200" dirty="0" smtClean="0">
                  <a:latin typeface="NikoshBAN" pitchFamily="2" charset="0"/>
                  <a:cs typeface="NikoshBAN" pitchFamily="2" charset="0"/>
                </a:rPr>
                <a:t>কচি  পাতার  বৃদ্ধি  কমে  যায়। </a:t>
              </a:r>
              <a:endParaRPr lang="en-US" sz="1800" b="1" kern="1200" dirty="0">
                <a:latin typeface="NikoshBAN" pitchFamily="2" charset="0"/>
                <a:cs typeface="NikoshBAN" pitchFamily="2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1800" b="1" kern="1200" dirty="0" smtClean="0">
                  <a:latin typeface="NikoshBAN" pitchFamily="2" charset="0"/>
                  <a:cs typeface="NikoshBAN" pitchFamily="2" charset="0"/>
                </a:rPr>
                <a:t>ফুলের  কুঁড়ির জন্ম  ব্যাহত  হয়।</a:t>
              </a:r>
              <a:endParaRPr lang="en-US" sz="18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86000" y="1607322"/>
            <a:ext cx="1977649" cy="1620419"/>
            <a:chOff x="2143140" y="1357313"/>
            <a:chExt cx="1977649" cy="1620419"/>
          </a:xfrm>
        </p:grpSpPr>
        <p:sp>
          <p:nvSpPr>
            <p:cNvPr id="16" name="Pie 15"/>
            <p:cNvSpPr/>
            <p:nvPr/>
          </p:nvSpPr>
          <p:spPr>
            <a:xfrm>
              <a:off x="2143140" y="1357313"/>
              <a:ext cx="1977649" cy="1620419"/>
            </a:xfrm>
            <a:prstGeom prst="pieWedg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7" name="Pie 12"/>
            <p:cNvSpPr/>
            <p:nvPr/>
          </p:nvSpPr>
          <p:spPr>
            <a:xfrm>
              <a:off x="2722382" y="1831921"/>
              <a:ext cx="1398407" cy="11458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6032" tIns="256032" rIns="256032" bIns="256032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b="1" kern="1200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বোরন</a:t>
              </a:r>
              <a:endParaRPr lang="en-US" sz="3600" b="1" kern="1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29215" y="1607322"/>
            <a:ext cx="1977649" cy="1620419"/>
            <a:chOff x="4786355" y="1357313"/>
            <a:chExt cx="1977649" cy="1620419"/>
          </a:xfrm>
        </p:grpSpPr>
        <p:sp>
          <p:nvSpPr>
            <p:cNvPr id="14" name="Pie 13"/>
            <p:cNvSpPr/>
            <p:nvPr/>
          </p:nvSpPr>
          <p:spPr>
            <a:xfrm rot="5400000">
              <a:off x="4964970" y="1178698"/>
              <a:ext cx="1620419" cy="1977649"/>
            </a:xfrm>
            <a:prstGeom prst="pieWedg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5" name="Pie 14"/>
            <p:cNvSpPr/>
            <p:nvPr/>
          </p:nvSpPr>
          <p:spPr>
            <a:xfrm>
              <a:off x="4786356" y="1831924"/>
              <a:ext cx="1398411" cy="1145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b="1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ম্যাগনেসিয়াম </a:t>
              </a:r>
              <a:endParaRPr lang="en-US" sz="2000" b="1" kern="1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29215" y="3607600"/>
            <a:ext cx="1977649" cy="1620419"/>
            <a:chOff x="4786355" y="3357591"/>
            <a:chExt cx="1977649" cy="1620419"/>
          </a:xfrm>
        </p:grpSpPr>
        <p:sp>
          <p:nvSpPr>
            <p:cNvPr id="12" name="Pie 11"/>
            <p:cNvSpPr/>
            <p:nvPr/>
          </p:nvSpPr>
          <p:spPr>
            <a:xfrm rot="10800000">
              <a:off x="4786355" y="3357591"/>
              <a:ext cx="1977649" cy="1620419"/>
            </a:xfrm>
            <a:prstGeom prst="pieWedg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Pie 16"/>
            <p:cNvSpPr/>
            <p:nvPr/>
          </p:nvSpPr>
          <p:spPr>
            <a:xfrm rot="21600000">
              <a:off x="4786355" y="3357591"/>
              <a:ext cx="1398407" cy="11458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6032" tIns="256032" rIns="256032" bIns="25603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b="1" kern="1200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লৌহ</a:t>
              </a:r>
              <a:endParaRPr lang="en-US" sz="3600" b="1" kern="1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14560" y="3679040"/>
            <a:ext cx="1977650" cy="1620419"/>
            <a:chOff x="2071700" y="3429031"/>
            <a:chExt cx="1977650" cy="1620419"/>
          </a:xfrm>
        </p:grpSpPr>
        <p:sp>
          <p:nvSpPr>
            <p:cNvPr id="10" name="Pie 9"/>
            <p:cNvSpPr/>
            <p:nvPr/>
          </p:nvSpPr>
          <p:spPr>
            <a:xfrm rot="16200000">
              <a:off x="2250315" y="3250416"/>
              <a:ext cx="1620419" cy="1977649"/>
            </a:xfrm>
            <a:prstGeom prst="pieWedg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1" name="Pie 18"/>
            <p:cNvSpPr/>
            <p:nvPr/>
          </p:nvSpPr>
          <p:spPr>
            <a:xfrm rot="21600000">
              <a:off x="2650939" y="3429031"/>
              <a:ext cx="1398411" cy="1145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b="1" kern="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সালফার</a:t>
              </a:r>
              <a:endParaRPr lang="en-US" sz="2800" b="1" kern="1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4850"/>
            <a:ext cx="944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মাইক্রোউপাদান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পটাসিয়ামের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লক্ষন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0" y="785794"/>
            <a:ext cx="9144000" cy="535785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উপাদান  অনুযায়ী  খাদ্যবস্তুকে প্রধানত তিনভাগে  ভাগ করা হয়।যথা</a:t>
            </a:r>
          </a:p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১।আমিষ ২। শর্করা ৩। স্নেহ 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0" y="785794"/>
            <a:ext cx="9144000" cy="5357850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এছাড়া আরও তিন প্রকার উপাদানও দেহের জন্য প্রয়োজন ।যথা</a:t>
            </a:r>
          </a:p>
          <a:p>
            <a:pPr algn="ctr"/>
            <a:r>
              <a:rPr lang="bn-BD" sz="6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১।ভিটামিন ২। খনিজ লবণ ৩। পানি</a:t>
            </a:r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t proti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428604"/>
            <a:ext cx="4500594" cy="4429156"/>
          </a:xfrm>
          <a:prstGeom prst="rect">
            <a:avLst/>
          </a:prstGeom>
        </p:spPr>
      </p:pic>
      <p:pic>
        <p:nvPicPr>
          <p:cNvPr id="3" name="Picture 2" descr="animal_prote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57166"/>
            <a:ext cx="4351693" cy="45720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852" y="5357826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প্রাণীজ আমিষ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5214950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উদ্ভিজ  আমিষ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ucose.gif"/>
          <p:cNvPicPr>
            <a:picLocks noChangeAspect="1"/>
          </p:cNvPicPr>
          <p:nvPr/>
        </p:nvPicPr>
        <p:blipFill>
          <a:blip r:embed="rId2"/>
          <a:srcRect b="47727"/>
          <a:stretch>
            <a:fillRect/>
          </a:stretch>
        </p:blipFill>
        <p:spPr>
          <a:xfrm>
            <a:off x="357158" y="142852"/>
            <a:ext cx="8286808" cy="3143272"/>
          </a:xfrm>
          <a:prstGeom prst="rect">
            <a:avLst/>
          </a:prstGeom>
        </p:spPr>
      </p:pic>
      <p:pic>
        <p:nvPicPr>
          <p:cNvPr id="3" name="Picture 2" descr="glucose.gif"/>
          <p:cNvPicPr>
            <a:picLocks noChangeAspect="1"/>
          </p:cNvPicPr>
          <p:nvPr/>
        </p:nvPicPr>
        <p:blipFill>
          <a:blip r:embed="rId2"/>
          <a:srcRect t="55556"/>
          <a:stretch>
            <a:fillRect/>
          </a:stretch>
        </p:blipFill>
        <p:spPr>
          <a:xfrm>
            <a:off x="214282" y="3214686"/>
            <a:ext cx="8572559" cy="3429024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381000"/>
            <a:ext cx="8686800" cy="6248400"/>
            <a:chOff x="228600" y="381000"/>
            <a:chExt cx="8686800" cy="6248400"/>
          </a:xfrm>
        </p:grpSpPr>
        <p:grpSp>
          <p:nvGrpSpPr>
            <p:cNvPr id="6" name="Group 5"/>
            <p:cNvGrpSpPr/>
            <p:nvPr/>
          </p:nvGrpSpPr>
          <p:grpSpPr>
            <a:xfrm>
              <a:off x="228600" y="381000"/>
              <a:ext cx="8686800" cy="2514600"/>
              <a:chOff x="49736" y="76200"/>
              <a:chExt cx="4857544" cy="2514600"/>
            </a:xfrm>
          </p:grpSpPr>
          <p:pic>
            <p:nvPicPr>
              <p:cNvPr id="3" name="Picture 2" descr="bigstock-Butter-and-Oil-39713698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9736" y="76201"/>
                <a:ext cx="2629295" cy="2438399"/>
              </a:xfrm>
              <a:prstGeom prst="rect">
                <a:avLst/>
              </a:prstGeom>
            </p:spPr>
          </p:pic>
          <p:pic>
            <p:nvPicPr>
              <p:cNvPr id="4" name="Picture 3" descr="c2138d2659c32d94ff99108e7f0dbf27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7000" y="76200"/>
                <a:ext cx="2240280" cy="2514600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228600" y="3352800"/>
              <a:ext cx="8534400" cy="3276600"/>
              <a:chOff x="228600" y="3276600"/>
              <a:chExt cx="8915400" cy="3276600"/>
            </a:xfrm>
          </p:grpSpPr>
          <p:pic>
            <p:nvPicPr>
              <p:cNvPr id="2" name="Picture 1" descr="healthy-high-fat-foods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600" y="3352800"/>
                <a:ext cx="5257800" cy="3200400"/>
              </a:xfrm>
              <a:prstGeom prst="rect">
                <a:avLst/>
              </a:prstGeom>
            </p:spPr>
          </p:pic>
          <p:pic>
            <p:nvPicPr>
              <p:cNvPr id="5" name="Picture 4" descr="oliveoiljpg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34000" y="3276600"/>
                <a:ext cx="3810000" cy="3276600"/>
              </a:xfrm>
              <a:prstGeom prst="rect">
                <a:avLst/>
              </a:prstGeom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533400" y="9906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স্নেহ</a:t>
            </a:r>
            <a:endParaRPr lang="en-US" sz="8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43434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উদ্ভিজ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স্নেহ</a:t>
            </a:r>
            <a:endParaRPr lang="en-US" sz="96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tamins_300x2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38200"/>
            <a:ext cx="8686800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-2286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13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28600" y="457200"/>
            <a:ext cx="8686800" cy="6096000"/>
            <a:chOff x="0" y="0"/>
            <a:chExt cx="9144000" cy="6629400"/>
          </a:xfrm>
        </p:grpSpPr>
        <p:pic>
          <p:nvPicPr>
            <p:cNvPr id="3" name="Picture 2" descr="1-what-are-vitamins-and-minerals_img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362200" cy="2057400"/>
            </a:xfrm>
            <a:prstGeom prst="rect">
              <a:avLst/>
            </a:prstGeom>
          </p:spPr>
        </p:pic>
        <p:pic>
          <p:nvPicPr>
            <p:cNvPr id="6" name="Picture 5" descr="Foods-Minerals-Calcium-EatHealthyLiveFit_com-300x20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0"/>
              <a:ext cx="3124200" cy="1950720"/>
            </a:xfrm>
            <a:prstGeom prst="rect">
              <a:avLst/>
            </a:prstGeom>
          </p:spPr>
        </p:pic>
        <p:pic>
          <p:nvPicPr>
            <p:cNvPr id="9" name="Picture 8" descr="Foods-Minerals-Manganese-EatHealthyLiveFit_com-300x20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8800" y="0"/>
              <a:ext cx="3505200" cy="2057400"/>
            </a:xfrm>
            <a:prstGeom prst="rect">
              <a:avLst/>
            </a:prstGeom>
          </p:spPr>
        </p:pic>
        <p:pic>
          <p:nvPicPr>
            <p:cNvPr id="10" name="Picture 9" descr="Foods-Minerals-Potassium-EatHealthyLiveFit_com-300x206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286000"/>
              <a:ext cx="2667000" cy="2209800"/>
            </a:xfrm>
            <a:prstGeom prst="rect">
              <a:avLst/>
            </a:prstGeom>
          </p:spPr>
        </p:pic>
        <p:pic>
          <p:nvPicPr>
            <p:cNvPr id="16" name="Picture 15" descr="Foods-Minerals-Iron-EatHealthyLiveFit_com-300x206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00400" y="1981200"/>
              <a:ext cx="2971800" cy="2362200"/>
            </a:xfrm>
            <a:prstGeom prst="rect">
              <a:avLst/>
            </a:prstGeom>
          </p:spPr>
        </p:pic>
        <p:pic>
          <p:nvPicPr>
            <p:cNvPr id="17" name="Picture 16" descr="1438705096_zinc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29399" y="2270760"/>
              <a:ext cx="2514601" cy="2072640"/>
            </a:xfrm>
            <a:prstGeom prst="rect">
              <a:avLst/>
            </a:prstGeom>
          </p:spPr>
        </p:pic>
        <p:pic>
          <p:nvPicPr>
            <p:cNvPr id="18" name="Picture 17" descr="Foods-Minerals-Chromium-EatHealthyLiveFit_com-300x206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8600" y="4729370"/>
              <a:ext cx="3581400" cy="1900030"/>
            </a:xfrm>
            <a:prstGeom prst="rect">
              <a:avLst/>
            </a:prstGeom>
          </p:spPr>
        </p:pic>
        <p:pic>
          <p:nvPicPr>
            <p:cNvPr id="19" name="Picture 18" descr="Foods-Minerals-Zinc-EatHealthyLiveFit_com-300x206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29200" y="4648200"/>
              <a:ext cx="3733800" cy="1905000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2971800" y="51054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লবন</a:t>
            </a:r>
            <a:endParaRPr lang="en-US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 txBox="1">
            <a:spLocks/>
          </p:cNvSpPr>
          <p:nvPr/>
        </p:nvSpPr>
        <p:spPr>
          <a:xfrm>
            <a:off x="381000" y="1676400"/>
            <a:ext cx="4572000" cy="281940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উপস্থাপনায়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রনজি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ৎ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কুমার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দত্ত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বিজ্ঞান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মুকসুদপুর,গোপালগঞ্জ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2438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1371600"/>
            <a:ext cx="6019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4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য়ঃজীব</a:t>
            </a:r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বিজ্ঞান </a:t>
            </a:r>
          </a:p>
          <a:p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অধ্যায়ঃপঞ্চম</a:t>
            </a:r>
            <a:endParaRPr lang="en-US" sz="4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276600" y="3200400"/>
            <a:ext cx="2590800" cy="1588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e-water-splashing-bottle-glass-68203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12270"/>
            <a:ext cx="2971800" cy="664573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29000" y="76201"/>
            <a:ext cx="5410200" cy="5867399"/>
            <a:chOff x="228600" y="3311072"/>
            <a:chExt cx="5410200" cy="3588657"/>
          </a:xfrm>
        </p:grpSpPr>
        <p:pic>
          <p:nvPicPr>
            <p:cNvPr id="3" name="Picture 2" descr="fibrou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3311072"/>
              <a:ext cx="2667000" cy="3588657"/>
            </a:xfrm>
            <a:prstGeom prst="rect">
              <a:avLst/>
            </a:prstGeom>
          </p:spPr>
        </p:pic>
        <p:pic>
          <p:nvPicPr>
            <p:cNvPr id="4" name="Picture 3" descr="health_5803_4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0" y="3352800"/>
              <a:ext cx="2590800" cy="35052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0" y="609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5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60198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রাফেজ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en-US" sz="4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d-pyramid-guide-130315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0"/>
            <a:ext cx="7086600" cy="66019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52400" y="1821359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পিরামিড</a:t>
            </a:r>
            <a:endParaRPr lang="en-US" sz="4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208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লবনজাতীয়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4800" y="1143000"/>
            <a:ext cx="8382000" cy="4648200"/>
            <a:chOff x="304800" y="152400"/>
            <a:chExt cx="8610600" cy="5349240"/>
          </a:xfrm>
        </p:grpSpPr>
        <p:pic>
          <p:nvPicPr>
            <p:cNvPr id="7" name="Picture 6" descr="Book-Fats-Butter-Oils-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200" y="457200"/>
              <a:ext cx="2362200" cy="4953000"/>
            </a:xfrm>
            <a:prstGeom prst="rect">
              <a:avLst/>
            </a:prstGeom>
          </p:spPr>
        </p:pic>
        <p:pic>
          <p:nvPicPr>
            <p:cNvPr id="8" name="Picture 7" descr="Veg_317x33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228600"/>
              <a:ext cx="2895600" cy="5257800"/>
            </a:xfrm>
            <a:prstGeom prst="rect">
              <a:avLst/>
            </a:prstGeom>
          </p:spPr>
        </p:pic>
        <p:pic>
          <p:nvPicPr>
            <p:cNvPr id="9" name="Picture 8" descr="eat-more-protein-1411587554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2800" y="152400"/>
              <a:ext cx="3124200" cy="534924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286000" y="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14278" y="228600"/>
            <a:ext cx="8286808" cy="142876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840" y="1752600"/>
            <a:ext cx="8572560" cy="5078313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উদ্ভিদের ম্যাক্রোউপাদান কয়টি?</a:t>
            </a:r>
          </a:p>
          <a:p>
            <a:pPr>
              <a:buFont typeface="Wingdings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পাতা হলদে হয় কীসের অভাবে?</a:t>
            </a:r>
          </a:p>
          <a:p>
            <a:pPr>
              <a:buFont typeface="Wingdings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শুটকি মাছ কী জাতীয় খাদ্য? 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954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খাদ্যর</a:t>
            </a:r>
            <a:r>
              <a:rPr lang="en-US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খাও</a:t>
            </a:r>
            <a:r>
              <a:rPr lang="en-US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7726710"/>
            <a:chOff x="0" y="0"/>
            <a:chExt cx="9144000" cy="7726710"/>
          </a:xfrm>
        </p:grpSpPr>
        <p:sp>
          <p:nvSpPr>
            <p:cNvPr id="5" name="TextBox 4"/>
            <p:cNvSpPr txBox="1"/>
            <p:nvPr/>
          </p:nvSpPr>
          <p:spPr>
            <a:xfrm>
              <a:off x="0" y="4572000"/>
              <a:ext cx="9144000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9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49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 descr="red_rose_1_by_ladyfataphotography-d5d349c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0292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28600"/>
            <a:ext cx="9001156" cy="6477000"/>
            <a:chOff x="0" y="228600"/>
            <a:chExt cx="9001156" cy="6477000"/>
          </a:xfrm>
        </p:grpSpPr>
        <p:pic>
          <p:nvPicPr>
            <p:cNvPr id="26" name="Picture 25" descr="paleo_food_pyrami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33400"/>
              <a:ext cx="4114800" cy="5943600"/>
            </a:xfrm>
            <a:prstGeom prst="rect">
              <a:avLst/>
            </a:prstGeom>
          </p:spPr>
        </p:pic>
        <p:pic>
          <p:nvPicPr>
            <p:cNvPr id="27" name="Picture 26" descr="SYSTEM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5040" y="228600"/>
              <a:ext cx="4476116" cy="64770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29000" y="3200400"/>
          <a:ext cx="24971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2497680" imgH="765000" progId="Package">
                  <p:embed/>
                </p:oleObj>
              </mc:Choice>
              <mc:Fallback>
                <p:oleObj name="Packager Shell Object" showAsIcon="1" r:id="rId3" imgW="2497680" imgH="7650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00400"/>
                        <a:ext cx="2497137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পরিপাক</a:t>
            </a:r>
            <a:endParaRPr lang="en-US" sz="8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akher con\image\class-9-5\Planta-300x2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720" y="321447"/>
            <a:ext cx="7900559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07141" y="607199"/>
            <a:ext cx="8929718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উদ্ভিদের খনিজ  পুষ্টি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535769" y="1607331"/>
          <a:ext cx="800105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6982"/>
            <a:ext cx="655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97803"/>
            <a:ext cx="1013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2192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পুষ্টির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অভাবজনিত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লক্ষন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বর্ণানা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7620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342</Words>
  <Application>Microsoft Office PowerPoint</Application>
  <PresentationFormat>On-screen Show (4:3)</PresentationFormat>
  <Paragraphs>84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 5_20</dc:creator>
  <cp:lastModifiedBy>Ranjit</cp:lastModifiedBy>
  <cp:revision>111</cp:revision>
  <dcterms:created xsi:type="dcterms:W3CDTF">2006-08-16T00:00:00Z</dcterms:created>
  <dcterms:modified xsi:type="dcterms:W3CDTF">2020-03-10T08:56:22Z</dcterms:modified>
</cp:coreProperties>
</file>