
<file path=[Content_Types].xml><?xml version="1.0" encoding="utf-8"?>
<Types xmlns="http://schemas.openxmlformats.org/package/2006/content-types">
  <Default Extension="jfif" ContentType="image/jpeg"/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4" r:id="rId13"/>
    <p:sldId id="268" r:id="rId14"/>
    <p:sldId id="272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Alom</a:t>
            </a:r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99655DC0-FF14-4F37-A47F-0DDB04DC4DC8}" type="slidenum">
              <a:rPr lang="en-US"/>
              <a:pPr/>
              <a:t>1</a:t>
            </a:fld>
            <a:endParaRPr 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/>
          <a:p>
            <a:fld id="{29EE8DAC-D27B-4655-A481-E8BD9B4B0041}" type="datetime1">
              <a:rPr lang="en-US"/>
              <a:pPr/>
              <a:t>3/14/2020</a:t>
            </a:fld>
            <a:endParaRPr lang="en-US"/>
          </a:p>
        </p:txBody>
      </p:sp>
      <p:sp>
        <p:nvSpPr>
          <p:cNvPr id="35842" name="TextBox 3"/>
          <p:cNvSpPr>
            <a:spLocks noChangeArrowheads="1"/>
          </p:cNvSpPr>
          <p:nvPr/>
        </p:nvSpPr>
        <p:spPr bwMode="auto">
          <a:xfrm>
            <a:off x="1485900" y="474099"/>
            <a:ext cx="5678759" cy="1656184"/>
          </a:xfrm>
          <a:prstGeom prst="rect">
            <a:avLst/>
          </a:prstGeom>
          <a:noFill/>
          <a:ln w="9525" cap="flat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 eaLnBrk="0" hangingPunct="0"/>
            <a:endParaRPr lang="en-US" sz="11500" b="1" dirty="0">
              <a:solidFill>
                <a:srgbClr val="FF99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7172"/>
            <a:ext cx="8884096" cy="64922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49109" y="980728"/>
            <a:ext cx="332174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sz="9600" b="1" dirty="0" smtClean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9600" b="1" dirty="0" smtClean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93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2" grpId="1"/>
      <p:bldP spid="3584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Alom</a:t>
            </a:r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681FE457-AADC-4BA4-872E-FBBBC6A6A05A}" type="slidenum">
              <a:rPr lang="en-US"/>
              <a:pPr/>
              <a:t>10</a:t>
            </a:fld>
            <a:endParaRPr lang="en-US"/>
          </a:p>
        </p:txBody>
      </p:sp>
      <p:sp>
        <p:nvSpPr>
          <p:cNvPr id="8" name="Date Placeholder 3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/>
          <a:p>
            <a:fld id="{09FE3B1A-520E-45B0-9C9D-4A098F06A44A}" type="datetime1">
              <a:rPr lang="en-US"/>
              <a:pPr/>
              <a:t>3/14/2020</a:t>
            </a:fld>
            <a:endParaRPr lang="en-US"/>
          </a:p>
        </p:txBody>
      </p:sp>
      <p:sp>
        <p:nvSpPr>
          <p:cNvPr id="49154" name="TextBox 1"/>
          <p:cNvSpPr>
            <a:spLocks noChangeArrowheads="1"/>
          </p:cNvSpPr>
          <p:nvPr/>
        </p:nvSpPr>
        <p:spPr bwMode="auto">
          <a:xfrm>
            <a:off x="2667000" y="1211263"/>
            <a:ext cx="3128963" cy="769937"/>
          </a:xfrm>
          <a:prstGeom prst="rect">
            <a:avLst/>
          </a:prstGeom>
          <a:noFill/>
          <a:ln w="9525" cap="flat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pPr marL="571500" indent="-571500" eaLnBrk="0" hangingPunct="0">
              <a:buFont typeface="Wingdings" pitchFamily="2" charset="2"/>
              <a:buChar char="q"/>
            </a:pPr>
            <a:r>
              <a:rPr lang="bn-IN" sz="4400" b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ই-স্বাস্থ্যসেবাঃ</a:t>
            </a:r>
            <a:endParaRPr lang="en-US" sz="2000" b="1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155" name="TextBox 8"/>
          <p:cNvSpPr>
            <a:spLocks noChangeArrowheads="1"/>
          </p:cNvSpPr>
          <p:nvPr/>
        </p:nvSpPr>
        <p:spPr bwMode="auto">
          <a:xfrm>
            <a:off x="533400" y="2135188"/>
            <a:ext cx="7924800" cy="3046412"/>
          </a:xfrm>
          <a:prstGeom prst="rect">
            <a:avLst/>
          </a:prstGeom>
          <a:noFill/>
          <a:ln w="9525" cap="flat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just" eaLnBrk="0" hangingPunct="0"/>
            <a:r>
              <a:rPr lang="bn-IN" sz="3200" b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 সরকারি ও বেসরকারি হাসপাতালে কর্মরত চিকিৎসকরা এখন মোবাইল ফোনে স্বাস্থ্য পরামর্শ দিয়ে থাকেন। বর্তমানে দেশের ৪১৮টি উপজেলায়  টেলিমেডিসিন সেবা চালু হয়েছে। এছাড়া ঘরে বসেই যে কেউ দেশ ও দেশের বাইরে মোবাইল বা ইন্টারনেটের মাধ্যমে ই-স্বাস্থ্য সেবা পেতে পারেন। ই-স্বাস্থ্য  </a:t>
            </a:r>
            <a:r>
              <a:rPr lang="en-US" sz="3200" b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address: </a:t>
            </a:r>
            <a:r>
              <a:rPr lang="en-US" sz="3200" b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www.treatmentonline.com</a:t>
            </a:r>
            <a:r>
              <a:rPr lang="bn-IN" sz="3200" b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915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8" y="1295400"/>
            <a:ext cx="3989387" cy="4162425"/>
          </a:xfrm>
          <a:prstGeom prst="rect">
            <a:avLst/>
          </a:prstGeom>
          <a:noFill/>
          <a:ln w="38100" algn="ctr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dist="38100" dir="2700000" algn="tl" rotWithShape="0">
              <a:srgbClr val="000000">
                <a:alpha val="42998"/>
              </a:srgbClr>
            </a:outerShdw>
          </a:effectLst>
        </p:spPr>
      </p:pic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295400"/>
            <a:ext cx="4648200" cy="4162425"/>
          </a:xfrm>
          <a:prstGeom prst="rect">
            <a:avLst/>
          </a:prstGeom>
          <a:noFill/>
          <a:ln w="38100" algn="ctr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dist="38100" dir="2700000" algn="tl" rotWithShape="0">
              <a:srgbClr val="000000">
                <a:alpha val="42998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8464490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Alom</a:t>
            </a: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EB5E19B6-6ED0-4184-BE47-5A3752DE41D5}" type="slidenum">
              <a:rPr lang="en-US"/>
              <a:pPr/>
              <a:t>11</a:t>
            </a:fld>
            <a:endParaRPr lang="en-US"/>
          </a:p>
        </p:txBody>
      </p:sp>
      <p:sp>
        <p:nvSpPr>
          <p:cNvPr id="6" name="Date Placeholder 3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/>
          <a:p>
            <a:fld id="{1F1DB460-5776-4542-885E-6EBA393FE8FC}" type="datetime1">
              <a:rPr lang="en-US"/>
              <a:pPr/>
              <a:t>3/14/2020</a:t>
            </a:fld>
            <a:endParaRPr lang="en-US"/>
          </a:p>
        </p:txBody>
      </p:sp>
      <p:sp>
        <p:nvSpPr>
          <p:cNvPr id="50178" name="TextBox 2"/>
          <p:cNvSpPr>
            <a:spLocks noChangeArrowheads="1"/>
          </p:cNvSpPr>
          <p:nvPr/>
        </p:nvSpPr>
        <p:spPr bwMode="auto">
          <a:xfrm>
            <a:off x="2993231" y="473716"/>
            <a:ext cx="3005137" cy="1016000"/>
          </a:xfrm>
          <a:prstGeom prst="rect">
            <a:avLst/>
          </a:prstGeom>
          <a:solidFill>
            <a:srgbClr val="FFFFFF"/>
          </a:solidFill>
          <a:ln w="57150" cap="flat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pPr eaLnBrk="0" hangingPunct="0"/>
            <a:r>
              <a:rPr lang="bn-IN" sz="6000" b="1" dirty="0">
                <a:solidFill>
                  <a:srgbClr val="821A08"/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3200" b="1" dirty="0">
              <a:solidFill>
                <a:srgbClr val="821A0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179" name="TextBox 4"/>
          <p:cNvSpPr>
            <a:spLocks noChangeArrowheads="1"/>
          </p:cNvSpPr>
          <p:nvPr/>
        </p:nvSpPr>
        <p:spPr bwMode="auto">
          <a:xfrm>
            <a:off x="152400" y="2895600"/>
            <a:ext cx="8839200" cy="1905000"/>
          </a:xfrm>
          <a:prstGeom prst="rect">
            <a:avLst/>
          </a:prstGeom>
          <a:solidFill>
            <a:srgbClr val="FFFFFF"/>
          </a:solidFill>
          <a:ln w="57150" cap="flat" algn="ctr">
            <a:solidFill>
              <a:srgbClr val="1998C4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685800" indent="-685800" algn="just" eaLnBrk="0" hangingPunct="0">
              <a:buFont typeface="Wingdings" pitchFamily="2" charset="2"/>
              <a:buChar char="q"/>
            </a:pPr>
            <a:r>
              <a:rPr lang="en-US" sz="5400" dirty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সার্ভিসের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সুবিধাগুলো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IN" sz="5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094771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50179" grpId="0" animBg="1"/>
      <p:bldP spid="5017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798" y="3962400"/>
            <a:ext cx="850620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200" b="1" cap="all" dirty="0" smtClean="0">
                <a:ln/>
                <a:latin typeface="NikoshBAN" pitchFamily="2" charset="0"/>
                <a:cs typeface="NikoshBAN" pitchFamily="2" charset="0"/>
              </a:rPr>
              <a:t>স্বল্প খর</a:t>
            </a:r>
            <a:r>
              <a:rPr lang="en-US" sz="3200" b="1" cap="all" dirty="0" err="1" smtClean="0">
                <a:ln/>
                <a:latin typeface="NikoshBAN" pitchFamily="2" charset="0"/>
                <a:cs typeface="NikoshBAN" pitchFamily="2" charset="0"/>
              </a:rPr>
              <a:t>চঃ</a:t>
            </a:r>
            <a:r>
              <a:rPr lang="en-US" sz="3200" b="1" cap="all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cap="all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endParaRPr lang="bn-BD" sz="3200" b="1" cap="all" dirty="0">
              <a:ln/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ইলেকট্রনিক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মানি ট্রান্সফার সিস্টেমের মাধ্যমে দেশের এক অঞ্চল থেকে অন্য অঞ্চলে নিরাপদে, দ্রুত ও </a:t>
            </a:r>
            <a:r>
              <a:rPr lang="bn-IN" sz="3200" b="1" cap="all" dirty="0">
                <a:ln/>
                <a:latin typeface="NikoshBAN" pitchFamily="2" charset="0"/>
                <a:cs typeface="NikoshBAN" pitchFamily="2" charset="0"/>
              </a:rPr>
              <a:t>স্বল্প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খরচে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টাকা পাঠানো যায়। এছাড়া মোবাইলের মাধ্যমেও টাকা পাঠানো হচ্ছে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11727" y="1703088"/>
            <a:ext cx="8506205" cy="200054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just"/>
            <a:r>
              <a:rPr lang="bn-IN" sz="3200" b="1" cap="all" dirty="0">
                <a:ln/>
                <a:latin typeface="NikoshBAN" pitchFamily="2" charset="0"/>
                <a:cs typeface="NikoshBAN" pitchFamily="2" charset="0"/>
              </a:rPr>
              <a:t>হয়রানিমুক্ত </a:t>
            </a:r>
            <a:r>
              <a:rPr lang="en-US" sz="3200" b="1" cap="all" dirty="0" err="1" smtClean="0">
                <a:ln/>
                <a:latin typeface="NikoshBAN" pitchFamily="2" charset="0"/>
                <a:cs typeface="NikoshBAN" pitchFamily="2" charset="0"/>
              </a:rPr>
              <a:t>সেবাঃ</a:t>
            </a:r>
            <a:r>
              <a:rPr lang="en-US" sz="3200" b="1" cap="all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endParaRPr lang="en-US" sz="3000" b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800" b="1" cap="all" dirty="0" smtClean="0">
                <a:ln/>
                <a:latin typeface="NikoshBAN" pitchFamily="2" charset="0"/>
                <a:cs typeface="NikoshBAN" pitchFamily="2" charset="0"/>
              </a:rPr>
              <a:t>হয়রানিমুক্ত</a:t>
            </a:r>
            <a:r>
              <a:rPr lang="en-US" sz="2800" b="1" cap="all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/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800" b="1" cap="all" dirty="0" smtClean="0">
                <a:ln/>
                <a:latin typeface="NikoshBAN" pitchFamily="2" charset="0"/>
                <a:cs typeface="NikoshBAN" pitchFamily="2" charset="0"/>
              </a:rPr>
              <a:t>  </a:t>
            </a:r>
            <a:r>
              <a:rPr lang="bn-IN" sz="3000" b="1" dirty="0" smtClean="0">
                <a:latin typeface="NikoshBAN" pitchFamily="2" charset="0"/>
                <a:cs typeface="NikoshBAN" pitchFamily="2" charset="0"/>
              </a:rPr>
              <a:t>হাসপাতালে কর্মরত চিকিৎসকরা এখন মোবাইল ফোনে স্বাস্থ্য পরামর্শ দিয়ে থাকেন। বর্তমানে </a:t>
            </a:r>
            <a:r>
              <a:rPr lang="bn-BD" sz="3000" b="1" dirty="0" smtClean="0">
                <a:latin typeface="NikoshBAN" pitchFamily="2" charset="0"/>
                <a:cs typeface="NikoshBAN" pitchFamily="2" charset="0"/>
              </a:rPr>
              <a:t>কয়েকটি </a:t>
            </a:r>
            <a:r>
              <a:rPr lang="bn-IN" sz="3000" b="1" dirty="0" smtClean="0">
                <a:latin typeface="NikoshBAN" pitchFamily="2" charset="0"/>
                <a:cs typeface="NikoshBAN" pitchFamily="2" charset="0"/>
              </a:rPr>
              <a:t>উপজেলায়  টেলিমেডিসিন সেবা চালু হয়েছে।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60347"/>
            <a:ext cx="8506204" cy="15081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just"/>
            <a:r>
              <a:rPr lang="bn-IN" sz="3200" b="1" cap="all" dirty="0">
                <a:ln/>
                <a:latin typeface="NikoshBAN" pitchFamily="2" charset="0"/>
                <a:cs typeface="NikoshBAN" pitchFamily="2" charset="0"/>
              </a:rPr>
              <a:t>স্বল্প </a:t>
            </a:r>
            <a:r>
              <a:rPr lang="en-US" sz="3200" b="1" cap="all" dirty="0" err="1" smtClean="0">
                <a:ln/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b="1" cap="all" dirty="0" smtClean="0">
                <a:ln/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bn-IN" sz="3000" b="1" dirty="0" smtClean="0">
                <a:latin typeface="NikoshBAN" pitchFamily="2" charset="0"/>
                <a:cs typeface="NikoshBAN" pitchFamily="2" charset="0"/>
              </a:rPr>
              <a:t>বাংলাদেশ রেলওয়ের টিকেট এখন </a:t>
            </a:r>
            <a:r>
              <a:rPr lang="bn-IN" sz="2800" b="1" cap="all" dirty="0">
                <a:ln/>
                <a:latin typeface="NikoshBAN" pitchFamily="2" charset="0"/>
                <a:cs typeface="NikoshBAN" pitchFamily="2" charset="0"/>
              </a:rPr>
              <a:t>স্বল্প </a:t>
            </a:r>
            <a:r>
              <a:rPr lang="en-US" sz="2800" b="1" cap="all" dirty="0" err="1" smtClean="0">
                <a:ln/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b="1" cap="all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bn-IN" sz="3000" b="1" dirty="0" smtClean="0">
                <a:latin typeface="NikoshBAN" pitchFamily="2" charset="0"/>
                <a:cs typeface="NikoshBAN" pitchFamily="2" charset="0"/>
              </a:rPr>
              <a:t>মোবাইল ফোনেও কাটা যায়। বর্তমানে বাস ও বিমানের টিকেটও এ ব্যবস্থার আওতায় এসেছে। </a:t>
            </a:r>
            <a:endParaRPr lang="en-US" sz="3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4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Alom</a:t>
            </a:r>
          </a:p>
        </p:txBody>
      </p:sp>
      <p:sp>
        <p:nvSpPr>
          <p:cNvPr id="11" name="Slide Number Placeholder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BA87828B-B68B-4715-B02B-5ADDC96FE5B3}" type="slidenum">
              <a:rPr lang="en-US"/>
              <a:pPr/>
              <a:t>13</a:t>
            </a:fld>
            <a:endParaRPr lang="en-US"/>
          </a:p>
        </p:txBody>
      </p:sp>
      <p:sp>
        <p:nvSpPr>
          <p:cNvPr id="12" name="Date Placeholder 3"/>
          <p:cNvSpPr>
            <a:spLocks noGrp="1" noChangeArrowheads="1"/>
          </p:cNvSpPr>
          <p:nvPr>
            <p:ph type="dt" sz="half" idx="12"/>
          </p:nvPr>
        </p:nvSpPr>
        <p:spPr>
          <a:xfrm>
            <a:off x="5940152" y="6108700"/>
            <a:ext cx="2514600" cy="365125"/>
          </a:xfrm>
        </p:spPr>
        <p:txBody>
          <a:bodyPr/>
          <a:lstStyle/>
          <a:p>
            <a:fld id="{7D144BD1-C996-41AD-B824-F26367A0C826}" type="datetime1">
              <a:rPr lang="en-US"/>
              <a:pPr/>
              <a:t>3/14/2020</a:t>
            </a:fld>
            <a:endParaRPr lang="en-US"/>
          </a:p>
        </p:txBody>
      </p:sp>
      <p:sp>
        <p:nvSpPr>
          <p:cNvPr id="51202" name="Explosion 2 1"/>
          <p:cNvSpPr>
            <a:spLocks noChangeArrowheads="1"/>
          </p:cNvSpPr>
          <p:nvPr/>
        </p:nvSpPr>
        <p:spPr bwMode="auto">
          <a:xfrm>
            <a:off x="1981200" y="304800"/>
            <a:ext cx="5068888" cy="1195388"/>
          </a:xfrm>
          <a:prstGeom prst="irregularSeal2">
            <a:avLst/>
          </a:prstGeom>
          <a:gradFill rotWithShape="1">
            <a:gsLst>
              <a:gs pos="0">
                <a:srgbClr val="FDB3AF"/>
              </a:gs>
              <a:gs pos="28000">
                <a:srgbClr val="FDB3AF"/>
              </a:gs>
              <a:gs pos="100000">
                <a:srgbClr val="F07872"/>
              </a:gs>
            </a:gsLst>
            <a:lin ang="5400000"/>
          </a:gradFill>
          <a:ln w="9525" cap="flat" algn="ctr">
            <a:solidFill>
              <a:srgbClr val="F14124"/>
            </a:solidFill>
            <a:prstDash val="solid"/>
            <a:round/>
            <a:headEnd type="none" w="med" len="med"/>
            <a:tailEnd type="none" w="med" len="med"/>
          </a:ln>
          <a:effectLst>
            <a:outerShdw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/>
          <a:p>
            <a:pPr algn="ctr" eaLnBrk="0" hangingPunct="0"/>
            <a:endParaRPr lang="en-US"/>
          </a:p>
        </p:txBody>
      </p:sp>
      <p:sp>
        <p:nvSpPr>
          <p:cNvPr id="51203" name="Rectangle 2"/>
          <p:cNvSpPr>
            <a:spLocks noChangeArrowheads="1"/>
          </p:cNvSpPr>
          <p:nvPr/>
        </p:nvSpPr>
        <p:spPr bwMode="auto">
          <a:xfrm>
            <a:off x="685800" y="2182750"/>
            <a:ext cx="4391819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সার্ভিস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/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560758" y="2998071"/>
            <a:ext cx="8783638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bn-IN" sz="3600" b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বাংলাদেশে বিদ্যমান কয়েকটি গুরুত্বপূর্ণ  ই-সার্ভিসের নাম বল।</a:t>
            </a:r>
          </a:p>
        </p:txBody>
      </p:sp>
      <p:sp>
        <p:nvSpPr>
          <p:cNvPr id="51207" name="Rectangle 6"/>
          <p:cNvSpPr>
            <a:spLocks noChangeArrowheads="1"/>
          </p:cNvSpPr>
          <p:nvPr/>
        </p:nvSpPr>
        <p:spPr bwMode="auto">
          <a:xfrm>
            <a:off x="560758" y="3950876"/>
            <a:ext cx="64008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সার্ভিসের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বৈশিষ্ট্যের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bn-IN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209" name="TextBox 2"/>
          <p:cNvSpPr>
            <a:spLocks noChangeArrowheads="1"/>
          </p:cNvSpPr>
          <p:nvPr/>
        </p:nvSpPr>
        <p:spPr bwMode="auto">
          <a:xfrm>
            <a:off x="2395538" y="457200"/>
            <a:ext cx="3243262" cy="923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bn-IN" sz="5400" b="1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Quad Arrow 1"/>
          <p:cNvSpPr/>
          <p:nvPr/>
        </p:nvSpPr>
        <p:spPr>
          <a:xfrm>
            <a:off x="84717" y="2182750"/>
            <a:ext cx="501650" cy="608076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Quad Arrow 13"/>
          <p:cNvSpPr/>
          <p:nvPr/>
        </p:nvSpPr>
        <p:spPr>
          <a:xfrm>
            <a:off x="84717" y="2998071"/>
            <a:ext cx="501650" cy="608076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Quad Arrow 14"/>
          <p:cNvSpPr/>
          <p:nvPr/>
        </p:nvSpPr>
        <p:spPr>
          <a:xfrm>
            <a:off x="84717" y="3883984"/>
            <a:ext cx="501650" cy="608076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72762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utoUpdateAnimBg="0"/>
      <p:bldP spid="51205" grpId="0" animBg="1"/>
      <p:bldP spid="51205" grpId="1" autoUpdateAnimBg="0"/>
      <p:bldP spid="51207" grpId="0" animBg="1"/>
      <p:bldP spid="51207" grpId="1" animBg="1"/>
      <p:bldP spid="51207" grpId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85800"/>
            <a:ext cx="3810000" cy="1143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200400"/>
            <a:ext cx="8763000" cy="1173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গঠনে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সার্ভিসের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53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Alom</a:t>
            </a: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8BD4FE37-1942-4CBD-B369-A124EFBD71F7}" type="slidenum">
              <a:rPr lang="en-US"/>
              <a:pPr/>
              <a:t>15</a:t>
            </a:fld>
            <a:endParaRPr lang="en-US"/>
          </a:p>
        </p:txBody>
      </p:sp>
      <p:sp>
        <p:nvSpPr>
          <p:cNvPr id="6" name="Date Placeholder 3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/>
          <a:p>
            <a:fld id="{3B34F588-4ACA-4248-8CE2-6C69D0F632D7}" type="datetime1">
              <a:rPr lang="en-US"/>
              <a:pPr/>
              <a:t>3/14/2020</a:t>
            </a:fld>
            <a:endParaRPr lang="en-US"/>
          </a:p>
        </p:txBody>
      </p:sp>
      <p:sp>
        <p:nvSpPr>
          <p:cNvPr id="53250" name="TextBox 3"/>
          <p:cNvSpPr>
            <a:spLocks noChangeArrowheads="1"/>
          </p:cNvSpPr>
          <p:nvPr/>
        </p:nvSpPr>
        <p:spPr bwMode="auto">
          <a:xfrm>
            <a:off x="818372" y="304800"/>
            <a:ext cx="7354028" cy="11079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7940" dir="5400000" algn="ctr" rotWithShape="0">
              <a:srgbClr val="000000">
                <a:alpha val="31998"/>
              </a:srgbClr>
            </a:outerShdw>
          </a:effectLst>
        </p:spPr>
        <p:txBody>
          <a:bodyPr/>
          <a:lstStyle/>
          <a:p>
            <a:pPr algn="ctr" eaLnBrk="0" hangingPunct="0"/>
            <a:r>
              <a:rPr lang="bn-BD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325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372" y="1772816"/>
            <a:ext cx="7354028" cy="41707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282111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Alom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D1AAFC-7BAB-4EAE-B4CB-6D7B7C5BE69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6F519D6-EC1A-4814-89A8-07149C0125B9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09242" y="202377"/>
            <a:ext cx="4536504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2"/>
                </a:solidFill>
                <a:latin typeface="Trebuchet MS"/>
              </a:defRPr>
            </a:lvl1pPr>
            <a:lvl2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/>
              </a:defRPr>
            </a:lvl2pPr>
            <a:lvl3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/>
              </a:defRPr>
            </a:lvl3pPr>
            <a:lvl4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/>
              </a:defRPr>
            </a:lvl4pPr>
            <a:lvl5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/>
              </a:defRPr>
            </a:lvl5pPr>
            <a:lvl6pPr marL="7762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/>
              </a:defRPr>
            </a:lvl6pPr>
            <a:lvl7pPr marL="12334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/>
              </a:defRPr>
            </a:lvl7pPr>
            <a:lvl8pPr marL="16906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/>
              </a:defRPr>
            </a:lvl8pPr>
            <a:lvl9pPr marL="21478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/>
              </a:defRPr>
            </a:lvl9pPr>
          </a:lstStyle>
          <a:p>
            <a:pPr marL="0" indent="0" algn="ctr">
              <a:buNone/>
            </a:pPr>
            <a:r>
              <a:rPr lang="bn-IN" sz="5400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5400" kern="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5245105" y="1143000"/>
            <a:ext cx="3822695" cy="563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১৪/০৩/২০২০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06367" y="1146866"/>
            <a:ext cx="5075233" cy="56349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নজরুল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0" indent="0" algn="ctr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আইডি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২৩ 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কিসামত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হারাটী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ডি,এস,আই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০১৭১৪৫৫৯৬৪১ </a:t>
            </a:r>
          </a:p>
          <a:p>
            <a:pPr marL="0" indent="0" algn="ctr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nazrul693105@gmail.com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752600" y="2057400"/>
            <a:ext cx="1828800" cy="1737946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8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Alom</a:t>
            </a:r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CCDE277E-AA87-4055-961F-82D5DFD6DB0A}" type="slidenum">
              <a:rPr lang="en-US"/>
              <a:pPr/>
              <a:t>3</a:t>
            </a:fld>
            <a:endParaRPr lang="en-US"/>
          </a:p>
        </p:txBody>
      </p:sp>
      <p:sp>
        <p:nvSpPr>
          <p:cNvPr id="8" name="Date Placeholder 3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/>
          <a:p>
            <a:fld id="{28B0D9FA-1FAD-4843-94C6-A72C5D84B96B}" type="datetime1">
              <a:rPr lang="en-US"/>
              <a:pPr/>
              <a:t>3/14/2020</a:t>
            </a:fld>
            <a:endParaRPr lang="en-US"/>
          </a:p>
        </p:txBody>
      </p:sp>
      <p:pic>
        <p:nvPicPr>
          <p:cNvPr id="3789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822325"/>
            <a:ext cx="4267200" cy="3140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7891" name="Rectangle 21"/>
          <p:cNvSpPr>
            <a:spLocks noChangeArrowheads="1"/>
          </p:cNvSpPr>
          <p:nvPr/>
        </p:nvSpPr>
        <p:spPr bwMode="auto">
          <a:xfrm>
            <a:off x="693738" y="4357688"/>
            <a:ext cx="2436812" cy="719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/>
          <a:lstStyle/>
          <a:p>
            <a:pPr algn="ctr" defTabSz="1422400" eaLnBrk="0" hangingPunct="0">
              <a:lnSpc>
                <a:spcPct val="90000"/>
              </a:lnSpc>
              <a:spcAft>
                <a:spcPct val="35000"/>
              </a:spcAft>
            </a:pPr>
            <a:r>
              <a:rPr lang="bn-IN" sz="4400">
                <a:latin typeface="NikoshBAN" pitchFamily="2" charset="0"/>
                <a:cs typeface="NikoshBAN" pitchFamily="2" charset="0"/>
              </a:rPr>
              <a:t>ই-স্বাস্থ্য সেবা</a:t>
            </a:r>
            <a:endParaRPr lang="en-US" sz="44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892" name="TextBox 23"/>
          <p:cNvSpPr>
            <a:spLocks noChangeArrowheads="1"/>
          </p:cNvSpPr>
          <p:nvPr/>
        </p:nvSpPr>
        <p:spPr bwMode="auto">
          <a:xfrm>
            <a:off x="5041900" y="4267200"/>
            <a:ext cx="4102100" cy="769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bn-IN" sz="4400">
                <a:latin typeface="NikoshBAN" pitchFamily="2" charset="0"/>
                <a:cs typeface="NikoshBAN" pitchFamily="2" charset="0"/>
              </a:rPr>
              <a:t>শেরপুর</a:t>
            </a:r>
            <a:r>
              <a:rPr lang="bn-IN" sz="4000">
                <a:latin typeface="NikoshBAN" pitchFamily="2" charset="0"/>
                <a:cs typeface="NikoshBAN" pitchFamily="2" charset="0"/>
              </a:rPr>
              <a:t> জেলার ই-সেবা</a:t>
            </a:r>
            <a:endParaRPr lang="en-US" sz="400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7893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338" y="838200"/>
            <a:ext cx="4614862" cy="3124200"/>
          </a:xfrm>
          <a:prstGeom prst="rect">
            <a:avLst/>
          </a:prstGeom>
          <a:noFill/>
          <a:ln w="38100" algn="ctr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dist="38100" dir="2700000" algn="tl" rotWithShape="0">
              <a:srgbClr val="000000">
                <a:alpha val="42998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84535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utoUpdateAnimBg="0"/>
      <p:bldP spid="37892" grpId="0" animBg="1"/>
      <p:bldP spid="37892" grpId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Alom</a:t>
            </a:r>
          </a:p>
        </p:txBody>
      </p:sp>
      <p:sp>
        <p:nvSpPr>
          <p:cNvPr id="8" name="Slide Number Placeholder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79D276A1-8466-406D-8B58-0102B20AA966}" type="slidenum">
              <a:rPr lang="en-US"/>
              <a:pPr/>
              <a:t>4</a:t>
            </a:fld>
            <a:endParaRPr lang="en-US"/>
          </a:p>
        </p:txBody>
      </p:sp>
      <p:sp>
        <p:nvSpPr>
          <p:cNvPr id="9" name="Date Placeholder 3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/>
          <a:p>
            <a:fld id="{590FDB36-08BE-4F37-81AC-BCDF4E9B5C08}" type="datetime1">
              <a:rPr lang="en-US"/>
              <a:pPr/>
              <a:t>3/14/2020</a:t>
            </a:fld>
            <a:endParaRPr lang="en-US"/>
          </a:p>
        </p:txBody>
      </p:sp>
      <p:pic>
        <p:nvPicPr>
          <p:cNvPr id="3891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2388" y="0"/>
            <a:ext cx="9229726" cy="6248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8915" name="Oval 4"/>
          <p:cNvSpPr>
            <a:spLocks noChangeArrowheads="1"/>
          </p:cNvSpPr>
          <p:nvPr/>
        </p:nvSpPr>
        <p:spPr bwMode="auto">
          <a:xfrm>
            <a:off x="1219200" y="4827588"/>
            <a:ext cx="6019800" cy="1039812"/>
          </a:xfrm>
          <a:prstGeom prst="rect">
            <a:avLst/>
          </a:prstGeom>
          <a:noFill/>
          <a:ln w="9525" cap="flat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20320" tIns="20320" rIns="20320" bIns="20320" anchor="ctr"/>
          <a:lstStyle/>
          <a:p>
            <a:pPr algn="ctr" defTabSz="1422400" eaLnBrk="0" hangingPunct="0">
              <a:lnSpc>
                <a:spcPct val="90000"/>
              </a:lnSpc>
              <a:spcAft>
                <a:spcPct val="35000"/>
              </a:spcAft>
            </a:pPr>
            <a:r>
              <a:rPr lang="bn-IN" sz="6000" b="1" dirty="0">
                <a:latin typeface="NikoshBAN" pitchFamily="2" charset="0"/>
                <a:cs typeface="NikoshBAN" pitchFamily="2" charset="0"/>
              </a:rPr>
              <a:t>বিকাশে টাকা লেনদেন</a:t>
            </a:r>
          </a:p>
        </p:txBody>
      </p:sp>
      <p:sp>
        <p:nvSpPr>
          <p:cNvPr id="38916" name="Oval 6"/>
          <p:cNvSpPr>
            <a:spLocks noChangeArrowheads="1"/>
          </p:cNvSpPr>
          <p:nvPr/>
        </p:nvSpPr>
        <p:spPr bwMode="auto">
          <a:xfrm>
            <a:off x="3962400" y="5821363"/>
            <a:ext cx="1246188" cy="1246187"/>
          </a:xfrm>
          <a:prstGeom prst="rect">
            <a:avLst/>
          </a:prstGeom>
          <a:noFill/>
          <a:ln w="9525" cap="flat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20320" tIns="20320" rIns="20320" bIns="20320" anchor="ctr"/>
          <a:lstStyle/>
          <a:p>
            <a:pPr algn="ctr" defTabSz="1422400" eaLnBrk="0" hangingPunct="0">
              <a:lnSpc>
                <a:spcPct val="90000"/>
              </a:lnSpc>
              <a:spcAft>
                <a:spcPct val="35000"/>
              </a:spcAft>
            </a:pPr>
            <a:endParaRPr lang="en-US" sz="3200" b="1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917" name="TextBox 15"/>
          <p:cNvSpPr>
            <a:spLocks noChangeArrowheads="1"/>
          </p:cNvSpPr>
          <p:nvPr/>
        </p:nvSpPr>
        <p:spPr bwMode="auto">
          <a:xfrm>
            <a:off x="1143000" y="2016125"/>
            <a:ext cx="6324600" cy="110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bn-IN" sz="6600" b="1" dirty="0">
                <a:latin typeface="NikoshBAN" pitchFamily="2" charset="0"/>
                <a:cs typeface="NikoshBAN" pitchFamily="2" charset="0"/>
              </a:rPr>
              <a:t>অন লাইনে জন্ম নিবন্ধন</a:t>
            </a:r>
          </a:p>
        </p:txBody>
      </p:sp>
      <p:pic>
        <p:nvPicPr>
          <p:cNvPr id="38918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56" y="-24"/>
            <a:ext cx="9229726" cy="6172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80715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4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17" grpId="0" animBg="1"/>
      <p:bldP spid="38917" grpId="1"/>
      <p:bldP spid="38917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Alom</a:t>
            </a:r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0F554920-FD8B-4E7C-A3F1-1E58178FD999}" type="slidenum">
              <a:rPr lang="en-US"/>
              <a:pPr/>
              <a:t>5</a:t>
            </a:fld>
            <a:endParaRPr 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/>
          <a:p>
            <a:fld id="{E905C436-BEC2-4471-A2AA-C72744FEF098}" type="datetime1">
              <a:rPr lang="en-US"/>
              <a:pPr/>
              <a:t>3/14/2020</a:t>
            </a:fld>
            <a:endParaRPr lang="en-US"/>
          </a:p>
        </p:txBody>
      </p:sp>
      <p:sp>
        <p:nvSpPr>
          <p:cNvPr id="40962" name="Rectangle 1"/>
          <p:cNvSpPr>
            <a:spLocks noChangeArrowheads="1"/>
          </p:cNvSpPr>
          <p:nvPr/>
        </p:nvSpPr>
        <p:spPr bwMode="auto">
          <a:xfrm>
            <a:off x="76200" y="2420888"/>
            <a:ext cx="8839200" cy="144621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 cap="flat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 eaLnBrk="0" hangingPunct="0"/>
            <a:r>
              <a:rPr lang="bn-IN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ই-সার্ভিস ও বাংলাদেশ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008619"/>
      </p:ext>
    </p:extLst>
  </p:cSld>
  <p:clrMapOvr>
    <a:masterClrMapping/>
  </p:clrMapOvr>
  <p:transition spd="slow" advClick="0" advTm="7067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Alom</a:t>
            </a:r>
            <a:endParaRPr lang="en-US" dirty="0"/>
          </a:p>
        </p:txBody>
      </p:sp>
      <p:sp>
        <p:nvSpPr>
          <p:cNvPr id="8" name="Slide Number Placeholder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6581C1A8-E197-475D-9419-BC1EE746753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Date Placeholder 3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/>
          <a:p>
            <a:fld id="{70FCBF19-9FB6-43F7-868E-A4CD607A3B3E}" type="datetime1">
              <a:rPr lang="en-US"/>
              <a:pPr/>
              <a:t>3/14/2020</a:t>
            </a:fld>
            <a:endParaRPr lang="en-US"/>
          </a:p>
        </p:txBody>
      </p:sp>
      <p:sp>
        <p:nvSpPr>
          <p:cNvPr id="41986" name="TextBox 4"/>
          <p:cNvSpPr>
            <a:spLocks noChangeArrowheads="1"/>
          </p:cNvSpPr>
          <p:nvPr/>
        </p:nvSpPr>
        <p:spPr bwMode="auto">
          <a:xfrm>
            <a:off x="2667000" y="457200"/>
            <a:ext cx="3352800" cy="1446213"/>
          </a:xfrm>
          <a:prstGeom prst="rect">
            <a:avLst/>
          </a:prstGeom>
          <a:noFill/>
          <a:ln w="9525" cap="flat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pPr eaLnBrk="0" hangingPunct="0"/>
            <a:r>
              <a:rPr lang="bn-IN" sz="72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000" b="1" u="sng" dirty="0">
              <a:effectLst>
                <a:outerShdw blurRad="38100" dist="38100" dir="2700000" algn="tl">
                  <a:srgbClr val="FFFFFF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987" name="Rectangle 5"/>
          <p:cNvSpPr>
            <a:spLocks noChangeArrowheads="1"/>
          </p:cNvSpPr>
          <p:nvPr/>
        </p:nvSpPr>
        <p:spPr bwMode="auto">
          <a:xfrm>
            <a:off x="552450" y="2057400"/>
            <a:ext cx="4171950" cy="523875"/>
          </a:xfrm>
          <a:prstGeom prst="rect">
            <a:avLst/>
          </a:prstGeom>
          <a:noFill/>
          <a:ln w="9525" cap="flat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hangingPunct="0"/>
            <a:r>
              <a:rPr lang="bn-I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NikoshBAN" pitchFamily="2" charset="0"/>
                <a:cs typeface="NikoshBAN" pitchFamily="2" charset="0"/>
              </a:rPr>
              <a:t>…..</a:t>
            </a:r>
            <a:endParaRPr lang="en-US" sz="2800" dirty="0"/>
          </a:p>
        </p:txBody>
      </p:sp>
      <p:sp>
        <p:nvSpPr>
          <p:cNvPr id="41988" name="TextBox 11"/>
          <p:cNvSpPr>
            <a:spLocks noChangeArrowheads="1"/>
          </p:cNvSpPr>
          <p:nvPr/>
        </p:nvSpPr>
        <p:spPr bwMode="auto">
          <a:xfrm>
            <a:off x="457199" y="5173663"/>
            <a:ext cx="8666163" cy="769937"/>
          </a:xfrm>
          <a:prstGeom prst="rect">
            <a:avLst/>
          </a:prstGeom>
          <a:gradFill rotWithShape="1">
            <a:gsLst>
              <a:gs pos="0">
                <a:srgbClr val="F0F2FC"/>
              </a:gs>
              <a:gs pos="100000">
                <a:srgbClr val="E1E3F8"/>
              </a:gs>
            </a:gsLst>
            <a:path path="rect">
              <a:fillToRect l="100000" t="100000"/>
            </a:path>
          </a:gradFill>
          <a:ln w="9525" cap="flat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285750" indent="-285750" eaLnBrk="0" hangingPunct="0">
              <a:buFont typeface="Wingdings" pitchFamily="2" charset="2"/>
              <a:buChar char="v"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সার্ভিসের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সুবিধাগুলো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 </a:t>
            </a:r>
            <a:endParaRPr lang="bn-IN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989" name="TextBox 12"/>
          <p:cNvSpPr>
            <a:spLocks noChangeArrowheads="1"/>
          </p:cNvSpPr>
          <p:nvPr/>
        </p:nvSpPr>
        <p:spPr bwMode="auto">
          <a:xfrm>
            <a:off x="436563" y="2819400"/>
            <a:ext cx="8686800" cy="769938"/>
          </a:xfrm>
          <a:prstGeom prst="rect">
            <a:avLst/>
          </a:prstGeom>
          <a:gradFill rotWithShape="1">
            <a:gsLst>
              <a:gs pos="0">
                <a:srgbClr val="F0F2FC"/>
              </a:gs>
              <a:gs pos="100000">
                <a:srgbClr val="E1E3F8"/>
              </a:gs>
            </a:gsLst>
            <a:path path="rect">
              <a:fillToRect l="100000" t="100000"/>
            </a:path>
          </a:gradFill>
          <a:ln w="9525" cap="flat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285750" indent="-285750" eaLnBrk="0" hangingPunct="0">
              <a:buFont typeface="Wingdings" pitchFamily="2" charset="2"/>
              <a:buChar char="v"/>
            </a:pPr>
            <a:r>
              <a:rPr lang="bn-IN" sz="4400" dirty="0">
                <a:latin typeface="NikoshBAN" pitchFamily="2" charset="0"/>
                <a:cs typeface="NikoshBAN" pitchFamily="2" charset="0"/>
              </a:rPr>
              <a:t>ই- সার্ভিস কী তা বলতে পারবে।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990" name="TextBox 13"/>
          <p:cNvSpPr>
            <a:spLocks noChangeArrowheads="1"/>
          </p:cNvSpPr>
          <p:nvPr/>
        </p:nvSpPr>
        <p:spPr bwMode="auto">
          <a:xfrm>
            <a:off x="436563" y="3759200"/>
            <a:ext cx="8686800" cy="1322388"/>
          </a:xfrm>
          <a:prstGeom prst="rect">
            <a:avLst/>
          </a:prstGeom>
          <a:gradFill rotWithShape="1">
            <a:gsLst>
              <a:gs pos="0">
                <a:srgbClr val="F0F2FC"/>
              </a:gs>
              <a:gs pos="100000">
                <a:srgbClr val="E1E3F8"/>
              </a:gs>
            </a:gsLst>
            <a:path path="rect">
              <a:fillToRect l="100000" t="100000"/>
            </a:path>
          </a:gradFill>
          <a:ln w="9525" cap="flat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285750" indent="-285750" eaLnBrk="0" hangingPunct="0">
              <a:buFont typeface="Wingdings" pitchFamily="2" charset="2"/>
              <a:buChar char="v"/>
            </a:pPr>
            <a:r>
              <a:rPr lang="bn-IN" sz="4000" dirty="0">
                <a:latin typeface="NikoshBAN" pitchFamily="2" charset="0"/>
                <a:cs typeface="NikoshBAN" pitchFamily="2" charset="0"/>
              </a:rPr>
              <a:t>বাংলাদেশের উল্লেখযোগ্য  কয়েকটি ই-সার্ভিস    </a:t>
            </a:r>
          </a:p>
          <a:p>
            <a:pPr marL="285750" indent="-285750" eaLnBrk="0" hangingPunct="0"/>
            <a:r>
              <a:rPr lang="bn-IN" sz="4000" dirty="0">
                <a:latin typeface="NikoshBAN" pitchFamily="2" charset="0"/>
                <a:cs typeface="NikoshBAN" pitchFamily="2" charset="0"/>
              </a:rPr>
              <a:t>     কার্যক্রমের নাম বলতে পারবে।                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2881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3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  <p:bldP spid="41988" grpId="0" animBg="1"/>
      <p:bldP spid="41988" grpId="1" animBg="1"/>
      <p:bldP spid="41989" grpId="0" animBg="1"/>
      <p:bldP spid="41989" grpId="1" animBg="1"/>
      <p:bldP spid="41990" grpId="0" animBg="1"/>
      <p:bldP spid="4199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Alom</a:t>
            </a: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1D34BED3-E04E-499E-B313-8F75FB7C256B}" type="slidenum">
              <a:rPr lang="en-US"/>
              <a:pPr/>
              <a:t>7</a:t>
            </a:fld>
            <a:endParaRPr lang="en-US"/>
          </a:p>
        </p:txBody>
      </p:sp>
      <p:sp>
        <p:nvSpPr>
          <p:cNvPr id="6" name="Date Placeholder 3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/>
          <a:p>
            <a:fld id="{D92D9BD1-1F53-4D3F-8761-F4574D0F1890}" type="datetime1">
              <a:rPr lang="en-US"/>
              <a:pPr/>
              <a:t>3/14/2020</a:t>
            </a:fld>
            <a:endParaRPr lang="en-US"/>
          </a:p>
        </p:txBody>
      </p:sp>
      <p:sp>
        <p:nvSpPr>
          <p:cNvPr id="43010" name="TextBox 2"/>
          <p:cNvSpPr>
            <a:spLocks noChangeArrowheads="1"/>
          </p:cNvSpPr>
          <p:nvPr/>
        </p:nvSpPr>
        <p:spPr bwMode="auto">
          <a:xfrm>
            <a:off x="1676400" y="1295400"/>
            <a:ext cx="5638800" cy="923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bn-IN" sz="5400" b="1">
                <a:effectLst>
                  <a:outerShdw blurRad="38100" dist="38100" dir="2700000" algn="tl">
                    <a:srgbClr val="FFFFFF"/>
                  </a:outerShdw>
                </a:effectLst>
                <a:latin typeface="NikoshBAN" pitchFamily="2" charset="0"/>
                <a:cs typeface="NikoshBAN" pitchFamily="2" charset="0"/>
              </a:rPr>
              <a:t>চল একটা ভিডিও দেখি</a:t>
            </a:r>
            <a:endParaRPr lang="en-US" sz="5400" b="1">
              <a:effectLst>
                <a:outerShdw blurRad="38100" dist="38100" dir="2700000" algn="tl">
                  <a:srgbClr val="FFFFFF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84894"/>
              </p:ext>
            </p:extLst>
          </p:nvPr>
        </p:nvGraphicFramePr>
        <p:xfrm>
          <a:off x="2590800" y="3581400"/>
          <a:ext cx="36480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Packager Shell Object" showAsIcon="1" r:id="rId3" imgW="3649436" imgH="432707" progId="Package">
                  <p:embed/>
                </p:oleObj>
              </mc:Choice>
              <mc:Fallback>
                <p:oleObj name="Packager Shell Object" showAsIcon="1" r:id="rId3" imgW="3649436" imgH="432707" progId="Packag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581400"/>
                        <a:ext cx="364807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81519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Alom</a:t>
            </a:r>
          </a:p>
        </p:txBody>
      </p:sp>
      <p:sp>
        <p:nvSpPr>
          <p:cNvPr id="12" name="Slide Number Placeholder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AE52BA46-8D6A-4FF5-ABF1-4F8866714B26}" type="slidenum">
              <a:rPr lang="en-US"/>
              <a:pPr/>
              <a:t>8</a:t>
            </a:fld>
            <a:endParaRPr lang="en-US"/>
          </a:p>
        </p:txBody>
      </p:sp>
      <p:sp>
        <p:nvSpPr>
          <p:cNvPr id="13" name="Date Placeholder 3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/>
          <a:p>
            <a:fld id="{0AEFD08D-2122-4DA3-AE67-4CA2DB6D251A}" type="datetime1">
              <a:rPr lang="en-US"/>
              <a:pPr/>
              <a:t>3/14/2020</a:t>
            </a:fld>
            <a:endParaRPr lang="en-US"/>
          </a:p>
        </p:txBody>
      </p:sp>
      <p:sp>
        <p:nvSpPr>
          <p:cNvPr id="46082" name="TextBox 1"/>
          <p:cNvSpPr>
            <a:spLocks noChangeArrowheads="1"/>
          </p:cNvSpPr>
          <p:nvPr/>
        </p:nvSpPr>
        <p:spPr bwMode="auto">
          <a:xfrm>
            <a:off x="381000" y="2362200"/>
            <a:ext cx="8229600" cy="280035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 cap="flat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just" eaLnBrk="0" hangingPunct="0"/>
            <a:r>
              <a:rPr lang="bn-IN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বাংলাদেশ সরকারের বিভিন্ন মন্ত্রনালয়, বিভাগ ও অধিদপ্তরসমূহের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উদ্যোগে ইতিমধ্যেই অনেক ই-সেবা চালু হয়েছে। এর মধ্যে উল্লেখযোগ্য হলো পাঠ্যপুস্তকের ডিজিটাল সংস্করণ।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083" name="TextBox 2"/>
          <p:cNvSpPr>
            <a:spLocks noChangeArrowheads="1"/>
          </p:cNvSpPr>
          <p:nvPr/>
        </p:nvSpPr>
        <p:spPr bwMode="auto">
          <a:xfrm>
            <a:off x="190500" y="735013"/>
            <a:ext cx="8496300" cy="646112"/>
          </a:xfrm>
          <a:prstGeom prst="rect">
            <a:avLst/>
          </a:prstGeom>
          <a:noFill/>
          <a:ln w="9525" cap="flat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pPr marL="571500" indent="-571500" eaLnBrk="0" hangingPunct="0">
              <a:buFont typeface="Wingdings" pitchFamily="2" charset="2"/>
              <a:buChar char="q"/>
            </a:pPr>
            <a:r>
              <a:rPr lang="bn-IN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পাঠ্যপুস্তকের ডিজিটাল সংস্করণ</a:t>
            </a:r>
            <a:r>
              <a:rPr lang="en-US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bn-IN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ই-বুক)</a:t>
            </a:r>
            <a:endParaRPr lang="en-US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0" y="1916832"/>
            <a:ext cx="9144000" cy="6172200"/>
            <a:chOff x="4572000" y="838200"/>
            <a:chExt cx="4343400" cy="3581400"/>
          </a:xfrm>
        </p:grpSpPr>
        <p:grpSp>
          <p:nvGrpSpPr>
            <p:cNvPr id="46085" name="Group 14"/>
            <p:cNvGrpSpPr>
              <a:grpSpLocks/>
            </p:cNvGrpSpPr>
            <p:nvPr/>
          </p:nvGrpSpPr>
          <p:grpSpPr bwMode="auto">
            <a:xfrm>
              <a:off x="4572000" y="838200"/>
              <a:ext cx="4343400" cy="3581400"/>
              <a:chOff x="6248400" y="223897"/>
              <a:chExt cx="2667000" cy="3503807"/>
            </a:xfrm>
          </p:grpSpPr>
          <p:grpSp>
            <p:nvGrpSpPr>
              <p:cNvPr id="46086" name="Group 12"/>
              <p:cNvGrpSpPr>
                <a:grpSpLocks/>
              </p:cNvGrpSpPr>
              <p:nvPr/>
            </p:nvGrpSpPr>
            <p:grpSpPr bwMode="auto">
              <a:xfrm>
                <a:off x="6248400" y="223897"/>
                <a:ext cx="2667000" cy="3503807"/>
                <a:chOff x="6248400" y="223897"/>
                <a:chExt cx="2667000" cy="3503807"/>
              </a:xfrm>
            </p:grpSpPr>
            <p:pic>
              <p:nvPicPr>
                <p:cNvPr id="46087" name="Picture 10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l="13280" r="12372"/>
                <a:stretch>
                  <a:fillRect/>
                </a:stretch>
              </p:blipFill>
              <p:spPr bwMode="auto">
                <a:xfrm>
                  <a:off x="6248400" y="223897"/>
                  <a:ext cx="2667000" cy="2061911"/>
                </a:xfrm>
                <a:prstGeom prst="rect">
                  <a:avLst/>
                </a:prstGeom>
                <a:noFill/>
                <a:ln w="38100" algn="ctr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2998"/>
                    </a:srgbClr>
                  </a:outerShdw>
                </a:effectLst>
              </p:spPr>
            </p:pic>
            <p:pic>
              <p:nvPicPr>
                <p:cNvPr id="46088" name="Picture 11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 t="10657" b="9697"/>
                <a:stretch>
                  <a:fillRect/>
                </a:stretch>
              </p:blipFill>
              <p:spPr bwMode="auto">
                <a:xfrm>
                  <a:off x="6248400" y="2362409"/>
                  <a:ext cx="2667000" cy="1365295"/>
                </a:xfrm>
                <a:prstGeom prst="rect">
                  <a:avLst/>
                </a:prstGeom>
                <a:noFill/>
                <a:ln w="38100" algn="ctr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2998"/>
                    </a:srgbClr>
                  </a:outerShdw>
                </a:effectLst>
              </p:spPr>
            </p:pic>
          </p:grpSp>
          <p:sp>
            <p:nvSpPr>
              <p:cNvPr id="46089" name="TextBox 13"/>
              <p:cNvSpPr>
                <a:spLocks noChangeArrowheads="1"/>
              </p:cNvSpPr>
              <p:nvPr/>
            </p:nvSpPr>
            <p:spPr bwMode="auto">
              <a:xfrm>
                <a:off x="6248400" y="2450068"/>
                <a:ext cx="787395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pPr eaLnBrk="0" hangingPunct="0"/>
                <a:r>
                  <a:rPr lang="en-US" b="1">
                    <a:latin typeface="Calibri"/>
                  </a:rPr>
                  <a:t>eBook</a:t>
                </a:r>
              </a:p>
            </p:txBody>
          </p:sp>
        </p:grpSp>
        <p:pic>
          <p:nvPicPr>
            <p:cNvPr id="46090" name="Picture 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572000" y="1143000"/>
              <a:ext cx="2057400" cy="1600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559548469"/>
      </p:ext>
    </p:extLst>
  </p:cSld>
  <p:clrMapOvr>
    <a:masterClrMapping/>
  </p:clrMapOvr>
  <p:transition spd="slow" advTm="1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Alom</a:t>
            </a:r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2CED2C69-B2DA-4BEA-829E-FDD35E28C3E8}" type="slidenum">
              <a:rPr lang="en-US"/>
              <a:pPr/>
              <a:t>9</a:t>
            </a:fld>
            <a:endParaRPr lang="en-US"/>
          </a:p>
        </p:txBody>
      </p:sp>
      <p:sp>
        <p:nvSpPr>
          <p:cNvPr id="8" name="Date Placeholder 3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/>
          <a:p>
            <a:fld id="{B1DC8C5B-9D6D-4372-A7DA-BD34C1737140}" type="datetime1">
              <a:rPr lang="en-US"/>
              <a:pPr/>
              <a:t>3/14/2020</a:t>
            </a:fld>
            <a:endParaRPr lang="en-US"/>
          </a:p>
        </p:txBody>
      </p:sp>
      <p:sp>
        <p:nvSpPr>
          <p:cNvPr id="48130" name="TextBox 1"/>
          <p:cNvSpPr>
            <a:spLocks noChangeArrowheads="1"/>
          </p:cNvSpPr>
          <p:nvPr/>
        </p:nvSpPr>
        <p:spPr bwMode="auto">
          <a:xfrm>
            <a:off x="2819400" y="606425"/>
            <a:ext cx="3014663" cy="769938"/>
          </a:xfrm>
          <a:prstGeom prst="rect">
            <a:avLst/>
          </a:prstGeom>
          <a:noFill/>
          <a:ln w="9525" cap="flat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pPr marL="571500" indent="-571500" eaLnBrk="0" hangingPunct="0">
              <a:buFont typeface="Wingdings" pitchFamily="2" charset="2"/>
              <a:buChar char="q"/>
            </a:pPr>
            <a:r>
              <a:rPr lang="bn-IN" sz="4400" b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ই-পর্চা সেবাঃ</a:t>
            </a:r>
            <a:endParaRPr lang="en-US" sz="2000" b="1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131" name="TextBox 4"/>
          <p:cNvSpPr>
            <a:spLocks noChangeArrowheads="1"/>
          </p:cNvSpPr>
          <p:nvPr/>
        </p:nvSpPr>
        <p:spPr bwMode="auto">
          <a:xfrm>
            <a:off x="457200" y="2057400"/>
            <a:ext cx="8305800" cy="378618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 cap="flat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just" eaLnBrk="0" hangingPunct="0"/>
            <a:r>
              <a:rPr lang="bn-IN" sz="4000" b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বর্তমানে দেশের সকল জমির রেকর্ডের অনুলিপি অনলাইনে সংগ্রহ করা যায়। এটিকে বলা হয় ই-পর্চা। বর্তমানে এটি ই-সেবার আওতায় আসাতে আবেদনকারী দেশ-বিদেশের যেকোন স্থান থেকেই অনলাইনে আবেদন ও নির্দিষ্ট ফি জমা দিয়ে পর্চা সংগ্রহ করতে পারেন।</a:t>
            </a:r>
            <a:endParaRPr lang="en-US" sz="4000" b="1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813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133600"/>
            <a:ext cx="4191000" cy="4038600"/>
          </a:xfrm>
          <a:prstGeom prst="rect">
            <a:avLst/>
          </a:prstGeom>
          <a:noFill/>
          <a:ln w="38100" algn="ctr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dist="38100" dir="2700000" algn="tl" rotWithShape="0">
              <a:srgbClr val="000000">
                <a:alpha val="42998"/>
              </a:srgbClr>
            </a:outerShdw>
          </a:effectLst>
        </p:spPr>
      </p:pic>
      <p:pic>
        <p:nvPicPr>
          <p:cNvPr id="4813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2057400"/>
            <a:ext cx="4533900" cy="411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45512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4|1.4|1|1.6|1.9|1.7|1.2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366</Words>
  <Application>Microsoft Office PowerPoint</Application>
  <PresentationFormat>On-screen Show (4:3)</PresentationFormat>
  <Paragraphs>100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Packager Shell Object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বাড়ির কাজঃ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NAZRUL</dc:creator>
  <cp:lastModifiedBy>NAZRUL</cp:lastModifiedBy>
  <cp:revision>25</cp:revision>
  <dcterms:created xsi:type="dcterms:W3CDTF">2006-08-16T00:00:00Z</dcterms:created>
  <dcterms:modified xsi:type="dcterms:W3CDTF">2020-03-14T02:24:58Z</dcterms:modified>
</cp:coreProperties>
</file>