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FFFFFF"/>
    <a:srgbClr val="99CCFF"/>
    <a:srgbClr val="FFFFCC"/>
    <a:srgbClr val="0000FF"/>
    <a:srgbClr val="66FFFF"/>
    <a:srgbClr val="FFFF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9AEA9D-C710-43E8-AAA0-1C04E14D1427}" type="doc">
      <dgm:prSet loTypeId="urn:microsoft.com/office/officeart/2005/8/layout/venn1" loCatId="relationship" qsTypeId="urn:microsoft.com/office/officeart/2005/8/quickstyle/simple2" qsCatId="simple" csTypeId="urn:microsoft.com/office/officeart/2005/8/colors/accent3_1" csCatId="accent3" phldr="1"/>
      <dgm:spPr/>
    </dgm:pt>
    <dgm:pt modelId="{56F7797B-452C-43A5-84F4-81AC5FBA7B9B}">
      <dgm:prSet phldrT="[Text]"/>
      <dgm:spPr>
        <a:ln w="38100"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CK</a:t>
          </a:r>
          <a:endParaRPr lang="en-US" dirty="0"/>
        </a:p>
      </dgm:t>
    </dgm:pt>
    <dgm:pt modelId="{0CE55478-1FAF-41C5-A2C4-3D17A890F462}" type="parTrans" cxnId="{0FC7A5A8-695E-4708-A5FE-B2751803B3FE}">
      <dgm:prSet/>
      <dgm:spPr/>
      <dgm:t>
        <a:bodyPr/>
        <a:lstStyle/>
        <a:p>
          <a:endParaRPr lang="en-US"/>
        </a:p>
      </dgm:t>
    </dgm:pt>
    <dgm:pt modelId="{BD5A0828-C017-453E-B131-4A0D86970496}" type="sibTrans" cxnId="{0FC7A5A8-695E-4708-A5FE-B2751803B3FE}">
      <dgm:prSet/>
      <dgm:spPr/>
      <dgm:t>
        <a:bodyPr/>
        <a:lstStyle/>
        <a:p>
          <a:endParaRPr lang="en-US"/>
        </a:p>
      </dgm:t>
    </dgm:pt>
    <dgm:pt modelId="{DCCFCB8C-D75F-427C-BAA0-B70379B46D04}">
      <dgm:prSet phldrT="[Text]"/>
      <dgm:spPr>
        <a:ln w="38100">
          <a:solidFill>
            <a:srgbClr val="00B050"/>
          </a:solidFill>
        </a:ln>
      </dgm:spPr>
      <dgm:t>
        <a:bodyPr/>
        <a:lstStyle/>
        <a:p>
          <a:r>
            <a:rPr lang="en-US" dirty="0" smtClean="0"/>
            <a:t>PK</a:t>
          </a:r>
          <a:endParaRPr lang="en-US" dirty="0"/>
        </a:p>
      </dgm:t>
    </dgm:pt>
    <dgm:pt modelId="{6AF2F662-9EEC-4085-A30D-45E23FECEF6F}" type="parTrans" cxnId="{7D92D53C-18B1-463A-A2AE-294DF2DE4F39}">
      <dgm:prSet/>
      <dgm:spPr/>
      <dgm:t>
        <a:bodyPr/>
        <a:lstStyle/>
        <a:p>
          <a:endParaRPr lang="en-US"/>
        </a:p>
      </dgm:t>
    </dgm:pt>
    <dgm:pt modelId="{CA97F863-993A-4D20-BC9D-3250E03BAD8B}" type="sibTrans" cxnId="{7D92D53C-18B1-463A-A2AE-294DF2DE4F39}">
      <dgm:prSet/>
      <dgm:spPr/>
      <dgm:t>
        <a:bodyPr/>
        <a:lstStyle/>
        <a:p>
          <a:endParaRPr lang="en-US"/>
        </a:p>
      </dgm:t>
    </dgm:pt>
    <dgm:pt modelId="{9F6B74D3-FAD9-479C-9926-194197F3FAA5}">
      <dgm:prSet phldrT="[Text]"/>
      <dgm:spPr>
        <a:ln w="38100">
          <a:solidFill>
            <a:srgbClr val="7030A0"/>
          </a:solidFill>
        </a:ln>
      </dgm:spPr>
      <dgm:t>
        <a:bodyPr/>
        <a:lstStyle/>
        <a:p>
          <a:r>
            <a:rPr lang="en-US" dirty="0" smtClean="0"/>
            <a:t>TK</a:t>
          </a:r>
          <a:endParaRPr lang="en-US" dirty="0"/>
        </a:p>
      </dgm:t>
    </dgm:pt>
    <dgm:pt modelId="{D25A4C4A-6032-49B9-A3A4-F67490D5C59D}" type="parTrans" cxnId="{BADF6E4D-8F47-4222-8276-484994E096A2}">
      <dgm:prSet/>
      <dgm:spPr/>
      <dgm:t>
        <a:bodyPr/>
        <a:lstStyle/>
        <a:p>
          <a:endParaRPr lang="en-US"/>
        </a:p>
      </dgm:t>
    </dgm:pt>
    <dgm:pt modelId="{25E179BE-9D59-4234-8738-0C52A003071E}" type="sibTrans" cxnId="{BADF6E4D-8F47-4222-8276-484994E096A2}">
      <dgm:prSet/>
      <dgm:spPr/>
      <dgm:t>
        <a:bodyPr/>
        <a:lstStyle/>
        <a:p>
          <a:endParaRPr lang="en-US"/>
        </a:p>
      </dgm:t>
    </dgm:pt>
    <dgm:pt modelId="{F9E99C93-057D-431A-B855-0DD4773F0CF2}" type="pres">
      <dgm:prSet presAssocID="{1A9AEA9D-C710-43E8-AAA0-1C04E14D1427}" presName="compositeShape" presStyleCnt="0">
        <dgm:presLayoutVars>
          <dgm:chMax val="7"/>
          <dgm:dir/>
          <dgm:resizeHandles val="exact"/>
        </dgm:presLayoutVars>
      </dgm:prSet>
      <dgm:spPr/>
    </dgm:pt>
    <dgm:pt modelId="{A22B0345-0526-49B3-B44F-B7EF096020C8}" type="pres">
      <dgm:prSet presAssocID="{56F7797B-452C-43A5-84F4-81AC5FBA7B9B}" presName="circ1" presStyleLbl="vennNode1" presStyleIdx="0" presStyleCnt="3"/>
      <dgm:spPr/>
      <dgm:t>
        <a:bodyPr/>
        <a:lstStyle/>
        <a:p>
          <a:endParaRPr lang="en-US"/>
        </a:p>
      </dgm:t>
    </dgm:pt>
    <dgm:pt modelId="{CC27406B-5485-4BAC-981D-FABF3E3629B7}" type="pres">
      <dgm:prSet presAssocID="{56F7797B-452C-43A5-84F4-81AC5FBA7B9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04E84E-C4D9-424D-A0C4-8E8683A747D8}" type="pres">
      <dgm:prSet presAssocID="{DCCFCB8C-D75F-427C-BAA0-B70379B46D04}" presName="circ2" presStyleLbl="vennNode1" presStyleIdx="1" presStyleCnt="3"/>
      <dgm:spPr/>
      <dgm:t>
        <a:bodyPr/>
        <a:lstStyle/>
        <a:p>
          <a:endParaRPr lang="en-US"/>
        </a:p>
      </dgm:t>
    </dgm:pt>
    <dgm:pt modelId="{7784842E-91F0-455A-BE1C-DE977D16FCF2}" type="pres">
      <dgm:prSet presAssocID="{DCCFCB8C-D75F-427C-BAA0-B70379B46D0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42AF5A-2531-4521-ACD1-2052DB949DBD}" type="pres">
      <dgm:prSet presAssocID="{9F6B74D3-FAD9-479C-9926-194197F3FAA5}" presName="circ3" presStyleLbl="vennNode1" presStyleIdx="2" presStyleCnt="3"/>
      <dgm:spPr/>
      <dgm:t>
        <a:bodyPr/>
        <a:lstStyle/>
        <a:p>
          <a:endParaRPr lang="en-US"/>
        </a:p>
      </dgm:t>
    </dgm:pt>
    <dgm:pt modelId="{0EDBD04F-1F54-4F1B-A0CE-A727E1B1F767}" type="pres">
      <dgm:prSet presAssocID="{9F6B74D3-FAD9-479C-9926-194197F3FAA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98504D-9009-46A6-80D2-2DB65610D9A1}" type="presOf" srcId="{DCCFCB8C-D75F-427C-BAA0-B70379B46D04}" destId="{7784842E-91F0-455A-BE1C-DE977D16FCF2}" srcOrd="1" destOrd="0" presId="urn:microsoft.com/office/officeart/2005/8/layout/venn1"/>
    <dgm:cxn modelId="{DF6602A7-E9C4-4CC3-B3B0-BEF630A8B9B3}" type="presOf" srcId="{9F6B74D3-FAD9-479C-9926-194197F3FAA5}" destId="{3A42AF5A-2531-4521-ACD1-2052DB949DBD}" srcOrd="0" destOrd="0" presId="urn:microsoft.com/office/officeart/2005/8/layout/venn1"/>
    <dgm:cxn modelId="{8C11D7E8-E5B2-4880-BE0D-D4AE45894CD1}" type="presOf" srcId="{56F7797B-452C-43A5-84F4-81AC5FBA7B9B}" destId="{A22B0345-0526-49B3-B44F-B7EF096020C8}" srcOrd="0" destOrd="0" presId="urn:microsoft.com/office/officeart/2005/8/layout/venn1"/>
    <dgm:cxn modelId="{A6D57D68-453D-417E-9461-C0D6DDA47187}" type="presOf" srcId="{1A9AEA9D-C710-43E8-AAA0-1C04E14D1427}" destId="{F9E99C93-057D-431A-B855-0DD4773F0CF2}" srcOrd="0" destOrd="0" presId="urn:microsoft.com/office/officeart/2005/8/layout/venn1"/>
    <dgm:cxn modelId="{BADF6E4D-8F47-4222-8276-484994E096A2}" srcId="{1A9AEA9D-C710-43E8-AAA0-1C04E14D1427}" destId="{9F6B74D3-FAD9-479C-9926-194197F3FAA5}" srcOrd="2" destOrd="0" parTransId="{D25A4C4A-6032-49B9-A3A4-F67490D5C59D}" sibTransId="{25E179BE-9D59-4234-8738-0C52A003071E}"/>
    <dgm:cxn modelId="{0FC7A5A8-695E-4708-A5FE-B2751803B3FE}" srcId="{1A9AEA9D-C710-43E8-AAA0-1C04E14D1427}" destId="{56F7797B-452C-43A5-84F4-81AC5FBA7B9B}" srcOrd="0" destOrd="0" parTransId="{0CE55478-1FAF-41C5-A2C4-3D17A890F462}" sibTransId="{BD5A0828-C017-453E-B131-4A0D86970496}"/>
    <dgm:cxn modelId="{57FFF039-1999-4A6E-BD4A-95F8776FAEFA}" type="presOf" srcId="{9F6B74D3-FAD9-479C-9926-194197F3FAA5}" destId="{0EDBD04F-1F54-4F1B-A0CE-A727E1B1F767}" srcOrd="1" destOrd="0" presId="urn:microsoft.com/office/officeart/2005/8/layout/venn1"/>
    <dgm:cxn modelId="{7D92D53C-18B1-463A-A2AE-294DF2DE4F39}" srcId="{1A9AEA9D-C710-43E8-AAA0-1C04E14D1427}" destId="{DCCFCB8C-D75F-427C-BAA0-B70379B46D04}" srcOrd="1" destOrd="0" parTransId="{6AF2F662-9EEC-4085-A30D-45E23FECEF6F}" sibTransId="{CA97F863-993A-4D20-BC9D-3250E03BAD8B}"/>
    <dgm:cxn modelId="{5231AB7B-6205-49A2-B314-97EA942C9A1D}" type="presOf" srcId="{56F7797B-452C-43A5-84F4-81AC5FBA7B9B}" destId="{CC27406B-5485-4BAC-981D-FABF3E3629B7}" srcOrd="1" destOrd="0" presId="urn:microsoft.com/office/officeart/2005/8/layout/venn1"/>
    <dgm:cxn modelId="{523E4018-7411-41D1-B645-A13A027CD465}" type="presOf" srcId="{DCCFCB8C-D75F-427C-BAA0-B70379B46D04}" destId="{F704E84E-C4D9-424D-A0C4-8E8683A747D8}" srcOrd="0" destOrd="0" presId="urn:microsoft.com/office/officeart/2005/8/layout/venn1"/>
    <dgm:cxn modelId="{B4674DCC-72D6-499D-9329-9431A1F34C9F}" type="presParOf" srcId="{F9E99C93-057D-431A-B855-0DD4773F0CF2}" destId="{A22B0345-0526-49B3-B44F-B7EF096020C8}" srcOrd="0" destOrd="0" presId="urn:microsoft.com/office/officeart/2005/8/layout/venn1"/>
    <dgm:cxn modelId="{48D7BFE5-72EF-4741-8468-E85946A3D309}" type="presParOf" srcId="{F9E99C93-057D-431A-B855-0DD4773F0CF2}" destId="{CC27406B-5485-4BAC-981D-FABF3E3629B7}" srcOrd="1" destOrd="0" presId="urn:microsoft.com/office/officeart/2005/8/layout/venn1"/>
    <dgm:cxn modelId="{76CF4365-59E2-4A68-AAE8-9E9728ECBFAA}" type="presParOf" srcId="{F9E99C93-057D-431A-B855-0DD4773F0CF2}" destId="{F704E84E-C4D9-424D-A0C4-8E8683A747D8}" srcOrd="2" destOrd="0" presId="urn:microsoft.com/office/officeart/2005/8/layout/venn1"/>
    <dgm:cxn modelId="{D07674EE-10D4-49B7-A6BB-B78D13896C0D}" type="presParOf" srcId="{F9E99C93-057D-431A-B855-0DD4773F0CF2}" destId="{7784842E-91F0-455A-BE1C-DE977D16FCF2}" srcOrd="3" destOrd="0" presId="urn:microsoft.com/office/officeart/2005/8/layout/venn1"/>
    <dgm:cxn modelId="{9801AF78-97A0-4AE7-B6AA-E6FA8920757C}" type="presParOf" srcId="{F9E99C93-057D-431A-B855-0DD4773F0CF2}" destId="{3A42AF5A-2531-4521-ACD1-2052DB949DBD}" srcOrd="4" destOrd="0" presId="urn:microsoft.com/office/officeart/2005/8/layout/venn1"/>
    <dgm:cxn modelId="{469195CB-DDD8-4E89-83A4-4A4142FCCB45}" type="presParOf" srcId="{F9E99C93-057D-431A-B855-0DD4773F0CF2}" destId="{0EDBD04F-1F54-4F1B-A0CE-A727E1B1F767}" srcOrd="5" destOrd="0" presId="urn:microsoft.com/office/officeart/2005/8/layout/venn1"/>
  </dgm:cxnLst>
  <dgm:bg>
    <a:solidFill>
      <a:srgbClr val="99FFCC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2B0345-0526-49B3-B44F-B7EF096020C8}">
      <dsp:nvSpPr>
        <dsp:cNvPr id="0" name=""/>
        <dsp:cNvSpPr/>
      </dsp:nvSpPr>
      <dsp:spPr>
        <a:xfrm>
          <a:off x="3952398" y="54391"/>
          <a:ext cx="2610802" cy="261080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CK</a:t>
          </a:r>
          <a:endParaRPr lang="en-US" sz="6500" kern="1200" dirty="0"/>
        </a:p>
      </dsp:txBody>
      <dsp:txXfrm>
        <a:off x="4300505" y="511282"/>
        <a:ext cx="1914588" cy="1174861"/>
      </dsp:txXfrm>
    </dsp:sp>
    <dsp:sp modelId="{F704E84E-C4D9-424D-A0C4-8E8683A747D8}">
      <dsp:nvSpPr>
        <dsp:cNvPr id="0" name=""/>
        <dsp:cNvSpPr/>
      </dsp:nvSpPr>
      <dsp:spPr>
        <a:xfrm>
          <a:off x="4894463" y="1686143"/>
          <a:ext cx="2610802" cy="261080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PK</a:t>
          </a:r>
          <a:endParaRPr lang="en-US" sz="6500" kern="1200" dirty="0"/>
        </a:p>
      </dsp:txBody>
      <dsp:txXfrm>
        <a:off x="5692933" y="2360600"/>
        <a:ext cx="1566481" cy="1435941"/>
      </dsp:txXfrm>
    </dsp:sp>
    <dsp:sp modelId="{3A42AF5A-2531-4521-ACD1-2052DB949DBD}">
      <dsp:nvSpPr>
        <dsp:cNvPr id="0" name=""/>
        <dsp:cNvSpPr/>
      </dsp:nvSpPr>
      <dsp:spPr>
        <a:xfrm>
          <a:off x="3010333" y="1686143"/>
          <a:ext cx="2610802" cy="261080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TK</a:t>
          </a:r>
          <a:endParaRPr lang="en-US" sz="6500" kern="1200" dirty="0"/>
        </a:p>
      </dsp:txBody>
      <dsp:txXfrm>
        <a:off x="3256184" y="2360600"/>
        <a:ext cx="1566481" cy="1435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FBBF-9E6C-467F-9313-E7703D20879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67AC-35CC-40D9-8F20-1727BA9F7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2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FBBF-9E6C-467F-9313-E7703D20879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67AC-35CC-40D9-8F20-1727BA9F7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2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FBBF-9E6C-467F-9313-E7703D20879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67AC-35CC-40D9-8F20-1727BA9F7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7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FBBF-9E6C-467F-9313-E7703D20879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67AC-35CC-40D9-8F20-1727BA9F7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0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FBBF-9E6C-467F-9313-E7703D20879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67AC-35CC-40D9-8F20-1727BA9F7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5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FBBF-9E6C-467F-9313-E7703D20879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67AC-35CC-40D9-8F20-1727BA9F7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2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FBBF-9E6C-467F-9313-E7703D20879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67AC-35CC-40D9-8F20-1727BA9F7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78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FBBF-9E6C-467F-9313-E7703D20879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67AC-35CC-40D9-8F20-1727BA9F7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7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FBBF-9E6C-467F-9313-E7703D20879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67AC-35CC-40D9-8F20-1727BA9F7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8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FBBF-9E6C-467F-9313-E7703D20879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67AC-35CC-40D9-8F20-1727BA9F7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4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FBBF-9E6C-467F-9313-E7703D20879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67AC-35CC-40D9-8F20-1727BA9F7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0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3FBBF-9E6C-467F-9313-E7703D20879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067AC-35CC-40D9-8F20-1727BA9F7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15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8000" dirty="0" err="1" smtClean="0">
                <a:solidFill>
                  <a:srgbClr val="0000FF"/>
                </a:solidFill>
                <a:latin typeface="+mn-lt"/>
              </a:rPr>
              <a:t>স্বাগতম</a:t>
            </a:r>
            <a:r>
              <a:rPr lang="en-US" sz="8000" dirty="0" smtClean="0">
                <a:solidFill>
                  <a:srgbClr val="0000FF"/>
                </a:solidFill>
              </a:rPr>
              <a:t> </a:t>
            </a:r>
            <a:endParaRPr lang="en-US" sz="8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 algn="ctr">
              <a:buNone/>
            </a:pPr>
            <a:endParaRPr lang="bn-BD" dirty="0" smtClean="0"/>
          </a:p>
          <a:p>
            <a:pPr marL="0" indent="0" algn="ctr">
              <a:buNone/>
            </a:pPr>
            <a:endParaRPr lang="en-US" sz="3600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bn-BD" sz="3600" b="1" dirty="0" smtClean="0">
                <a:solidFill>
                  <a:srgbClr val="7030A0"/>
                </a:solidFill>
              </a:rPr>
              <a:t>ড.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</a:rPr>
              <a:t>এ.এইচ.এম</a:t>
            </a:r>
            <a:r>
              <a:rPr lang="en-US" sz="3600" b="1" dirty="0" smtClean="0">
                <a:solidFill>
                  <a:srgbClr val="7030A0"/>
                </a:solidFill>
              </a:rPr>
              <a:t>. </a:t>
            </a:r>
            <a:r>
              <a:rPr lang="en-US" sz="3600" b="1" dirty="0" err="1" smtClean="0">
                <a:solidFill>
                  <a:srgbClr val="7030A0"/>
                </a:solidFill>
              </a:rPr>
              <a:t>ফিরোজ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</a:rPr>
              <a:t>কবীর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</a:rPr>
              <a:t>মন্ডল</a:t>
            </a:r>
            <a:endParaRPr lang="en-US" sz="3600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অধ্যাপক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সরকারি</a:t>
            </a:r>
            <a:r>
              <a:rPr lang="en-US" dirty="0" smtClean="0"/>
              <a:t> </a:t>
            </a:r>
            <a:r>
              <a:rPr lang="en-US" dirty="0" err="1" smtClean="0"/>
              <a:t>টিচার্স</a:t>
            </a:r>
            <a:r>
              <a:rPr lang="en-US" dirty="0" smtClean="0"/>
              <a:t> </a:t>
            </a:r>
            <a:r>
              <a:rPr lang="en-US" dirty="0" err="1" smtClean="0"/>
              <a:t>ট্রেনিং</a:t>
            </a:r>
            <a:r>
              <a:rPr lang="en-US" dirty="0" smtClean="0"/>
              <a:t> </a:t>
            </a:r>
            <a:r>
              <a:rPr lang="en-US" dirty="0" err="1" smtClean="0"/>
              <a:t>কলেজ</a:t>
            </a:r>
            <a:r>
              <a:rPr lang="en-US" dirty="0" smtClean="0"/>
              <a:t>, </a:t>
            </a:r>
            <a:r>
              <a:rPr lang="en-US" dirty="0" err="1" smtClean="0"/>
              <a:t>রংপুর</a:t>
            </a:r>
            <a:r>
              <a:rPr lang="en-US" dirty="0" smtClean="0"/>
              <a:t>।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99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CCFF"/>
          </a:solidFill>
        </p:spPr>
        <p:txBody>
          <a:bodyPr/>
          <a:lstStyle/>
          <a:p>
            <a:pPr algn="ctr"/>
            <a:r>
              <a:rPr lang="en-US" dirty="0" smtClean="0"/>
              <a:t>TPACK MODEL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0683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249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22B0345-0526-49B3-B44F-B7EF096020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graphicEl>
                                              <a:dgm id="{A22B0345-0526-49B3-B44F-B7EF096020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graphicEl>
                                              <a:dgm id="{A22B0345-0526-49B3-B44F-B7EF096020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704E84E-C4D9-424D-A0C4-8E8683A747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graphicEl>
                                              <a:dgm id="{F704E84E-C4D9-424D-A0C4-8E8683A747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graphicEl>
                                              <a:dgm id="{F704E84E-C4D9-424D-A0C4-8E8683A747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A42AF5A-2531-4521-ACD1-2052DB949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graphicEl>
                                              <a:dgm id="{3A42AF5A-2531-4521-ACD1-2052DB949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graphicEl>
                                              <a:dgm id="{3A42AF5A-2531-4521-ACD1-2052DB949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9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13331" y="2595097"/>
            <a:ext cx="2781837" cy="862885"/>
          </a:xfrm>
          <a:prstGeom prst="rect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শিক্ষার্থীর </a:t>
            </a:r>
            <a:r>
              <a:rPr lang="bn-BD" dirty="0" smtClean="0">
                <a:solidFill>
                  <a:srgbClr val="C00000"/>
                </a:solidFill>
              </a:rPr>
              <a:t>অংশগ্রহনমূলক কাজ</a:t>
            </a:r>
            <a:r>
              <a:rPr lang="bn-BD" dirty="0" smtClean="0"/>
              <a:t> (একক কাজ, সময়:) </a:t>
            </a:r>
          </a:p>
          <a:p>
            <a:pPr algn="ctr"/>
            <a:r>
              <a:rPr lang="bn-BD" dirty="0" smtClean="0"/>
              <a:t>পানি দূষণ কী 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13331" y="1577133"/>
            <a:ext cx="2781837" cy="862885"/>
          </a:xfrm>
          <a:prstGeom prst="rect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১ নং শিখনফলের ভিত্তিতে ছবি/ভিডিও দেখিয়ে </a:t>
            </a:r>
            <a:r>
              <a:rPr lang="bn-BD" dirty="0" smtClean="0">
                <a:solidFill>
                  <a:srgbClr val="C00000"/>
                </a:solidFill>
              </a:rPr>
              <a:t>ক্লু দেয়া 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660" y="3465483"/>
            <a:ext cx="2781837" cy="862885"/>
          </a:xfrm>
          <a:prstGeom prst="rect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 smtClean="0"/>
              <a:t>পাঠ শিরোনাম</a:t>
            </a:r>
          </a:p>
          <a:p>
            <a:pPr algn="ctr"/>
            <a:r>
              <a:rPr lang="bn-BD" dirty="0" smtClean="0"/>
              <a:t>(</a:t>
            </a:r>
            <a:r>
              <a:rPr lang="bn-BD" u="sng" dirty="0" smtClean="0"/>
              <a:t>পানি দূষণ</a:t>
            </a:r>
            <a:r>
              <a:rPr lang="bn-BD" dirty="0" smtClean="0"/>
              <a:t>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7660" y="4519943"/>
            <a:ext cx="2781837" cy="2093357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solidFill>
                  <a:srgbClr val="C00000"/>
                </a:solidFill>
              </a:rPr>
              <a:t>শিখনফল </a:t>
            </a:r>
          </a:p>
          <a:p>
            <a:r>
              <a:rPr lang="bn-BD" sz="1400" dirty="0" smtClean="0"/>
              <a:t>এই পাঠ শেষে শিক্ষার্থীরা...</a:t>
            </a:r>
          </a:p>
          <a:p>
            <a:r>
              <a:rPr lang="bn-BD" sz="1400" dirty="0" smtClean="0"/>
              <a:t>১. পানি দূষণ কী তা বলতে পারবে, </a:t>
            </a:r>
          </a:p>
          <a:p>
            <a:r>
              <a:rPr lang="bn-BD" sz="1400" dirty="0" smtClean="0"/>
              <a:t>২. পানি দূষণের কারণসমূহ চিহ্নিত                করতে পারবে, </a:t>
            </a:r>
          </a:p>
          <a:p>
            <a:r>
              <a:rPr lang="bn-BD" sz="1400" dirty="0" smtClean="0"/>
              <a:t>৩. পানি দূষণ রোধের উপায়</a:t>
            </a:r>
            <a:r>
              <a:rPr lang="en-US" dirty="0" err="1" smtClean="0"/>
              <a:t>সমূহ</a:t>
            </a:r>
            <a:r>
              <a:rPr lang="bn-BD" sz="1400" dirty="0" smtClean="0"/>
              <a:t> বর্ণনা করতে পারবে। 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3098301" y="339932"/>
            <a:ext cx="2781837" cy="780772"/>
          </a:xfrm>
          <a:prstGeom prst="rect">
            <a:avLst/>
          </a:prstGeom>
          <a:ln w="57150"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পাঠ উপস্থাপন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98301" y="3676899"/>
            <a:ext cx="2781837" cy="862885"/>
          </a:xfrm>
          <a:prstGeom prst="rect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C00000"/>
                </a:solidFill>
              </a:rPr>
              <a:t>শিক্ষকের ফিডব্যাক</a:t>
            </a:r>
          </a:p>
          <a:p>
            <a:pPr algn="ctr"/>
            <a:r>
              <a:rPr lang="bn-BD" dirty="0" smtClean="0"/>
              <a:t>পানি দূষণ : “...............”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113330" y="5221568"/>
            <a:ext cx="2781837" cy="862885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২ নং শিখনফলের ভিত্তিতে ছবি/ভিডিও দেখিয়ে </a:t>
            </a:r>
            <a:r>
              <a:rPr lang="bn-BD" dirty="0" smtClean="0">
                <a:solidFill>
                  <a:srgbClr val="C00000"/>
                </a:solidFill>
              </a:rPr>
              <a:t>ক্লু দেয়া 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0919" y="344634"/>
            <a:ext cx="2781837" cy="1706691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শিক্ষার্থীর </a:t>
            </a:r>
            <a:r>
              <a:rPr lang="bn-BD" dirty="0" smtClean="0">
                <a:solidFill>
                  <a:srgbClr val="C00000"/>
                </a:solidFill>
              </a:rPr>
              <a:t>অংশগ্রহনমূলক</a:t>
            </a:r>
            <a:r>
              <a:rPr lang="bn-BD" dirty="0" smtClean="0"/>
              <a:t> </a:t>
            </a:r>
            <a:r>
              <a:rPr lang="bn-BD" dirty="0" smtClean="0">
                <a:solidFill>
                  <a:srgbClr val="C00000"/>
                </a:solidFill>
              </a:rPr>
              <a:t>কাজ</a:t>
            </a:r>
            <a:r>
              <a:rPr lang="bn-BD" dirty="0" smtClean="0"/>
              <a:t> </a:t>
            </a:r>
            <a:r>
              <a:rPr lang="bn-BD" sz="1600" dirty="0" smtClean="0"/>
              <a:t>(জোড়ায় কাজ, সময়:)</a:t>
            </a:r>
            <a:endParaRPr lang="bn-BD" dirty="0" smtClean="0"/>
          </a:p>
          <a:p>
            <a:endParaRPr lang="bn-BD" dirty="0" smtClean="0"/>
          </a:p>
          <a:p>
            <a:r>
              <a:rPr lang="bn-BD" dirty="0" smtClean="0"/>
              <a:t>পানি দূষণের কারনসমূহ চিহ্নিত কর ?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035891" y="2212473"/>
            <a:ext cx="2781837" cy="1253010"/>
          </a:xfrm>
          <a:prstGeom prst="rect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C00000"/>
                </a:solidFill>
              </a:rPr>
              <a:t>শিক্ষকের ফিডব্যাক</a:t>
            </a:r>
            <a:endParaRPr lang="bn-BD" dirty="0">
              <a:solidFill>
                <a:srgbClr val="C00000"/>
              </a:solidFill>
            </a:endParaRPr>
          </a:p>
          <a:p>
            <a:r>
              <a:rPr lang="bn-BD" dirty="0" smtClean="0"/>
              <a:t>পানি দূষণের কারণসমূহ</a:t>
            </a:r>
          </a:p>
          <a:p>
            <a:r>
              <a:rPr lang="bn-BD" dirty="0" smtClean="0"/>
              <a:t>১...</a:t>
            </a:r>
          </a:p>
          <a:p>
            <a:r>
              <a:rPr lang="bn-BD" dirty="0" smtClean="0"/>
              <a:t>২...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129002" y="3718765"/>
            <a:ext cx="2781837" cy="862885"/>
          </a:xfrm>
          <a:prstGeom prst="rect">
            <a:avLst/>
          </a:prstGeom>
          <a:solidFill>
            <a:srgbClr val="FFFF99"/>
          </a:solidFill>
          <a:ln w="38100">
            <a:solidFill>
              <a:srgbClr val="00B0F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/>
              <a:t>৩</a:t>
            </a:r>
            <a:r>
              <a:rPr lang="bn-BD" dirty="0" smtClean="0"/>
              <a:t> নং শিখনফলের ভিত্তিতে ছবি/ভিডিও দেখিয়ে </a:t>
            </a:r>
            <a:r>
              <a:rPr lang="bn-BD" dirty="0" smtClean="0">
                <a:solidFill>
                  <a:srgbClr val="C00000"/>
                </a:solidFill>
              </a:rPr>
              <a:t>ক্লু দেয়া 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8942" y="4744780"/>
            <a:ext cx="2781837" cy="1816463"/>
          </a:xfrm>
          <a:prstGeom prst="rect">
            <a:avLst/>
          </a:prstGeom>
          <a:solidFill>
            <a:srgbClr val="FFFF99"/>
          </a:solidFill>
          <a:ln w="38100">
            <a:solidFill>
              <a:srgbClr val="00B0F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শিক্ষার্থীর </a:t>
            </a:r>
            <a:r>
              <a:rPr lang="bn-BD" dirty="0" smtClean="0">
                <a:solidFill>
                  <a:srgbClr val="C00000"/>
                </a:solidFill>
              </a:rPr>
              <a:t>অংশগ্রহনমূলক</a:t>
            </a:r>
            <a:r>
              <a:rPr lang="bn-BD" dirty="0" smtClean="0"/>
              <a:t> </a:t>
            </a:r>
            <a:r>
              <a:rPr lang="bn-BD" dirty="0" smtClean="0">
                <a:solidFill>
                  <a:srgbClr val="C00000"/>
                </a:solidFill>
              </a:rPr>
              <a:t>কাজ</a:t>
            </a:r>
            <a:r>
              <a:rPr lang="bn-BD" dirty="0" smtClean="0"/>
              <a:t> </a:t>
            </a:r>
            <a:r>
              <a:rPr lang="bn-BD" sz="1600" dirty="0" smtClean="0"/>
              <a:t>(দলগত কাজ, সময়:)</a:t>
            </a:r>
          </a:p>
          <a:p>
            <a:endParaRPr lang="bn-BD" sz="1600" dirty="0" smtClean="0"/>
          </a:p>
          <a:p>
            <a:r>
              <a:rPr lang="bn-BD" sz="1600" dirty="0" smtClean="0"/>
              <a:t>পানি দূষণ রোধের উপায়সমূহ দলে আলোচনা কর। </a:t>
            </a:r>
          </a:p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222340" y="335096"/>
            <a:ext cx="2781837" cy="1579918"/>
          </a:xfrm>
          <a:prstGeom prst="rect">
            <a:avLst/>
          </a:prstGeom>
          <a:solidFill>
            <a:srgbClr val="FFFF99"/>
          </a:solidFill>
          <a:ln w="38100">
            <a:solidFill>
              <a:srgbClr val="00B0F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C00000"/>
                </a:solidFill>
              </a:rPr>
              <a:t>শিক্ষকের ফিডব্যাক</a:t>
            </a:r>
          </a:p>
          <a:p>
            <a:r>
              <a:rPr lang="bn-BD" sz="1600" dirty="0" smtClean="0"/>
              <a:t>পানি দূষণ রোধের উপায়সমূহ</a:t>
            </a:r>
          </a:p>
          <a:p>
            <a:r>
              <a:rPr lang="bn-BD" dirty="0" smtClean="0"/>
              <a:t>১...</a:t>
            </a:r>
          </a:p>
          <a:p>
            <a:r>
              <a:rPr lang="bn-BD" dirty="0" smtClean="0"/>
              <a:t>২...</a:t>
            </a:r>
          </a:p>
          <a:p>
            <a:r>
              <a:rPr lang="bn-BD" dirty="0" smtClean="0"/>
              <a:t>৩...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222340" y="2035753"/>
            <a:ext cx="2781837" cy="2055801"/>
          </a:xfrm>
          <a:prstGeom prst="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solidFill>
                  <a:srgbClr val="C00000"/>
                </a:solidFill>
              </a:rPr>
              <a:t> শিখন অর্জন যাচাই </a:t>
            </a:r>
            <a:r>
              <a:rPr lang="en-US" b="1" dirty="0" smtClean="0">
                <a:solidFill>
                  <a:srgbClr val="C00000"/>
                </a:solidFill>
              </a:rPr>
              <a:t>/</a:t>
            </a:r>
            <a:r>
              <a:rPr lang="en-US" b="1" dirty="0" err="1" smtClean="0">
                <a:solidFill>
                  <a:srgbClr val="C00000"/>
                </a:solidFill>
              </a:rPr>
              <a:t>মূল্যায়ন</a:t>
            </a:r>
            <a:endParaRPr lang="bn-BD" b="1" dirty="0" smtClean="0">
              <a:solidFill>
                <a:srgbClr val="C00000"/>
              </a:solidFill>
            </a:endParaRPr>
          </a:p>
          <a:p>
            <a:r>
              <a:rPr lang="bn-BD" sz="1400" dirty="0" smtClean="0"/>
              <a:t>(</a:t>
            </a:r>
            <a:r>
              <a:rPr lang="bn-BD" sz="1200" dirty="0" smtClean="0"/>
              <a:t>শিখনফলের সাথে সংগতিপূর্ণ প্রশ্ন )</a:t>
            </a:r>
          </a:p>
          <a:p>
            <a:endParaRPr lang="bn-BD" sz="1200" dirty="0" smtClean="0"/>
          </a:p>
          <a:p>
            <a:r>
              <a:rPr lang="bn-BD" sz="1200" dirty="0" smtClean="0"/>
              <a:t>১। পানি দূষণ কী ?</a:t>
            </a:r>
          </a:p>
          <a:p>
            <a:r>
              <a:rPr lang="bn-BD" sz="1200" dirty="0" smtClean="0"/>
              <a:t>২। পানি দূষণের তিনটি কারণ বল।</a:t>
            </a:r>
          </a:p>
          <a:p>
            <a:r>
              <a:rPr lang="bn-BD" sz="1200" dirty="0" smtClean="0"/>
              <a:t>৩। পানি দূষণ রোধের উপায় সংক্ষেপে ব্যাখ্যা কর। </a:t>
            </a:r>
          </a:p>
          <a:p>
            <a:pPr algn="ctr"/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9222340" y="4187779"/>
            <a:ext cx="2781837" cy="1389840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C00000"/>
                </a:solidFill>
              </a:rPr>
              <a:t>নির্ধারিত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কাজ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পাঠের</a:t>
            </a:r>
            <a:r>
              <a:rPr lang="en-US" dirty="0"/>
              <a:t> </a:t>
            </a:r>
            <a:r>
              <a:rPr lang="en-US" dirty="0" err="1" smtClean="0"/>
              <a:t>ওপর</a:t>
            </a:r>
            <a:r>
              <a:rPr lang="en-US" dirty="0" smtClean="0"/>
              <a:t> </a:t>
            </a:r>
            <a:r>
              <a:rPr lang="en-US" dirty="0" err="1" smtClean="0"/>
              <a:t>ভিত্তি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সৃজনশীল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9222341" y="5698358"/>
            <a:ext cx="2781837" cy="862885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C00000"/>
                </a:solidFill>
              </a:rPr>
              <a:t>পাঠ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সমাপ্তি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পরবর্তী</a:t>
            </a:r>
            <a:r>
              <a:rPr lang="en-US" dirty="0" smtClean="0"/>
              <a:t> </a:t>
            </a:r>
            <a:r>
              <a:rPr lang="en-US" dirty="0" err="1" smtClean="0"/>
              <a:t>পাঠের</a:t>
            </a:r>
            <a:r>
              <a:rPr lang="en-US" dirty="0" smtClean="0"/>
              <a:t> </a:t>
            </a:r>
            <a:r>
              <a:rPr lang="en-US" dirty="0" err="1" smtClean="0"/>
              <a:t>আগ্রহ</a:t>
            </a:r>
            <a:r>
              <a:rPr lang="en-US" dirty="0" smtClean="0"/>
              <a:t> </a:t>
            </a:r>
            <a:r>
              <a:rPr lang="en-US" dirty="0" err="1" smtClean="0"/>
              <a:t>সৃষ্টি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ধন্যবাদ</a:t>
            </a:r>
            <a:r>
              <a:rPr lang="en-US" dirty="0" smtClean="0"/>
              <a:t> </a:t>
            </a:r>
            <a:r>
              <a:rPr lang="en-US" dirty="0" err="1" smtClean="0"/>
              <a:t>জ্ঞাপন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60713" y="1349588"/>
            <a:ext cx="2781837" cy="862885"/>
          </a:xfrm>
          <a:prstGeom prst="rect">
            <a:avLst/>
          </a:prstGeom>
          <a:solidFill>
            <a:srgbClr val="92D05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 smtClean="0"/>
              <a:t>পরিচিতি</a:t>
            </a:r>
          </a:p>
          <a:p>
            <a:pPr algn="ctr"/>
            <a:r>
              <a:rPr lang="bn-BD" sz="1600" dirty="0" smtClean="0"/>
              <a:t>শিক্ষক পরিচিতি। পাঠ পরিচিতি 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160713" y="2404048"/>
            <a:ext cx="2781837" cy="862885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 যাচাই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(পাঠ সংশ্লিষ্ট ছবি/ভিডিও/গেইম/কুইজ/ক্লিপ আর্ট)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60712" y="335095"/>
            <a:ext cx="2781837" cy="862885"/>
          </a:xfrm>
          <a:prstGeom prst="rect">
            <a:avLst/>
          </a:prstGeom>
          <a:solidFill>
            <a:srgbClr val="92D05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	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18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234</Words>
  <Application>Microsoft Office PowerPoint</Application>
  <PresentationFormat>Custom</PresentationFormat>
  <Paragraphs>56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স্বাগতম </vt:lpstr>
      <vt:lpstr>TPACK MODEL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FIROZ</dc:creator>
  <cp:lastModifiedBy>Acer</cp:lastModifiedBy>
  <cp:revision>41</cp:revision>
  <dcterms:created xsi:type="dcterms:W3CDTF">2018-05-18T10:28:29Z</dcterms:created>
  <dcterms:modified xsi:type="dcterms:W3CDTF">2020-03-14T04:32:40Z</dcterms:modified>
</cp:coreProperties>
</file>